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06" r:id="rId2"/>
    <p:sldId id="264" r:id="rId3"/>
    <p:sldId id="311" r:id="rId4"/>
    <p:sldId id="308" r:id="rId5"/>
    <p:sldId id="309" r:id="rId6"/>
    <p:sldId id="312" r:id="rId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14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2.wmf"/><Relationship Id="rId16" Type="http://schemas.openxmlformats.org/officeDocument/2006/relationships/image" Target="../media/image32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55067"/>
            <a:ext cx="42756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системы.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объекта или его свойства.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68946"/>
              </p:ext>
            </p:extLst>
          </p:nvPr>
        </p:nvGraphicFramePr>
        <p:xfrm>
          <a:off x="3292674" y="2059678"/>
          <a:ext cx="6840656" cy="2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Picture" r:id="rId3" imgW="6301080" imgH="1961640" progId="Word.Picture.8">
                  <p:embed/>
                </p:oleObj>
              </mc:Choice>
              <mc:Fallback>
                <p:oleObj name="Picture" r:id="rId3" imgW="6301080" imgH="1961640" progId="Word.Picture.8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83"/>
                      <a:stretch>
                        <a:fillRect/>
                      </a:stretch>
                    </p:blipFill>
                    <p:spPr bwMode="auto">
                      <a:xfrm>
                        <a:off x="3292674" y="2059678"/>
                        <a:ext cx="6840656" cy="205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326764" y="4121522"/>
            <a:ext cx="487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1. Классификация моделей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целей моделирования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4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</a:p>
          <a:p>
            <a:pPr algn="ctr">
              <a:spcAft>
                <a:spcPts val="450"/>
              </a:spcAft>
            </a:pP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</a:p>
        </p:txBody>
      </p:sp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290937"/>
            <a:ext cx="4303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8" y="607671"/>
            <a:ext cx="3972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1.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описывается с помощью следующих дифференциальных уравнений 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375"/>
              </p:ext>
            </p:extLst>
          </p:nvPr>
        </p:nvGraphicFramePr>
        <p:xfrm>
          <a:off x="25400" y="1336675"/>
          <a:ext cx="33734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Формула" r:id="rId3" imgW="3352680" imgH="1206360" progId="Equation.3">
                  <p:embed/>
                </p:oleObj>
              </mc:Choice>
              <mc:Fallback>
                <p:oleObj name="Формула" r:id="rId3" imgW="3352680" imgH="12063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1336675"/>
                        <a:ext cx="337343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37903" y="607671"/>
            <a:ext cx="4806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2.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объект, система: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(орудие – снаряд)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определяются в зависимости от допущений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37903" y="1430437"/>
            <a:ext cx="4846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3.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решении задачи увеличения дальности определяются оптимальные баллистические параметры выстрела.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337903" y="2250472"/>
            <a:ext cx="4846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правлять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объектом, определять наилучшие способы управления при заданных целях: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управлять снарядом выражается через влияние начальных заданных параметров на устойчивость движения, дальность и точность стрельбы.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337903" y="3501394"/>
            <a:ext cx="449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влияния внешних факторов на точность попадания снаряда в заданную цель.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" y="2663396"/>
            <a:ext cx="4130632" cy="1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932" y="4466793"/>
            <a:ext cx="4193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2. Траектория снаряда при различных параметрах.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794266" y="171394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81117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4" name="Формула" r:id="rId3" imgW="1396800" imgH="241200" progId="Equation.3">
                  <p:embed/>
                </p:oleObj>
              </mc:Choice>
              <mc:Fallback>
                <p:oleObj name="Формула" r:id="rId3" imgW="1396800" imgH="2412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1397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4685"/>
              </p:ext>
            </p:extLst>
          </p:nvPr>
        </p:nvGraphicFramePr>
        <p:xfrm>
          <a:off x="1155700" y="2084388"/>
          <a:ext cx="1600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5" name="Формула" r:id="rId5" imgW="1600200" imgH="253800" progId="Equation.3">
                  <p:embed/>
                </p:oleObj>
              </mc:Choice>
              <mc:Fallback>
                <p:oleObj name="Формула" r:id="rId5" imgW="1600200" imgH="2538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84388"/>
                        <a:ext cx="1600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98087"/>
              </p:ext>
            </p:extLst>
          </p:nvPr>
        </p:nvGraphicFramePr>
        <p:xfrm>
          <a:off x="1388590" y="3063082"/>
          <a:ext cx="1450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6" name="Формула" r:id="rId7" imgW="1460160" imgH="291960" progId="Equation.3">
                  <p:embed/>
                </p:oleObj>
              </mc:Choice>
              <mc:Fallback>
                <p:oleObj name="Формула" r:id="rId7" imgW="1460160" imgH="29196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590" y="3063082"/>
                        <a:ext cx="1450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46724"/>
              </p:ext>
            </p:extLst>
          </p:nvPr>
        </p:nvGraphicFramePr>
        <p:xfrm>
          <a:off x="2909888" y="30607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7" name="Формула" r:id="rId9" imgW="939600" imgH="291960" progId="Equation.3">
                  <p:embed/>
                </p:oleObj>
              </mc:Choice>
              <mc:Fallback>
                <p:oleObj name="Формула" r:id="rId9" imgW="939600" imgH="29196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060700"/>
                        <a:ext cx="939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492943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72936"/>
              </p:ext>
            </p:extLst>
          </p:nvPr>
        </p:nvGraphicFramePr>
        <p:xfrm>
          <a:off x="5864225" y="1225386"/>
          <a:ext cx="16446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8" name="Формула" r:id="rId11" imgW="1815840" imgH="253800" progId="Equation.3">
                  <p:embed/>
                </p:oleObj>
              </mc:Choice>
              <mc:Fallback>
                <p:oleObj name="Формула" r:id="rId11" imgW="1815840" imgH="2538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1225386"/>
                        <a:ext cx="164465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1611640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36263"/>
              </p:ext>
            </p:extLst>
          </p:nvPr>
        </p:nvGraphicFramePr>
        <p:xfrm>
          <a:off x="5191125" y="1628611"/>
          <a:ext cx="18256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9" name="Формула" r:id="rId13" imgW="203040" imgH="253800" progId="Equation.3">
                  <p:embed/>
                </p:oleObj>
              </mc:Choice>
              <mc:Fallback>
                <p:oleObj name="Формула" r:id="rId13" imgW="203040" imgH="2538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628611"/>
                        <a:ext cx="182563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1611640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82851"/>
              </p:ext>
            </p:extLst>
          </p:nvPr>
        </p:nvGraphicFramePr>
        <p:xfrm>
          <a:off x="7588250" y="1663536"/>
          <a:ext cx="27622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0" name="Формула" r:id="rId15" imgW="279360" imgH="203040" progId="Equation.3">
                  <p:embed/>
                </p:oleObj>
              </mc:Choice>
              <mc:Fallback>
                <p:oleObj name="Формула" r:id="rId15" imgW="279360" imgH="20304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0" y="1663536"/>
                        <a:ext cx="276225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1631500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48853"/>
              </p:ext>
            </p:extLst>
          </p:nvPr>
        </p:nvGraphicFramePr>
        <p:xfrm>
          <a:off x="8604014" y="1655517"/>
          <a:ext cx="2508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" name="Формула" r:id="rId17" imgW="253800" imgH="241200" progId="Equation.3">
                  <p:embed/>
                </p:oleObj>
              </mc:Choice>
              <mc:Fallback>
                <p:oleObj name="Формула" r:id="rId17" imgW="253800" imgH="2412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014" y="1655517"/>
                        <a:ext cx="2508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49934"/>
              </p:ext>
            </p:extLst>
          </p:nvPr>
        </p:nvGraphicFramePr>
        <p:xfrm>
          <a:off x="4660747" y="2075038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2" name="Формула" r:id="rId19" imgW="228600" imgH="241300" progId="Equation.3">
                  <p:embed/>
                </p:oleObj>
              </mc:Choice>
              <mc:Fallback>
                <p:oleObj name="Формула" r:id="rId19" imgW="228600" imgH="2413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47" y="2075038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2019382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2372"/>
              </p:ext>
            </p:extLst>
          </p:nvPr>
        </p:nvGraphicFramePr>
        <p:xfrm>
          <a:off x="6448425" y="2254260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3" name="Формула" r:id="rId21" imgW="1130040" imgH="253800" progId="Equation.3">
                  <p:embed/>
                </p:oleObj>
              </mc:Choice>
              <mc:Fallback>
                <p:oleObj name="Формула" r:id="rId21" imgW="1130040" imgH="2538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2254260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4643608" y="2897452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47664"/>
              </p:ext>
            </p:extLst>
          </p:nvPr>
        </p:nvGraphicFramePr>
        <p:xfrm>
          <a:off x="5474205" y="3259746"/>
          <a:ext cx="2212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4" name="Формула" r:id="rId23" imgW="2197080" imgH="228600" progId="Equation.3">
                  <p:embed/>
                </p:oleObj>
              </mc:Choice>
              <mc:Fallback>
                <p:oleObj name="Формула" r:id="rId23" imgW="2197080" imgH="2286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05" y="3259746"/>
                        <a:ext cx="221297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973"/>
              </p:ext>
            </p:extLst>
          </p:nvPr>
        </p:nvGraphicFramePr>
        <p:xfrm>
          <a:off x="327025" y="3065463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5" name="Формула" r:id="rId25" imgW="1002960" imgH="291960" progId="Equation.3">
                  <p:embed/>
                </p:oleObj>
              </mc:Choice>
              <mc:Fallback>
                <p:oleObj name="Формула" r:id="rId25" imgW="1002960" imgH="29196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065463"/>
                        <a:ext cx="1003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168702" y="81116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168702" y="200339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168702" y="3027760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693090" y="117223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8693090" y="3206055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0" y="3879733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итерационном процесс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производится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исчерпывающий спуск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величина шага </a:t>
            </a:r>
            <a:r>
              <a:rPr lang="el-GR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ru-RU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решения одномерной задачи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минимизации:</a:t>
            </a: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77376"/>
              </p:ext>
            </p:extLst>
          </p:nvPr>
        </p:nvGraphicFramePr>
        <p:xfrm>
          <a:off x="3328987" y="4423831"/>
          <a:ext cx="10572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6" name="Уравнение" r:id="rId27" imgW="1054080" imgH="241200" progId="Equation.3">
                  <p:embed/>
                </p:oleObj>
              </mc:Choice>
              <mc:Fallback>
                <p:oleObj name="Уравнение" r:id="rId27" imgW="1054080" imgH="241200" progId="Equation.3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7" y="4423831"/>
                        <a:ext cx="10572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66291"/>
              </p:ext>
            </p:extLst>
          </p:nvPr>
        </p:nvGraphicFramePr>
        <p:xfrm>
          <a:off x="4386262" y="4402953"/>
          <a:ext cx="16097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7" name="Уравнение" r:id="rId29" imgW="1625600" imgH="279400" progId="Equation.3">
                  <p:embed/>
                </p:oleObj>
              </mc:Choice>
              <mc:Fallback>
                <p:oleObj name="Уравнение" r:id="rId29" imgW="1625600" imgH="279400" progId="Equation.3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2" y="4402953"/>
                        <a:ext cx="16097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/>
          <p:cNvSpPr/>
          <p:nvPr/>
        </p:nvSpPr>
        <p:spPr>
          <a:xfrm>
            <a:off x="8693090" y="4391495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0" name="Формула" r:id="rId3" imgW="1524000" imgH="254000" progId="Equation.3">
                  <p:embed/>
                </p:oleObj>
              </mc:Choice>
              <mc:Fallback>
                <p:oleObj name="Формула" r:id="rId3" imgW="1524000" imgH="2540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76300"/>
                        <a:ext cx="152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1" name="Формула" r:id="rId5" imgW="228600" imgH="241300" progId="Equation.3">
                  <p:embed/>
                </p:oleObj>
              </mc:Choice>
              <mc:Fallback>
                <p:oleObj name="Формула" r:id="rId5" imgW="228600" imgH="2413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1204486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2" name="Формула" r:id="rId7" imgW="2425700" imgH="279400" progId="Equation.3">
                  <p:embed/>
                </p:oleObj>
              </mc:Choice>
              <mc:Fallback>
                <p:oleObj name="Формула" r:id="rId7" imgW="2425700" imgH="279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0" y="1487061"/>
                        <a:ext cx="24098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3" name="Формула" r:id="rId9" imgW="2044700" imgH="254000" progId="Equation.3">
                  <p:embed/>
                </p:oleObj>
              </mc:Choice>
              <mc:Fallback>
                <p:oleObj name="Формула" r:id="rId9" imgW="2044700" imgH="2540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87794"/>
                        <a:ext cx="20478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41581"/>
              </p:ext>
            </p:extLst>
          </p:nvPr>
        </p:nvGraphicFramePr>
        <p:xfrm>
          <a:off x="842638" y="2494440"/>
          <a:ext cx="2032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4" name="Формула" r:id="rId11" imgW="203024" imgH="215713" progId="Equation.3">
                  <p:embed/>
                </p:oleObj>
              </mc:Choice>
              <mc:Fallback>
                <p:oleObj name="Формула" r:id="rId11" imgW="203024" imgH="215713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38" y="2494440"/>
                        <a:ext cx="20320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5" name="Формула" r:id="rId13" imgW="1930400" imgH="508000" progId="Equation.3">
                  <p:embed/>
                </p:oleObj>
              </mc:Choice>
              <mc:Fallback>
                <p:oleObj name="Формула" r:id="rId13" imgW="1930400" imgH="508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17" y="3448560"/>
                        <a:ext cx="193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6" name="Формула" r:id="rId15" imgW="215713" imgH="241091" progId="Equation.3">
                  <p:embed/>
                </p:oleObj>
              </mc:Choice>
              <mc:Fallback>
                <p:oleObj name="Формула" r:id="rId15" imgW="215713" imgH="24109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4460957"/>
                        <a:ext cx="2238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7" name="Формула" r:id="rId17" imgW="508000" imgH="241300" progId="Equation.3">
                  <p:embed/>
                </p:oleObj>
              </mc:Choice>
              <mc:Fallback>
                <p:oleObj name="Формула" r:id="rId17" imgW="508000" imgH="241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5" y="4430858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8" name="Формула" r:id="rId19" imgW="1016000" imgH="241300" progId="Equation.3">
                  <p:embed/>
                </p:oleObj>
              </mc:Choice>
              <mc:Fallback>
                <p:oleObj name="Формула" r:id="rId19" imgW="10160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88" y="3891723"/>
                        <a:ext cx="1038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831696" y="802947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(8)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31696" y="143654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(9)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831695" y="2113469"/>
            <a:ext cx="580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(10)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831696" y="3439124"/>
            <a:ext cx="580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(11)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570958" y="4559035"/>
            <a:ext cx="3318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3. Блок – схема метода Хука-Дживса.</a:t>
            </a:r>
            <a:endParaRPr lang="ru-RU" sz="1200" dirty="0"/>
          </a:p>
        </p:txBody>
      </p:sp>
      <p:sp>
        <p:nvSpPr>
          <p:cNvPr id="52320" name="Rectangle 1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2323" name="Группа 52322"/>
          <p:cNvGrpSpPr/>
          <p:nvPr/>
        </p:nvGrpSpPr>
        <p:grpSpPr>
          <a:xfrm>
            <a:off x="5223291" y="423528"/>
            <a:ext cx="3902574" cy="3874687"/>
            <a:chOff x="5223291" y="423528"/>
            <a:chExt cx="3902574" cy="3874687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5223291" y="423528"/>
              <a:ext cx="3902574" cy="3874687"/>
              <a:chOff x="6261046" y="106851"/>
              <a:chExt cx="5935970" cy="6165605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7E260CCE-1FBC-4CFA-89C4-2EF31AB02ADA}"/>
                  </a:ext>
                </a:extLst>
              </p:cNvPr>
              <p:cNvGrpSpPr/>
              <p:nvPr/>
            </p:nvGrpSpPr>
            <p:grpSpPr>
              <a:xfrm>
                <a:off x="6261046" y="106851"/>
                <a:ext cx="5821035" cy="6165605"/>
                <a:chOff x="5988143" y="168290"/>
                <a:chExt cx="5821035" cy="6165605"/>
              </a:xfrm>
            </p:grpSpPr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id="{0BFD4746-2A1E-4049-826F-2B0E6ED9E5A9}"/>
                    </a:ext>
                  </a:extLst>
                </p:cNvPr>
                <p:cNvGrpSpPr/>
                <p:nvPr/>
              </p:nvGrpSpPr>
              <p:grpSpPr>
                <a:xfrm>
                  <a:off x="5988143" y="168290"/>
                  <a:ext cx="5821035" cy="6165605"/>
                  <a:chOff x="-208303" y="176812"/>
                  <a:chExt cx="5821035" cy="6165605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6B376FCA-4080-408A-953F-159576C34A12}"/>
                      </a:ext>
                    </a:extLst>
                  </p:cNvPr>
                  <p:cNvGrpSpPr/>
                  <p:nvPr/>
                </p:nvGrpSpPr>
                <p:grpSpPr>
                  <a:xfrm>
                    <a:off x="-208303" y="176812"/>
                    <a:ext cx="5821035" cy="6165605"/>
                    <a:chOff x="-208303" y="176812"/>
                    <a:chExt cx="5821035" cy="6165605"/>
                  </a:xfrm>
                </p:grpSpPr>
                <p:grpSp>
                  <p:nvGrpSpPr>
                    <p:cNvPr id="66" name="Полотно 1">
                      <a:extLst>
                        <a:ext uri="{FF2B5EF4-FFF2-40B4-BE49-F238E27FC236}">
                          <a16:creationId xmlns:a16="http://schemas.microsoft.com/office/drawing/2014/main" id="{7AB81697-BC5C-4E9B-BB62-ED0F4A3838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8303" y="176812"/>
                      <a:ext cx="5710338" cy="5043448"/>
                      <a:chOff x="-432241" y="-390650"/>
                      <a:chExt cx="5710338" cy="6532364"/>
                    </a:xfrm>
                  </p:grpSpPr>
                  <p:sp>
                    <p:nvSpPr>
                      <p:cNvPr id="75" name="Прямоугольник 74">
                        <a:extLst>
                          <a:ext uri="{FF2B5EF4-FFF2-40B4-BE49-F238E27FC236}">
                            <a16:creationId xmlns:a16="http://schemas.microsoft.com/office/drawing/2014/main" id="{51C33F8C-E928-42BA-8F5D-F2136070BF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32241" y="-390650"/>
                        <a:ext cx="5710338" cy="6532364"/>
                      </a:xfrm>
                      <a:prstGeom prst="rect">
                        <a:avLst/>
                      </a:prstGeom>
                      <a:solidFill>
                        <a:prstClr val="white"/>
                      </a:solidFill>
                    </p:spPr>
                  </p:sp>
                  <p:sp>
                    <p:nvSpPr>
                      <p:cNvPr id="76" name="Блок-схема: знак завершения 75">
                        <a:extLst>
                          <a:ext uri="{FF2B5EF4-FFF2-40B4-BE49-F238E27FC236}">
                            <a16:creationId xmlns:a16="http://schemas.microsoft.com/office/drawing/2014/main" id="{CA0FBDFF-3F64-456C-99C7-395C958E7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532" y="-275763"/>
                        <a:ext cx="1905002" cy="498072"/>
                      </a:xfrm>
                      <a:prstGeom prst="flowChartTerminator">
                        <a:avLst/>
                      </a:prstGeom>
                      <a:ln w="38100"/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ru-RU" sz="1400" b="1" dirty="0">
                            <a:effectLst/>
                            <a:latin typeface="Bookman Old Style" panose="0205060405050502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Начало</a:t>
                        </a:r>
                        <a:endPara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" name="Блок-схема: данные 76">
                        <a:extLst>
                          <a:ext uri="{FF2B5EF4-FFF2-40B4-BE49-F238E27FC236}">
                            <a16:creationId xmlns:a16="http://schemas.microsoft.com/office/drawing/2014/main" id="{8BB5AE21-F90A-404E-A212-A99A7A18D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210" y="570269"/>
                        <a:ext cx="2477645" cy="920987"/>
                      </a:xfrm>
                      <a:prstGeom prst="flowChartInputOutput">
                        <a:avLst/>
                      </a:prstGeom>
                      <a:ln w="38100"/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 sz="1400" dirty="0">
                          <a:latin typeface="Bookman Old Style" panose="02050604050505020204" pitchFamily="18" charset="0"/>
                        </a:endParaRPr>
                      </a:p>
                    </p:txBody>
                  </p:sp>
                </p:grpSp>
                <p:sp>
                  <p:nvSpPr>
                    <p:cNvPr id="69" name="Блок-схема: решение 68">
                      <a:extLst>
                        <a:ext uri="{FF2B5EF4-FFF2-40B4-BE49-F238E27FC236}">
                          <a16:creationId xmlns:a16="http://schemas.microsoft.com/office/drawing/2014/main" id="{582B4571-518F-4448-8408-6D210A9C3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643" y="2981429"/>
                      <a:ext cx="1673699" cy="930463"/>
                    </a:xfrm>
                    <a:prstGeom prst="flowChartDecision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1" name="Блок-схема: знак завершения 70">
                      <a:extLst>
                        <a:ext uri="{FF2B5EF4-FFF2-40B4-BE49-F238E27FC236}">
                          <a16:creationId xmlns:a16="http://schemas.microsoft.com/office/drawing/2014/main" id="{344F9CDD-5826-4A52-B858-30B88BF2F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2813" y="5957870"/>
                      <a:ext cx="1905000" cy="384547"/>
                    </a:xfrm>
                    <a:prstGeom prst="flowChartTerminator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Конец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" name="Блок-схема: решение 71">
                      <a:extLst>
                        <a:ext uri="{FF2B5EF4-FFF2-40B4-BE49-F238E27FC236}">
                          <a16:creationId xmlns:a16="http://schemas.microsoft.com/office/drawing/2014/main" id="{8AC17BE3-1D33-482F-B3DC-4FC509A7E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633" y="3050450"/>
                      <a:ext cx="1751358" cy="787931"/>
                    </a:xfrm>
                    <a:prstGeom prst="flowChartDecision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3" name="Блок-схема: процесс 72">
                      <a:extLst>
                        <a:ext uri="{FF2B5EF4-FFF2-40B4-BE49-F238E27FC236}">
                          <a16:creationId xmlns:a16="http://schemas.microsoft.com/office/drawing/2014/main" id="{C6829144-9F30-4BD8-8225-77A350EA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7888" y="1955853"/>
                      <a:ext cx="2434844" cy="392810"/>
                    </a:xfrm>
                    <a:prstGeom prst="flowChartProcess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4" name="Блок-схема: процесс 73">
                      <a:extLst>
                        <a:ext uri="{FF2B5EF4-FFF2-40B4-BE49-F238E27FC236}">
                          <a16:creationId xmlns:a16="http://schemas.microsoft.com/office/drawing/2014/main" id="{F32295A8-DC29-4345-B0BE-F798743BE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549" y="1944228"/>
                      <a:ext cx="2434844" cy="407041"/>
                    </a:xfrm>
                    <a:prstGeom prst="flowChartProcess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graphicFrame>
                <p:nvGraphicFramePr>
                  <p:cNvPr id="52" name="Объект 51">
                    <a:extLst>
                      <a:ext uri="{FF2B5EF4-FFF2-40B4-BE49-F238E27FC236}">
                        <a16:creationId xmlns:a16="http://schemas.microsoft.com/office/drawing/2014/main" id="{FE4D6B9C-F3F4-4237-A71D-FD30D56C481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55948081"/>
                      </p:ext>
                    </p:extLst>
                  </p:nvPr>
                </p:nvGraphicFramePr>
                <p:xfrm>
                  <a:off x="831308" y="984381"/>
                  <a:ext cx="1612986" cy="58605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2489" name="Уравнение" r:id="rId21" imgW="1612800" imgH="583920" progId="Equation.3">
                          <p:embed/>
                        </p:oleObj>
                      </mc:Choice>
                      <mc:Fallback>
                        <p:oleObj name="Уравнение" r:id="rId21" imgW="1612800" imgH="583920" progId="Equation.3">
                          <p:embed/>
                          <p:pic>
                            <p:nvPicPr>
                              <p:cNvPr id="109" name="Объект 108">
                                <a:extLst>
                                  <a:ext uri="{FF2B5EF4-FFF2-40B4-BE49-F238E27FC236}">
                                    <a16:creationId xmlns:a16="http://schemas.microsoft.com/office/drawing/2014/main" id="{FE4D6B9C-F3F4-4237-A71D-FD30D56C481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1308" y="984381"/>
                                <a:ext cx="1612986" cy="58605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A17DDE54-953C-42C5-8D7A-487E2F0988AE}"/>
                      </a:ext>
                    </a:extLst>
                  </p:cNvPr>
                  <p:cNvSpPr/>
                  <p:nvPr/>
                </p:nvSpPr>
                <p:spPr>
                  <a:xfrm>
                    <a:off x="2498677" y="2944745"/>
                    <a:ext cx="1125769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нет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Прямоугольник 57">
                    <a:extLst>
                      <a:ext uri="{FF2B5EF4-FFF2-40B4-BE49-F238E27FC236}">
                        <a16:creationId xmlns:a16="http://schemas.microsoft.com/office/drawing/2014/main" id="{A1F166E6-F3BC-4095-B912-13E7DA349676}"/>
                      </a:ext>
                    </a:extLst>
                  </p:cNvPr>
                  <p:cNvSpPr/>
                  <p:nvPr/>
                </p:nvSpPr>
                <p:spPr>
                  <a:xfrm>
                    <a:off x="993510" y="3800550"/>
                    <a:ext cx="1057751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да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Прямоугольник 58">
                    <a:extLst>
                      <a:ext uri="{FF2B5EF4-FFF2-40B4-BE49-F238E27FC236}">
                        <a16:creationId xmlns:a16="http://schemas.microsoft.com/office/drawing/2014/main" id="{03829063-5F4C-469C-AB34-6C0BC455B0B9}"/>
                      </a:ext>
                    </a:extLst>
                  </p:cNvPr>
                  <p:cNvSpPr/>
                  <p:nvPr/>
                </p:nvSpPr>
                <p:spPr>
                  <a:xfrm>
                    <a:off x="3624446" y="2501598"/>
                    <a:ext cx="1178065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нет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Прямоугольник 59">
                    <a:extLst>
                      <a:ext uri="{FF2B5EF4-FFF2-40B4-BE49-F238E27FC236}">
                        <a16:creationId xmlns:a16="http://schemas.microsoft.com/office/drawing/2014/main" id="{23572F04-3C77-4967-A313-865CF4EDBE3D}"/>
                      </a:ext>
                    </a:extLst>
                  </p:cNvPr>
                  <p:cNvSpPr/>
                  <p:nvPr/>
                </p:nvSpPr>
                <p:spPr>
                  <a:xfrm>
                    <a:off x="3798714" y="3800550"/>
                    <a:ext cx="1037988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да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2" name="Прямая со стрелкой 41">
                  <a:extLst>
                    <a:ext uri="{FF2B5EF4-FFF2-40B4-BE49-F238E27FC236}">
                      <a16:creationId xmlns:a16="http://schemas.microsoft.com/office/drawing/2014/main" id="{50BE942C-BF26-4C2A-A0E9-7B950AE6AA0E}"/>
                    </a:ext>
                  </a:extLst>
                </p:cNvPr>
                <p:cNvCxnSpPr>
                  <a:cxnSpLocks/>
                  <a:stCxn id="72" idx="0"/>
                  <a:endCxn id="73" idx="2"/>
                </p:cNvCxnSpPr>
                <p:nvPr/>
              </p:nvCxnSpPr>
              <p:spPr>
                <a:xfrm flipH="1" flipV="1">
                  <a:off x="10591756" y="2340141"/>
                  <a:ext cx="2" cy="7017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 стрелкой 42">
                  <a:extLst>
                    <a:ext uri="{FF2B5EF4-FFF2-40B4-BE49-F238E27FC236}">
                      <a16:creationId xmlns:a16="http://schemas.microsoft.com/office/drawing/2014/main" id="{91843B24-FEE4-4DF5-9BAD-9AC54DFF6C70}"/>
                    </a:ext>
                  </a:extLst>
                </p:cNvPr>
                <p:cNvCxnSpPr>
                  <a:cxnSpLocks/>
                  <a:stCxn id="76" idx="2"/>
                  <a:endCxn id="77" idx="1"/>
                </p:cNvCxnSpPr>
                <p:nvPr/>
              </p:nvCxnSpPr>
              <p:spPr>
                <a:xfrm>
                  <a:off x="7783417" y="641538"/>
                  <a:ext cx="0" cy="268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 стрелкой 43">
                  <a:extLst>
                    <a:ext uri="{FF2B5EF4-FFF2-40B4-BE49-F238E27FC236}">
                      <a16:creationId xmlns:a16="http://schemas.microsoft.com/office/drawing/2014/main" id="{A6E9D95C-B330-4288-97B0-7C176866ACB6}"/>
                    </a:ext>
                  </a:extLst>
                </p:cNvPr>
                <p:cNvCxnSpPr>
                  <a:cxnSpLocks/>
                  <a:stCxn id="77" idx="4"/>
                  <a:endCxn id="74" idx="0"/>
                </p:cNvCxnSpPr>
                <p:nvPr/>
              </p:nvCxnSpPr>
              <p:spPr>
                <a:xfrm>
                  <a:off x="7783417" y="1621254"/>
                  <a:ext cx="0" cy="3144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 стрелкой 46">
                  <a:extLst>
                    <a:ext uri="{FF2B5EF4-FFF2-40B4-BE49-F238E27FC236}">
                      <a16:creationId xmlns:a16="http://schemas.microsoft.com/office/drawing/2014/main" id="{D5FA96B8-7AD9-4D82-B62B-6C1E0591ACFA}"/>
                    </a:ext>
                  </a:extLst>
                </p:cNvPr>
                <p:cNvCxnSpPr>
                  <a:cxnSpLocks/>
                  <a:stCxn id="74" idx="2"/>
                  <a:endCxn id="69" idx="0"/>
                </p:cNvCxnSpPr>
                <p:nvPr/>
              </p:nvCxnSpPr>
              <p:spPr>
                <a:xfrm>
                  <a:off x="7783417" y="2342748"/>
                  <a:ext cx="2522" cy="630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 стрелкой 47">
                  <a:extLst>
                    <a:ext uri="{FF2B5EF4-FFF2-40B4-BE49-F238E27FC236}">
                      <a16:creationId xmlns:a16="http://schemas.microsoft.com/office/drawing/2014/main" id="{3156BDD2-6F43-4E69-A1A7-502C7BD76651}"/>
                    </a:ext>
                  </a:extLst>
                </p:cNvPr>
                <p:cNvCxnSpPr>
                  <a:cxnSpLocks/>
                  <a:stCxn id="38" idx="2"/>
                  <a:endCxn id="71" idx="0"/>
                </p:cNvCxnSpPr>
                <p:nvPr/>
              </p:nvCxnSpPr>
              <p:spPr>
                <a:xfrm flipH="1">
                  <a:off x="10591759" y="4948549"/>
                  <a:ext cx="583" cy="1000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 стрелкой 49">
                  <a:extLst>
                    <a:ext uri="{FF2B5EF4-FFF2-40B4-BE49-F238E27FC236}">
                      <a16:creationId xmlns:a16="http://schemas.microsoft.com/office/drawing/2014/main" id="{46F4D82D-F2CC-4E4C-B944-5AF500598DE4}"/>
                    </a:ext>
                  </a:extLst>
                </p:cNvPr>
                <p:cNvCxnSpPr>
                  <a:cxnSpLocks/>
                  <a:stCxn id="69" idx="3"/>
                  <a:endCxn id="72" idx="1"/>
                </p:cNvCxnSpPr>
                <p:nvPr/>
              </p:nvCxnSpPr>
              <p:spPr>
                <a:xfrm flipV="1">
                  <a:off x="8622787" y="3435893"/>
                  <a:ext cx="1093291" cy="2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Блок-схема: процесс 37">
                <a:extLst>
                  <a:ext uri="{FF2B5EF4-FFF2-40B4-BE49-F238E27FC236}">
                    <a16:creationId xmlns:a16="http://schemas.microsoft.com/office/drawing/2014/main" id="{F32295A8-DC29-4345-B0BE-F798743BE92E}"/>
                  </a:ext>
                </a:extLst>
              </p:cNvPr>
              <p:cNvSpPr/>
              <p:nvPr/>
            </p:nvSpPr>
            <p:spPr>
              <a:xfrm>
                <a:off x="9533475" y="4480069"/>
                <a:ext cx="2663541" cy="407041"/>
              </a:xfrm>
              <a:prstGeom prst="flowChartProcess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52321" name="Объект 523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555960"/>
                </p:ext>
              </p:extLst>
            </p:nvPr>
          </p:nvGraphicFramePr>
          <p:xfrm>
            <a:off x="6612310" y="1531984"/>
            <a:ext cx="2190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0" name="Уравнение" r:id="rId23" imgW="215640" imgH="228600" progId="Equation.3">
                    <p:embed/>
                  </p:oleObj>
                </mc:Choice>
                <mc:Fallback>
                  <p:oleObj name="Уравнение" r:id="rId23" imgW="215640" imgH="2286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2310" y="1531984"/>
                          <a:ext cx="21907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22" name="TextBox 52321"/>
            <p:cNvSpPr txBox="1"/>
            <p:nvPr/>
          </p:nvSpPr>
          <p:spPr>
            <a:xfrm>
              <a:off x="5760971" y="1491098"/>
              <a:ext cx="927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ис.поиск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2" name="Объект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27852"/>
              </p:ext>
            </p:extLst>
          </p:nvPr>
        </p:nvGraphicFramePr>
        <p:xfrm>
          <a:off x="6068701" y="2343468"/>
          <a:ext cx="6064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1" name="Уравнение" r:id="rId25" imgW="596880" imgH="228600" progId="Equation.3">
                  <p:embed/>
                </p:oleObj>
              </mc:Choice>
              <mc:Fallback>
                <p:oleObj name="Уравнение" r:id="rId25" imgW="596880" imgH="228600" progId="Equation.3">
                  <p:embed/>
                  <p:pic>
                    <p:nvPicPr>
                      <p:cNvPr id="52321" name="Объект 5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701" y="2343468"/>
                        <a:ext cx="6064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69" idx="2"/>
            <a:endCxn id="155" idx="0"/>
          </p:cNvCxnSpPr>
          <p:nvPr/>
        </p:nvCxnSpPr>
        <p:spPr>
          <a:xfrm flipH="1">
            <a:off x="6403585" y="2770786"/>
            <a:ext cx="1658" cy="3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24729"/>
              </p:ext>
            </p:extLst>
          </p:nvPr>
        </p:nvGraphicFramePr>
        <p:xfrm>
          <a:off x="7974232" y="2319661"/>
          <a:ext cx="566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2" name="Уравнение" r:id="rId27" imgW="558720" imgH="304560" progId="Equation.3">
                  <p:embed/>
                </p:oleObj>
              </mc:Choice>
              <mc:Fallback>
                <p:oleObj name="Уравнение" r:id="rId27" imgW="558720" imgH="30456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232" y="2319661"/>
                        <a:ext cx="56673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Блок-схема: процесс 154">
            <a:extLst>
              <a:ext uri="{FF2B5EF4-FFF2-40B4-BE49-F238E27FC236}">
                <a16:creationId xmlns:a16="http://schemas.microsoft.com/office/drawing/2014/main" id="{5487EC7E-ACE5-41D5-80BD-205734EF8718}"/>
              </a:ext>
            </a:extLst>
          </p:cNvPr>
          <p:cNvSpPr/>
          <p:nvPr/>
        </p:nvSpPr>
        <p:spPr>
          <a:xfrm>
            <a:off x="5603197" y="3166146"/>
            <a:ext cx="1600776" cy="255799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71"/>
          <p:cNvSpPr>
            <a:spLocks noChangeArrowheads="1"/>
          </p:cNvSpPr>
          <p:nvPr/>
        </p:nvSpPr>
        <p:spPr bwMode="auto">
          <a:xfrm>
            <a:off x="4961830" y="30155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9696"/>
              </p:ext>
            </p:extLst>
          </p:nvPr>
        </p:nvGraphicFramePr>
        <p:xfrm>
          <a:off x="5775238" y="3162250"/>
          <a:ext cx="10556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3" name="Уравнение" r:id="rId29" imgW="1054080" imgH="228600" progId="Equation.3">
                  <p:embed/>
                </p:oleObj>
              </mc:Choice>
              <mc:Fallback>
                <p:oleObj name="Уравнение" r:id="rId29" imgW="1054080" imgH="2286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238" y="3162250"/>
                        <a:ext cx="10556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72" idx="2"/>
            <a:endCxn id="38" idx="0"/>
          </p:cNvCxnSpPr>
          <p:nvPr/>
        </p:nvCxnSpPr>
        <p:spPr>
          <a:xfrm>
            <a:off x="8249915" y="2724589"/>
            <a:ext cx="384" cy="44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Объект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46027"/>
              </p:ext>
            </p:extLst>
          </p:nvPr>
        </p:nvGraphicFramePr>
        <p:xfrm>
          <a:off x="7455482" y="3172714"/>
          <a:ext cx="16414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4" name="Уравнение" r:id="rId31" imgW="1638000" imgH="266400" progId="Equation.3">
                  <p:embed/>
                </p:oleObj>
              </mc:Choice>
              <mc:Fallback>
                <p:oleObj name="Уравнение" r:id="rId31" imgW="1638000" imgH="266400" progId="Equation.3">
                  <p:embed/>
                  <p:pic>
                    <p:nvPicPr>
                      <p:cNvPr id="117" name="Объект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482" y="3172714"/>
                        <a:ext cx="16414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Блок-схема: процесс 209">
            <a:extLst>
              <a:ext uri="{FF2B5EF4-FFF2-40B4-BE49-F238E27FC236}">
                <a16:creationId xmlns:a16="http://schemas.microsoft.com/office/drawing/2014/main" id="{5487EC7E-ACE5-41D5-80BD-205734EF8718}"/>
              </a:ext>
            </a:extLst>
          </p:cNvPr>
          <p:cNvSpPr/>
          <p:nvPr/>
        </p:nvSpPr>
        <p:spPr>
          <a:xfrm>
            <a:off x="5603197" y="4048798"/>
            <a:ext cx="1600776" cy="255799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2" name="Объект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8908"/>
              </p:ext>
            </p:extLst>
          </p:nvPr>
        </p:nvGraphicFramePr>
        <p:xfrm>
          <a:off x="6350843" y="4052441"/>
          <a:ext cx="827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5" name="Уравнение" r:id="rId33" imgW="825480" imgH="253800" progId="Equation.3">
                  <p:embed/>
                </p:oleObj>
              </mc:Choice>
              <mc:Fallback>
                <p:oleObj name="Уравнение" r:id="rId33" imgW="825480" imgH="253800" progId="Equation.3">
                  <p:embed/>
                  <p:pic>
                    <p:nvPicPr>
                      <p:cNvPr id="117" name="Объект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843" y="4052441"/>
                        <a:ext cx="827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TextBox 212"/>
          <p:cNvSpPr txBox="1"/>
          <p:nvPr/>
        </p:nvSpPr>
        <p:spPr>
          <a:xfrm>
            <a:off x="5549509" y="4022810"/>
            <a:ext cx="92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ис.поиск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Соединительная линия уступом 178"/>
          <p:cNvCxnSpPr>
            <a:stCxn id="210" idx="1"/>
            <a:endCxn id="74" idx="1"/>
          </p:cNvCxnSpPr>
          <p:nvPr/>
        </p:nvCxnSpPr>
        <p:spPr>
          <a:xfrm rot="10800000">
            <a:off x="5603197" y="1662136"/>
            <a:ext cx="12700" cy="25145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Объект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91606"/>
              </p:ext>
            </p:extLst>
          </p:nvPr>
        </p:nvGraphicFramePr>
        <p:xfrm>
          <a:off x="7897813" y="1533525"/>
          <a:ext cx="72231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6" name="Уравнение" r:id="rId35" imgW="711000" imgH="253800" progId="Equation.3">
                  <p:embed/>
                </p:oleObj>
              </mc:Choice>
              <mc:Fallback>
                <p:oleObj name="Уравнение" r:id="rId35" imgW="711000" imgH="2538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1533525"/>
                        <a:ext cx="722312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50BE942C-BF26-4C2A-A0E9-7B950AE6AA0E}"/>
              </a:ext>
            </a:extLst>
          </p:cNvPr>
          <p:cNvCxnSpPr>
            <a:cxnSpLocks/>
            <a:stCxn id="73" idx="1"/>
            <a:endCxn id="74" idx="3"/>
          </p:cNvCxnSpPr>
          <p:nvPr/>
        </p:nvCxnSpPr>
        <p:spPr>
          <a:xfrm flipH="1" flipV="1">
            <a:off x="7203973" y="1662136"/>
            <a:ext cx="245553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155" idx="2"/>
            <a:endCxn id="210" idx="0"/>
          </p:cNvCxnSpPr>
          <p:nvPr/>
        </p:nvCxnSpPr>
        <p:spPr>
          <a:xfrm>
            <a:off x="6403585" y="3421945"/>
            <a:ext cx="0" cy="6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611873" y="3351930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3000" y="2104776"/>
            <a:ext cx="6858000" cy="763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40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z="2700" b="1" dirty="0"/>
              <a:t>Спасибо за внимание!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191" y="4879182"/>
            <a:ext cx="6856809" cy="2690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marL="272654"/>
            <a:r>
              <a:rPr lang="ru-RU" sz="1200" b="1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Мансуров Р.Р 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</a:t>
            </a:r>
            <a:r>
              <a:rPr lang="ru-RU" sz="12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1, </a:t>
            </a:r>
            <a:r>
              <a:rPr lang="ru-RU" sz="12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вопрос № </a:t>
            </a:r>
            <a:r>
              <a:rPr lang="ru-RU" sz="12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rgbClr val="29292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17446</TotalTime>
  <Words>596</Words>
  <Application>Microsoft Office PowerPoint</Application>
  <PresentationFormat>Экран (16:9)</PresentationFormat>
  <Paragraphs>95</Paragraphs>
  <Slides>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Формула</vt:lpstr>
      <vt:lpstr>Уравнение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593</cp:revision>
  <dcterms:created xsi:type="dcterms:W3CDTF">2021-06-11T06:02:05Z</dcterms:created>
  <dcterms:modified xsi:type="dcterms:W3CDTF">2023-05-17T19:18:27Z</dcterms:modified>
</cp:coreProperties>
</file>