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2187" y="1683845"/>
            <a:ext cx="9144000" cy="1790700"/>
          </a:xfrm>
        </p:spPr>
        <p:txBody>
          <a:bodyPr>
            <a:noAutofit/>
          </a:bodyPr>
          <a:lstStyle/>
          <a:p>
            <a:r>
              <a:rPr lang="ru-RU" sz="3000" dirty="0">
                <a:latin typeface="Bookman Old Style" panose="02050604050505020204" pitchFamily="18" charset="0"/>
              </a:rPr>
              <a:t>Основы проектной деятельности</a:t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3000" dirty="0">
                <a:latin typeface="Bookman Old Style" panose="02050604050505020204" pitchFamily="18" charset="0"/>
              </a:rPr>
              <a:t/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2100" dirty="0">
                <a:latin typeface="Bookman Old Style" panose="02050604050505020204" pitchFamily="18" charset="0"/>
              </a:rPr>
              <a:t>Лекция №1.  Общие представления о проектной деятельности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813" y="2293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ФГБОУ ВО «Ижевский государственный технический университет имени М.Т. Калашникова»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Факультет «Математика и естественные науки»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Кафедра «Прикладная математика и естественные науки»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573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Ижевск - 2024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24680" y="1141186"/>
            <a:ext cx="12216680" cy="55566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0" y="6457834"/>
            <a:ext cx="12192000" cy="179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093" y="4578409"/>
            <a:ext cx="9122188" cy="12547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подготовки 01.03.04</a:t>
            </a:r>
            <a:b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 «Применение математических методов и программных средств для решения инженерных и экономических задач»</a:t>
            </a:r>
          </a:p>
          <a:p>
            <a:pPr>
              <a:spcBef>
                <a:spcPct val="0"/>
              </a:spcBef>
            </a:pPr>
            <a:endParaRPr lang="ru-RU" sz="21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ru-RU" sz="2100" dirty="0" smtClean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Преподаватель:  </a:t>
            </a: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Аспирант, ассистент каф. ПМиИТ Мансуров Р.Р.</a:t>
            </a:r>
          </a:p>
        </p:txBody>
      </p:sp>
    </p:spTree>
    <p:extLst>
      <p:ext uri="{BB962C8B-B14F-4D97-AF65-F5344CB8AC3E}">
        <p14:creationId xmlns:p14="http://schemas.microsoft.com/office/powerpoint/2010/main" val="29869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836428"/>
            <a:ext cx="11809312" cy="260469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целей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методика постановки целей и ее декомпозиция на задачи, которые делятся на еще более простые шаги. В результате человек приходит к конкретному списку действий, приводящих к достижению замысла. Получается графическая схема, напоминающая дерево, во главе которой находится глобальная цель.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Структурные составляющие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10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Дерево целей: ставим цели по уму - Лайфхак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635175"/>
            <a:ext cx="5616624" cy="338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359696" y="4798552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дерева целей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95" y="1241085"/>
            <a:ext cx="7153250" cy="4564179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проектов и различных мероприятий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объединенных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целью и условиями их выполнения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Портфель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набор проектов или программ, объединенных вместе с целью эффективного управления и достижения стратегических целей, 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деятельность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их обеспечению. Проекты, входящие в портфель, как правило, имеют общие ограничения (по срокам, ресурсам, уровню риска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Окружение проекта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сложный комплекс взаимосвязанных отношений, которые постоянно воздействуют на проект по мере его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проекта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промежуток времени между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моментом появления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зарождения проекта и моментом его ликвидации, завершения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проекта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специальная группа, которая становится самостоятельным участником проекта или входит в состав одного из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этих участников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осуществляет управление инвестиционным процессом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Стейкхо́лдер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stákeholder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заинтересованная сторона, причастная сторона, участник работ, роль в проекте — лицо или организация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права, долю, требования или интересы относительно системы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её свойств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условия, необходимые для достижения поставленной цели.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Обеспечение проектной деятельности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11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Стейкхолдер: кто это и как им управля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794688"/>
            <a:ext cx="4270859" cy="290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Методология разработки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12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807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методика управления проектами, в которой визуализация заданий используется для управления рабочими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процессами;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337" y="2060848"/>
            <a:ext cx="55919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 визуализации работы, ограничении объема незавершенной работы и достижении максимальной эффективности (или скорости).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 стремятся максимально сократить время, которое уходит на выполнение проекта (или пользовательской истории) от начала до конца. Для этого они используют доску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непрерывно совершенствуют свой рабочий процесс.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23992" y="9746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методика управления проектами, которая помогает командам структурировать работу и управлять ею на основе набора ценностей, принципов и практик.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023992" y="206084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 — создать инкремент (промежуточный продукт работы), который теоретически можно поставить, за ряд промежутков времени, которые называются спринтами. Они стремятся создавать циклы обучения для быстрого сбора и учета отзывов клиентов.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 используют особые роли, создают специальные артефакты и проводят регулярные собрания, чтобы работа шла в нужном русле.</a:t>
            </a:r>
          </a:p>
        </p:txBody>
      </p:sp>
      <p:pic>
        <p:nvPicPr>
          <p:cNvPr id="7170" name="Picture 2" descr="看板: Канбан — больше чем просто карточки на доска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34" y="3876730"/>
            <a:ext cx="4032448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Роли в команде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13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6" y="1296323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2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Теоретические сведения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3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923" y="1328106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следующие основные этапы: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проблемы;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 и задач проекта;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ее достижения;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обработка информации, ее анализ и синтез;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полученных результатов и выводов.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923" y="3793967"/>
            <a:ext cx="6788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признаки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Временный характер, ограниченность во времени с четко обозначенным началом и концом;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Конкретность целей, задач и результатов;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Постепенное уточнение в процессе разработки и реализации;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группы</a:t>
            </a:r>
          </a:p>
        </p:txBody>
      </p:sp>
      <p:pic>
        <p:nvPicPr>
          <p:cNvPr id="1026" name="Picture 2" descr="Архивы проектная деятельность – Интерактивное образова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 bwMode="auto">
          <a:xfrm>
            <a:off x="7187153" y="1422451"/>
            <a:ext cx="4602336" cy="30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344" y="1818790"/>
            <a:ext cx="11809312" cy="2664296"/>
          </a:xfrm>
        </p:spPr>
        <p:txBody>
          <a:bodyPr>
            <a:noAutofit/>
          </a:bodyPr>
          <a:lstStyle/>
          <a:p>
            <a:pPr algn="l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Определите, какие виды деятельности из списка относятся к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какие – нет. Почему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Создание нового продукта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Реорганизация структуры фирмы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Строительство склада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Проведение выборной кампании партии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Внедрение системы автоматического учета на складе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Переезд в новый офис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Организация празднования юбилея.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Задание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4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Подкаст на ПОДумать слушать онлайн - Podster.f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 b="3223"/>
          <a:stretch/>
        </p:blipFill>
        <p:spPr bwMode="auto">
          <a:xfrm>
            <a:off x="8760296" y="2129317"/>
            <a:ext cx="286702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344" y="692696"/>
            <a:ext cx="11809312" cy="404485"/>
          </a:xfrm>
        </p:spPr>
        <p:txBody>
          <a:bodyPr>
            <a:noAutofit/>
          </a:bodyPr>
          <a:lstStyle/>
          <a:p>
            <a:pPr algn="l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создания проекта и его фиксация в какой-либо внешне выраженной форме.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Классификация видов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5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121573"/>
            <a:ext cx="6303635" cy="51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216" y="2448872"/>
            <a:ext cx="6264696" cy="2088232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масштабу: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малый, средний,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мегапроект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чаще всего, это форма представления индивидуальной инициативы, получившей признание окружающих.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делается для себя и своих. Он может не требовать внешнего финансирования, специального оборудования, может создаваться из подручных средств;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невелики по масштабу, просты и ограничены объемами. Так, например, в американской практике малые проекты связаны с объемом капиталовложений в размере 10–15 млн долл., трудозатратами до 40–50 тыс. чел. Типичный пример малого проекта – модернизация действующих производств.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распространены в практике. Они имеют сравнительно небольшую длительность – до 2– 5 лет, требуют более тщательной проработки всех подсистем проекта и предполагают более значительные затраты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Мегапроекты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целевые программы, содержащие множество взаимосвязанных проектов, объединенных общей целью выделенными ресурсами, отпущенным временем. Мегапроекты обладают высокой стоимостью – до 1 млрд долл., трудоемкостью до 2 млн чел., длительностью реализации – до 5–7 лет;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Классификация видов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6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pic>
        <p:nvPicPr>
          <p:cNvPr id="5124" name="Picture 4" descr="Пет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01" y="1482059"/>
            <a:ext cx="5256584" cy="360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431100" y="5138445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мегапроекта, Петра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Классификация видов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7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792346"/>
            <a:ext cx="11784632" cy="1381348"/>
          </a:xfrm>
        </p:spPr>
        <p:txBody>
          <a:bodyPr>
            <a:noAutofit/>
          </a:bodyPr>
          <a:lstStyle/>
          <a:p>
            <a:pPr algn="l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срокам реализации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краткосрочные, средние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долгосрочные.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требуют для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своей реализации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год, максимум два, они обычно реализуются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производстве новинок различного рода, опытных установках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восстановительных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работах. Коммерческие проекты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реализуются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как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Среднесрочные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проекты осуществляются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3–5 года.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осуществления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 10–15 лет;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334746"/>
            <a:ext cx="8232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 к качеству и способам обеспечения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бездефектные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модульные, стандартные.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Бездефектные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проекты направлены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повышение качества продукции или услуг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на обеспечение качества по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какому-либо определенному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направлению;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3573016"/>
            <a:ext cx="10081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особенностям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финансирования: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Инвестиционные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основной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 инвестора – получение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прибыли;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Спонсорские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спонсор предоставляет средства на поддержку проекта, если это может стать формой его рекламы или презентации,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фирмы;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финансовых средств возможно только при условии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кредитному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учреждению, поэтому кредитный проект предполагает развернутое финансово-экономическое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обоснование;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Бюджетные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(источники финансирования – бюджеты различных уровней), благотворительные (как правило, это бездоходные и затратные проекты, финансирование их имеет форму меценатства,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грантовую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форму);</a:t>
            </a:r>
          </a:p>
        </p:txBody>
      </p:sp>
    </p:spTree>
    <p:extLst>
      <p:ext uri="{BB962C8B-B14F-4D97-AF65-F5344CB8AC3E}">
        <p14:creationId xmlns:p14="http://schemas.microsoft.com/office/powerpoint/2010/main" val="23336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Структурные составляющие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8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71864" y="565754"/>
            <a:ext cx="2448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348" y="1105126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совокупность взаимосвязанных элементов и процессов проекта, представленных с различной степенью детализации.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(сеть, граф сети, PERT-диаграмма) – графическое отображение работ проекта и зависимостей между ними.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полный комплекс работ и вех проекта с установленными между ними зависимостями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целей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граф, схема, показывающие, как генеральная цель проекта разбивается на подцели последующих уровней.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граф, схема, отражающие структуру задачи оптимизации многошагового процесса.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нечто брошенное, выдвинутое вперед; 2) проблема – это препятствие, затруднение.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конечный результат, на который преднамеренно направлен процесс; «доведение возможности до её полного завершения» (ЧТО мы хотим сделать?).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серия достижений, направленных на решение сформулированных проблем и осуществление поставленной цели (КАК мы будем это делать?). </a:t>
            </a:r>
          </a:p>
        </p:txBody>
      </p:sp>
      <p:pic>
        <p:nvPicPr>
          <p:cNvPr id="2050" name="Picture 2" descr="Что такое дерево решений - Системный Блокъ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42" y="1160322"/>
            <a:ext cx="5337163" cy="36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6364653" y="5334598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дерева решений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394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Bookman Old Style" panose="02050604050505020204" pitchFamily="18" charset="0"/>
              </a:rPr>
              <a:t>Структурные составляющие проекта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497464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9</a:t>
            </a:fld>
            <a:r>
              <a:rPr lang="ru-RU" dirty="0" smtClean="0">
                <a:latin typeface="Bookman Old Style" panose="02050604050505020204" pitchFamily="18" charset="0"/>
              </a:rPr>
              <a:t>/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13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336" y="692696"/>
            <a:ext cx="11809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график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динамическая модель производственного процесса, отражающая технологическую зависимость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комплекса работ, связывающая их свершение во времени с учётом затрат ресурсов и стоимости работ с выделением при этом узких (критических) мест.</a:t>
            </a:r>
          </a:p>
        </p:txBody>
      </p:sp>
      <p:pic>
        <p:nvPicPr>
          <p:cNvPr id="3074" name="Picture 2" descr="Сетевой график ра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080821"/>
            <a:ext cx="50577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768575" y="4471316"/>
            <a:ext cx="5663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Пример сетевого графика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903</Words>
  <Application>Microsoft Office PowerPoint</Application>
  <PresentationFormat>Широкоэкранный</PresentationFormat>
  <Paragraphs>91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Times New Roman</vt:lpstr>
      <vt:lpstr>Тема Office</vt:lpstr>
      <vt:lpstr>Основы проектной деятельности  Лекция №1.  Общие представления о проектной деятельности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Презентация PowerPoint</vt:lpstr>
      <vt:lpstr> Определите, какие виды деятельности из списка относятся к проектам, а какие – нет. Почему?  1. Создание нового продукта;  2. Реорганизация структуры фирмы;  3. Строительство склада;  4. Проведение выборной кампании партии;  5. Внедрение системы автоматического учета на складе;  6. Переезд в новый офис;  7. Организация празднования юбилея.</vt:lpstr>
      <vt:lpstr>Проектирование – процесс создания проекта и его фиксация в какой-либо внешне выраженной форме.</vt:lpstr>
      <vt:lpstr>По масштабу: микропроект, малый, средний, мегапроект.   Микропроект – чаще всего, это форма представления индивидуальной инициативы, получившей признание окружающих. Микропроект делается для себя и своих. Он может не требовать внешнего финансирования, специального оборудования, может создаваться из подручных средств;   Малые проекты невелики по масштабу, просты и ограничены объемами. Так, например, в американской практике малые проекты связаны с объемом капиталовложений в размере 10–15 млн долл., трудозатратами до 40–50 тыс. чел. Типичный пример малого проекта – модернизация действующих производств.   Средние проекты наиболее распространены в практике. Они имеют сравнительно небольшую длительность – до 2– 5 лет, требуют более тщательной проработки всех подсистем проекта и предполагают более значительные затраты;  Мегапроекты – целевые программы, содержащие множество взаимосвязанных проектов, объединенных общей целью выделенными ресурсами, отпущенным временем. Мегапроекты обладают высокой стоимостью – до 1 млрд долл., трудоемкостью до 2 млн чел., длительностью реализации – до 5–7 лет;</vt:lpstr>
      <vt:lpstr>По срокам реализации – краткосрочные, средние и долгосрочные. Краткосрочные проекты требуют для своей реализации примерно год, максимум два, они обычно реализуются в производстве новинок различного рода, опытных установках, восстановительных работах. Коммерческие проекты часто реализуются именно как краткосрочные. Среднесрочные проекты осуществляются за 3–5 года. Длительность осуществления долгосрочных проектов 10–15 лет;</vt:lpstr>
      <vt:lpstr>Презентация PowerPoint</vt:lpstr>
      <vt:lpstr>Презентация PowerPoint</vt:lpstr>
      <vt:lpstr>Дерево целей — методика постановки целей и ее декомпозиция на задачи, которые делятся на еще более простые шаги. В результате человек приходит к конкретному списку действий, приводящих к достижению замысла. Получается графическая схема, напоминающая дерево, во главе которой находится глобальная цель.</vt:lpstr>
      <vt:lpstr>Программа – это совокупность проектов и различных мероприятий, объединенных общей целью и условиями их выполнения.  Портфель – набор проектов или программ, объединенных вместе с целью эффективного управления и достижения стратегических целей, а также деятельность по их обеспечению. Проекты, входящие в портфель, как правило, имеют общие ограничения (по срокам, ресурсам, уровню риска).  Окружение проекта – сложный комплекс взаимосвязанных отношений, которые постоянно воздействуют на проект по мере его реализации  Жизненный цикл проекта – это промежуток времени между моментом появления, зарождения проекта и моментом его ликвидации, завершения.  Команда проекта – это специальная группа, которая становится самостоятельным участником проекта или входит в состав одного из этих участников и осуществляет управление инвестиционным процессом.  Стейкхо́лдер (англ. stákeholder) – заинтересованная сторона, причастная сторона, участник работ, роль в проекте — лицо или организация, имеющая права, долю, требования или интересы относительно системы или её свойств.  Ресурсы – условия, необходимые для достижения поставленной цели.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проектной деятельности  Лекция №1.  Общие представления о проектной деятельности</dc:title>
  <dc:creator>Admin</dc:creator>
  <cp:lastModifiedBy>Admin</cp:lastModifiedBy>
  <cp:revision>25</cp:revision>
  <dcterms:created xsi:type="dcterms:W3CDTF">2023-12-27T05:26:51Z</dcterms:created>
  <dcterms:modified xsi:type="dcterms:W3CDTF">2024-02-07T09:09:55Z</dcterms:modified>
</cp:coreProperties>
</file>