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8"/>
  </p:notesMasterIdLst>
  <p:sldIdLst>
    <p:sldId id="316" r:id="rId2"/>
    <p:sldId id="317" r:id="rId3"/>
    <p:sldId id="308" r:id="rId4"/>
    <p:sldId id="292" r:id="rId5"/>
    <p:sldId id="283" r:id="rId6"/>
    <p:sldId id="285" r:id="rId7"/>
    <p:sldId id="300" r:id="rId8"/>
    <p:sldId id="304" r:id="rId9"/>
    <p:sldId id="262" r:id="rId10"/>
    <p:sldId id="260" r:id="rId11"/>
    <p:sldId id="313" r:id="rId12"/>
    <p:sldId id="314" r:id="rId13"/>
    <p:sldId id="296" r:id="rId14"/>
    <p:sldId id="288" r:id="rId15"/>
    <p:sldId id="264" r:id="rId16"/>
    <p:sldId id="265" r:id="rId1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977" autoAdjust="0"/>
  </p:normalViewPr>
  <p:slideViewPr>
    <p:cSldViewPr snapToGrid="0">
      <p:cViewPr>
        <p:scale>
          <a:sx n="150" d="100"/>
          <a:sy n="150" d="100"/>
        </p:scale>
        <p:origin x="396" y="150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e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e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8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5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36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69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03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11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89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51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94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2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16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45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84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3.png"/><Relationship Id="rId21" Type="http://schemas.openxmlformats.org/officeDocument/2006/relationships/image" Target="../media/image76.wmf"/><Relationship Id="rId34" Type="http://schemas.openxmlformats.org/officeDocument/2006/relationships/image" Target="../media/image84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33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5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9.wmf"/><Relationship Id="rId11" Type="http://schemas.openxmlformats.org/officeDocument/2006/relationships/image" Target="../media/image92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e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9" Type="http://schemas.openxmlformats.org/officeDocument/2006/relationships/image" Target="../media/image52.png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49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4.wmf"/><Relationship Id="rId32" Type="http://schemas.openxmlformats.org/officeDocument/2006/relationships/image" Target="../media/image48.wmf"/><Relationship Id="rId37" Type="http://schemas.openxmlformats.org/officeDocument/2006/relationships/oleObject" Target="../embeddings/oleObject46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6.wmf"/><Relationship Id="rId36" Type="http://schemas.openxmlformats.org/officeDocument/2006/relationships/image" Target="../media/image50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7.wmf"/><Relationship Id="rId35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wmf"/><Relationship Id="rId32" Type="http://schemas.openxmlformats.org/officeDocument/2006/relationships/image" Target="../media/image67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5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одзаголовок 6">
            <a:extLst>
              <a:ext uri="{FF2B5EF4-FFF2-40B4-BE49-F238E27FC236}">
                <a16:creationId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7" y="4038713"/>
            <a:ext cx="7207304" cy="549087"/>
          </a:xfrm>
        </p:spPr>
        <p:txBody>
          <a:bodyPr>
            <a:noAutofit/>
          </a:bodyPr>
          <a:lstStyle/>
          <a:p>
            <a:pPr algn="l"/>
            <a:r>
              <a:rPr lang="ru-RU" sz="1200" b="1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l"/>
            <a:r>
              <a:rPr lang="ru-RU" sz="12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д.т.н., профессор каф. ПМиИТ</a:t>
            </a:r>
            <a:r>
              <a:rPr lang="ru-RU" sz="1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	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С.А. Королев</a:t>
            </a:r>
            <a:endParaRPr lang="ru-RU" sz="1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259" y="83662"/>
            <a:ext cx="5639481" cy="125111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indent="190500" algn="ctr">
              <a:spcBef>
                <a:spcPct val="20000"/>
              </a:spcBef>
            </a:pP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МИНИСТЕРСТВО НАУКИ И ВЫСШЕГО ОБРАЗОВАНИЯ</a:t>
            </a:r>
            <a:b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ФГБОУ ВО “ИЖЕВСКИЙ ГОСУДАРСТВЕННЫЙ ТЕХНИЧЕСКИЙ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/>
            </a:r>
            <a:b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УНИВЕРСИТЕТ ИМЕНИ М.Т. КАЛАШНИКОВА”</a:t>
            </a:r>
          </a:p>
          <a:p>
            <a:pPr indent="190500" algn="ctr">
              <a:spcBef>
                <a:spcPct val="20000"/>
              </a:spcBef>
            </a:pPr>
            <a:r>
              <a:rPr lang="ru-RU" alt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Кафедра «Прикладная математика</a:t>
            </a:r>
            <a:br>
              <a:rPr lang="ru-RU" alt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alt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информационные технологии»</a:t>
            </a: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663" y="2266860"/>
            <a:ext cx="7587638" cy="540865"/>
          </a:xfrm>
        </p:spPr>
        <p:txBody>
          <a:bodyPr>
            <a:normAutofit fontScale="90000"/>
          </a:bodyPr>
          <a:lstStyle/>
          <a:p>
            <a:r>
              <a:rPr lang="ru-RU" sz="1500" b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 и комплексной оптимизации»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6" name="Заголовок 16">
            <a:extLst>
              <a:ext uri="{FF2B5EF4-FFF2-40B4-BE49-F238E27FC236}">
                <a16:creationId xmlns:a16="http://schemas.microsoft.com/office/drawing/2014/main" id="{85FFDCB6-DCBF-4F9C-90C4-2AB70E81D8A0}"/>
              </a:ext>
            </a:extLst>
          </p:cNvPr>
          <p:cNvSpPr txBox="1">
            <a:spLocks/>
          </p:cNvSpPr>
          <p:nvPr/>
        </p:nvSpPr>
        <p:spPr>
          <a:xfrm>
            <a:off x="1" y="1527874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i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Мансуров Рустам </a:t>
            </a:r>
            <a:r>
              <a:rPr lang="ru-RU" sz="1500" i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</a:t>
            </a:r>
            <a:r>
              <a:rPr lang="ru-RU" sz="1500" i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енатович</a:t>
            </a:r>
            <a:endParaRPr lang="ru-RU" sz="1500" i="1" dirty="0"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B3733-B982-4B73-A9F3-38F9C71CC6EA}"/>
              </a:ext>
            </a:extLst>
          </p:cNvPr>
          <p:cNvSpPr txBox="1"/>
          <p:nvPr/>
        </p:nvSpPr>
        <p:spPr>
          <a:xfrm>
            <a:off x="1621227" y="2807725"/>
            <a:ext cx="59015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Направление подготовки 01.04.04 «Прикладная математика»</a:t>
            </a:r>
            <a:b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/>
            </a:r>
            <a:b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Профиль – «Разработка программного обеспечения</a:t>
            </a:r>
            <a:b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и математических методов решения</a:t>
            </a:r>
            <a:b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инженерных и экономических задач»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CF103-AC91-48FF-AA34-D8B9DB5E2763}"/>
              </a:ext>
            </a:extLst>
          </p:cNvPr>
          <p:cNvSpPr txBox="1"/>
          <p:nvPr/>
        </p:nvSpPr>
        <p:spPr>
          <a:xfrm>
            <a:off x="2985566" y="1870339"/>
            <a:ext cx="3172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/>
                </a:solidFill>
                <a:latin typeface="Bookman Old Style" pitchFamily="18" charset="0"/>
              </a:rPr>
              <a:t>Презентация диссертации на тему</a:t>
            </a:r>
            <a:r>
              <a:rPr lang="en-US" sz="1200" b="1" dirty="0">
                <a:solidFill>
                  <a:schemeClr val="tx2"/>
                </a:solidFill>
                <a:latin typeface="Bookman Old Style" pitchFamily="18" charset="0"/>
              </a:rPr>
              <a:t>:</a:t>
            </a:r>
            <a:endParaRPr lang="ru-RU" sz="1200" b="1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480312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45239"/>
              </p:ext>
            </p:extLst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60892"/>
              </p:ext>
            </p:extLst>
          </p:nvPr>
        </p:nvGraphicFramePr>
        <p:xfrm>
          <a:off x="5074262" y="3298914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62" y="3298914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0687"/>
              </p:ext>
            </p:extLst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Уравнение" r:id="rId8" imgW="419040" imgH="215640" progId="Equation.3">
                  <p:embed/>
                </p:oleObj>
              </mc:Choice>
              <mc:Fallback>
                <p:oleObj name="Уравнение" r:id="rId8" imgW="41904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3157"/>
              </p:ext>
            </p:extLst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1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41835"/>
              </p:ext>
            </p:extLst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257249" y="2960965"/>
            <a:ext cx="50272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3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4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282191"/>
            <a:chOff x="4756125" y="464806"/>
            <a:chExt cx="4211979" cy="1282191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282191"/>
              <a:chOff x="4972369" y="495697"/>
              <a:chExt cx="4211979" cy="1282191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35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36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282191"/>
                <a:chOff x="4972369" y="495697"/>
                <a:chExt cx="4211979" cy="1282191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282191"/>
                  <a:chOff x="4972369" y="495697"/>
                  <a:chExt cx="4211979" cy="1282191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282191"/>
                    <a:chOff x="4972369" y="495697"/>
                    <a:chExt cx="4211979" cy="1282191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6285449"/>
                        </p:ext>
                      </p:extLst>
                    </p:nvPr>
                  </p:nvGraphicFramePr>
                  <p:xfrm>
                    <a:off x="7603510" y="1464758"/>
                    <a:ext cx="1905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337" name="Уравнение" r:id="rId22" imgW="177480" imgH="228600" progId="Equation.3">
                            <p:embed/>
                          </p:oleObj>
                        </mc:Choice>
                        <mc:Fallback>
                          <p:oleObj name="Уравнение" r:id="rId22" imgW="1774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3510" y="1464758"/>
                                  <a:ext cx="1905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338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339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4340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108189"/>
              </p:ext>
            </p:extLst>
          </p:nvPr>
        </p:nvGraphicFramePr>
        <p:xfrm>
          <a:off x="203200" y="855663"/>
          <a:ext cx="190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name="Уравнение" r:id="rId32" imgW="1904760" imgH="228600" progId="Equation.3">
                  <p:embed/>
                </p:oleObj>
              </mc:Choice>
              <mc:Fallback>
                <p:oleObj name="Уравнение" r:id="rId32" imgW="1904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855663"/>
                        <a:ext cx="1905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ru-RU" sz="1100" i="1" baseline="-2500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д</m:t>
                    </m:r>
                    <m:r>
                      <a:rPr lang="ru-RU" sz="1100" b="0" i="1" baseline="-2500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−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дульная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РД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МОДЕЛИРУЕМОЕ ОРУДИЕ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274820" y="405643"/>
            <a:ext cx="47493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пороха для орудия 2а36</a:t>
            </a:r>
            <a:endParaRPr lang="ru-RU" sz="1100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00622"/>
              </p:ext>
            </p:extLst>
          </p:nvPr>
        </p:nvGraphicFramePr>
        <p:xfrm>
          <a:off x="4274820" y="672903"/>
          <a:ext cx="4749364" cy="4146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Плотность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кг/м</a:t>
                      </a:r>
                      <a:r>
                        <a:rPr lang="ru-RU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Внешний диаметр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0,0115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Диаметр канала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Толщина горящего свода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9226" y="3355128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орудия 2а36</a:t>
            </a:r>
            <a:endParaRPr lang="ru-RU" sz="11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7247"/>
              </p:ext>
            </p:extLst>
          </p:nvPr>
        </p:nvGraphicFramePr>
        <p:xfrm>
          <a:off x="49226" y="3645842"/>
          <a:ext cx="4010836" cy="1173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ствола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</a:t>
                      </a:r>
                      <a:endParaRPr lang="ru-RU" sz="11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7,562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Диаметр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1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138564" y="678533"/>
            <a:ext cx="3706739" cy="235110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48183" y="3064414"/>
            <a:ext cx="3452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152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-мм пушка 2а36 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73737" y="3343685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ОФ снаряд</a:t>
            </a:r>
            <a:endParaRPr lang="ru-RU" sz="11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36337"/>
              </p:ext>
            </p:extLst>
          </p:nvPr>
        </p:nvGraphicFramePr>
        <p:xfrm>
          <a:off x="4673737" y="3665254"/>
          <a:ext cx="4010836" cy="10900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1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20806" y="367059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АРС снаряд</a:t>
            </a:r>
            <a:endParaRPr lang="ru-RU" sz="11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88984"/>
              </p:ext>
            </p:extLst>
          </p:nvPr>
        </p:nvGraphicFramePr>
        <p:xfrm>
          <a:off x="161188" y="641857"/>
          <a:ext cx="4010836" cy="10900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8" y="1854525"/>
            <a:ext cx="3925234" cy="25468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451" y="4360853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13 – Траектория полёта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334" y="383596"/>
            <a:ext cx="3827362" cy="24877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65435" y="2805998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14 – Изменение скорости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727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30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9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616449" y="2915726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16 – Изменение условия устойчивости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4561625"/>
            <a:ext cx="481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15 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0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1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2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452" y="2352501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79186" y="574606"/>
            <a:ext cx="4649812" cy="23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95130" y="4891170"/>
            <a:ext cx="748870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17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709013" y="4426945"/>
            <a:ext cx="405165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18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топлива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100" i="1" dirty="0">
                <a:latin typeface="Times New Roman" pitchFamily="18" charset="0"/>
                <a:ea typeface="Times New Roman"/>
                <a:cs typeface="Times New Roman" pitchFamily="18" charset="0"/>
              </a:rPr>
              <a:t>m</a:t>
            </a:r>
            <a:r>
              <a:rPr lang="ru-RU" sz="1100" baseline="-25000" dirty="0">
                <a:latin typeface="Times New Roman" pitchFamily="18" charset="0"/>
                <a:ea typeface="Times New Roman"/>
                <a:cs typeface="Times New Roman" pitchFamily="18" charset="0"/>
              </a:rPr>
              <a:t>Т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 = 0 кг,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2 – </a:t>
            </a:r>
            <a:r>
              <a:rPr lang="en-US" sz="1100" i="1" dirty="0">
                <a:latin typeface="Times New Roman" pitchFamily="18" charset="0"/>
                <a:ea typeface="Times New Roman"/>
                <a:cs typeface="Times New Roman" pitchFamily="18" charset="0"/>
              </a:rPr>
              <a:t>m</a:t>
            </a:r>
            <a:r>
              <a:rPr lang="ru-RU" sz="1100" baseline="-25000" dirty="0">
                <a:latin typeface="Times New Roman" pitchFamily="18" charset="0"/>
                <a:ea typeface="Times New Roman"/>
                <a:cs typeface="Times New Roman" pitchFamily="18" charset="0"/>
              </a:rPr>
              <a:t>Т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= 5 кг, 3 - </a:t>
            </a:r>
            <a:r>
              <a:rPr lang="en-US" sz="1100" i="1" dirty="0">
                <a:latin typeface="Times New Roman" pitchFamily="18" charset="0"/>
                <a:ea typeface="Times New Roman"/>
                <a:cs typeface="Times New Roman" pitchFamily="18" charset="0"/>
              </a:rPr>
              <a:t>m</a:t>
            </a:r>
            <a:r>
              <a:rPr lang="ru-RU" sz="1100" baseline="-25000" dirty="0">
                <a:latin typeface="Times New Roman" pitchFamily="18" charset="0"/>
                <a:ea typeface="Times New Roman"/>
                <a:cs typeface="Times New Roman" pitchFamily="18" charset="0"/>
              </a:rPr>
              <a:t>Т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кг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07020" y="61471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Зависимость начальной скорости от массы снаряда</a:t>
            </a:r>
            <a:endParaRPr lang="ru-RU" sz="11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20794"/>
              </p:ext>
            </p:extLst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ru-RU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73738" y="62170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Зависимость дальности от массы топлива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94746"/>
              </p:ext>
            </p:extLst>
          </p:nvPr>
        </p:nvGraphicFramePr>
        <p:xfrm>
          <a:off x="207020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n-US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855" y="1897231"/>
            <a:ext cx="4023362" cy="2613390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" y="1808454"/>
            <a:ext cx="4464518" cy="2523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95130" y="4891170"/>
            <a:ext cx="748870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80" y="4318373"/>
            <a:ext cx="861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19  График траектории полёта снаряда при различных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параметрах</a:t>
            </a:r>
          </a:p>
          <a:p>
            <a:pPr lvl="0" algn="ctr"/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1 – </a:t>
            </a:r>
            <a:r>
              <a:rPr lang="ru-RU" sz="1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время старта РД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= 5 с,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2 – </a:t>
            </a:r>
            <a:r>
              <a:rPr lang="ru-RU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время старта РД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41 с,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3 –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время старта РД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20 с, 4 – </a:t>
            </a:r>
            <a:r>
              <a:rPr lang="ru-RU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время старта РД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22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с</a:t>
            </a:r>
            <a:endParaRPr lang="ru-RU" sz="11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00292"/>
              </p:ext>
            </p:extLst>
          </p:nvPr>
        </p:nvGraphicFramePr>
        <p:xfrm>
          <a:off x="4788569" y="879987"/>
          <a:ext cx="3830625" cy="9006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22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100" b="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1100" b="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100" b="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с</a:t>
                      </a:r>
                      <a:endParaRPr lang="ru-RU" sz="11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55946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Оптимальные характеристики для задачи оптимизации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18688"/>
              </p:ext>
            </p:extLst>
          </p:nvPr>
        </p:nvGraphicFramePr>
        <p:xfrm>
          <a:off x="136359" y="879987"/>
          <a:ext cx="4379495" cy="90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26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183065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87" y="1804437"/>
            <a:ext cx="5836386" cy="2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4" y="4887831"/>
            <a:ext cx="766664" cy="25316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86400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97445"/>
            <a:ext cx="8377332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670961"/>
            <a:ext cx="8813669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70 кг скорость снаряда меняется 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1001,4 м/с до 777,1 м/с.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время работы реактивного двигателя при массе топлива равной 5,0 кг составило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2,6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секунд, при этом суммарный импульс реактивного двигателя составил 11,56 кПа. Суммарный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прирост скорости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участке работы РД составил 215 м/с. Удалось установить, что за счёт добавления в конструкцию реактивного двигателя дальность увеличилась на 31%, по сравнению со штатным осколочно-фугасным снарядом.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внешней баллистики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задача оптимизации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дальности полёта активно-реактивного снаряда. Найден оптимальный угол наклона орудия θ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58° и время старта двигателя на траектории t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22 с. При данных параметрах дальность полёта снаряда составила 37,9 км, что на 4,9 км больше штатного активно-реактивного снаряда 3ОФ30.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58012"/>
            <a:ext cx="9144000" cy="431092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работы: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математических моделей, вычислительных алгоритмов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программы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решения задачи повышения дальности стрельбы артиллерийскими снарядами.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Объект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Способы повышения дальности стрельбы артиллерийским снарядом. </a:t>
            </a:r>
          </a:p>
          <a:p>
            <a:pPr lvl="0">
              <a:lnSpc>
                <a:spcPct val="120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Предмет исследования: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Математическое моделирование 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снаряда и выстрела.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Состав задач: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Анализ факторов, влияющих на дальность стрельбы артиллерийскими снарядами.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Разработка математической модели внешней баллистики активно-реактивного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снаряда и устойчивости его движения на траектории.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математической модели внутренней баллистики в стволе орудия и реактивного двигателя твердого топлива.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алгоритма оптимизации баллистических условий стрельбы активно-реактивным снарядом с учетом условия устойчивости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математических моделей и алгоритмов в виде расчетной программы решения задачи повышения дальности стрельбы.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за счет оптимизации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снаряда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выстрела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  ЦЕЛЬ И СОСТАВ ЗАДАЧ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4973"/>
            <a:ext cx="836755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дальности стрельбы активно-реактивным снарядом на основе математического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АКТУАЛЬНЫХ СНАРЯДОВ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742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«Повышение дальности стрельбы активно-реактивным снарядом на основе математического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моделирования...»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65684"/>
              </p:ext>
            </p:extLst>
          </p:nvPr>
        </p:nvGraphicFramePr>
        <p:xfrm>
          <a:off x="52594" y="1117313"/>
          <a:ext cx="6091428" cy="300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087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Орудия, </a:t>
                      </a:r>
                      <a:endParaRPr lang="ru-RU" sz="1000" baseline="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страна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10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Длина 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снаряда, мм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740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</a:t>
                      </a:r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3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,5</a:t>
                      </a: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800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44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950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32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930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985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896" y="736274"/>
            <a:ext cx="5934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снарядов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3" y="706279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2603" y="1665524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1. «Краснополь»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360769" y="2134390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581" y="2895115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2. 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6356581" y="3260207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12603" y="4194519"/>
            <a:ext cx="2317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3.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87928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5331" y="4887928"/>
            <a:ext cx="778670" cy="255572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91228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0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1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2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3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4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5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6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7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8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9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0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1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2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3618"/>
              </p:ext>
            </p:extLst>
          </p:nvPr>
        </p:nvGraphicFramePr>
        <p:xfrm>
          <a:off x="5029200" y="2552700"/>
          <a:ext cx="3594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3" name="Уравнение" r:id="rId29" imgW="3593880" imgH="965160" progId="Equation.3">
                  <p:embed/>
                </p:oleObj>
              </mc:Choice>
              <mc:Fallback>
                <p:oleObj name="Уравнение" r:id="rId29" imgW="3593880" imgH="9651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35941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4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5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163272"/>
            <a:ext cx="3698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Русяк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И. Г., Липанов А. М., Ушаков В. М., 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95130" y="489248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2483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ХАРАКТЕРИСТИ РЕБЕР НА ВНУТРЕННЕЙ ПОВЕРХНОСТИ СОПЛА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3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00187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4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4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5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6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7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8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9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0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1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2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3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4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5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600364" y="4241829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6" name="Уравнение" r:id="rId27" imgW="1307880" imgH="431640" progId="Equation.3">
                  <p:embed/>
                </p:oleObj>
              </mc:Choice>
              <mc:Fallback>
                <p:oleObj name="Уравнение" r:id="rId27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7" name="Формула" r:id="rId29" imgW="1955520" imgH="393480" progId="Equation.3">
                  <p:embed/>
                </p:oleObj>
              </mc:Choice>
              <mc:Fallback>
                <p:oleObj name="Формула" r:id="rId29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8" name="Формула" r:id="rId31" imgW="2844720" imgH="393480" progId="Equation.3">
                  <p:embed/>
                </p:oleObj>
              </mc:Choice>
              <mc:Fallback>
                <p:oleObj name="Формула" r:id="rId31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9" name="Уравнение" r:id="rId33" imgW="1460160" imgH="393480" progId="Equation.3">
                  <p:embed/>
                </p:oleObj>
              </mc:Choice>
              <mc:Fallback>
                <p:oleObj name="Уравнение" r:id="rId33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0" name="Формула" r:id="rId35" imgW="1346040" imgH="393480" progId="Equation.3">
                  <p:embed/>
                </p:oleObj>
              </mc:Choice>
              <mc:Fallback>
                <p:oleObj name="Формула" r:id="rId35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1" name="Формула" r:id="rId37" imgW="647640" imgH="228600" progId="Equation.3">
                  <p:embed/>
                </p:oleObj>
              </mc:Choice>
              <mc:Fallback>
                <p:oleObj name="Формула" r:id="rId37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Рисунок 48"/>
          <p:cNvPicPr/>
          <p:nvPr/>
        </p:nvPicPr>
        <p:blipFill>
          <a:blip r:embed="rId39"/>
          <a:stretch>
            <a:fillRect/>
          </a:stretch>
        </p:blipFill>
        <p:spPr>
          <a:xfrm>
            <a:off x="4591237" y="3387849"/>
            <a:ext cx="4528965" cy="9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9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0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1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2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3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4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5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6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2007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7" name="Уравнение" r:id="rId19" imgW="1879560" imgH="228600" progId="Equation.3">
                  <p:embed/>
                </p:oleObj>
              </mc:Choice>
              <mc:Fallback>
                <p:oleObj name="Уравнение" r:id="rId19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8" name="Формула" r:id="rId21" imgW="2019240" imgH="228600" progId="Equation.3">
                  <p:embed/>
                </p:oleObj>
              </mc:Choice>
              <mc:Fallback>
                <p:oleObj name="Формула" r:id="rId21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9" name="Формула" r:id="rId23" imgW="812520" imgH="393480" progId="Equation.3">
                  <p:embed/>
                </p:oleObj>
              </mc:Choice>
              <mc:Fallback>
                <p:oleObj name="Формула" r:id="rId23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15640"/>
              </p:ext>
            </p:extLst>
          </p:nvPr>
        </p:nvGraphicFramePr>
        <p:xfrm>
          <a:off x="73025" y="4451350"/>
          <a:ext cx="679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0" name="Уравнение" r:id="rId25" imgW="685800" imgH="431640" progId="Equation.3">
                  <p:embed/>
                </p:oleObj>
              </mc:Choice>
              <mc:Fallback>
                <p:oleObj name="Уравнение" r:id="rId25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451350"/>
                        <a:ext cx="679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9704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1" name="Уравнение" r:id="rId27" imgW="164880" imgH="228600" progId="Equation.3">
                  <p:embed/>
                </p:oleObj>
              </mc:Choice>
              <mc:Fallback>
                <p:oleObj name="Уравнение" r:id="rId27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2" name="Формула" r:id="rId29" imgW="393480" imgH="228600" progId="Equation.3">
                  <p:embed/>
                </p:oleObj>
              </mc:Choice>
              <mc:Fallback>
                <p:oleObj name="Формула" r:id="rId29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802332"/>
              </p:ext>
            </p:extLst>
          </p:nvPr>
        </p:nvGraphicFramePr>
        <p:xfrm>
          <a:off x="5016880" y="681632"/>
          <a:ext cx="40671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3" name="Picture" r:id="rId31" imgW="3970895" imgH="2272490" progId="Word.Picture.8">
                  <p:embed/>
                </p:oleObj>
              </mc:Choice>
              <mc:Fallback>
                <p:oleObj name="Picture" r:id="rId31" imgW="3970895" imgH="2272490" progId="Word.Picture.8">
                  <p:embed/>
                  <p:pic>
                    <p:nvPicPr>
                      <p:cNvPr id="0" name="Object 2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880" y="681632"/>
                        <a:ext cx="4067175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17986</TotalTime>
  <Words>1969</Words>
  <Application>Microsoft Office PowerPoint</Application>
  <PresentationFormat>Экран (16:9)</PresentationFormat>
  <Paragraphs>431</Paragraphs>
  <Slides>16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6</vt:i4>
      </vt:variant>
      <vt:variant>
        <vt:lpstr>Заголовки слайдов</vt:lpstr>
      </vt:variant>
      <vt:variant>
        <vt:i4>16</vt:i4>
      </vt:variant>
    </vt:vector>
  </HeadingPairs>
  <TitlesOfParts>
    <vt:vector size="29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Документ</vt:lpstr>
      <vt:lpstr>Equation</vt:lpstr>
      <vt:lpstr>Microsoft Equation 3.0</vt:lpstr>
      <vt:lpstr>«Повышение дальности стрельбы активно-реактивным снарядом на основе математического моделирования и комплексной оптимизации»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Рустам</cp:lastModifiedBy>
  <cp:revision>624</cp:revision>
  <dcterms:created xsi:type="dcterms:W3CDTF">2021-06-11T06:02:05Z</dcterms:created>
  <dcterms:modified xsi:type="dcterms:W3CDTF">2023-06-22T17:16:28Z</dcterms:modified>
</cp:coreProperties>
</file>