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294" r:id="rId4"/>
    <p:sldId id="295" r:id="rId5"/>
    <p:sldId id="292" r:id="rId6"/>
    <p:sldId id="283" r:id="rId7"/>
    <p:sldId id="285" r:id="rId8"/>
    <p:sldId id="300" r:id="rId9"/>
    <p:sldId id="304" r:id="rId10"/>
    <p:sldId id="262" r:id="rId11"/>
    <p:sldId id="296" r:id="rId12"/>
    <p:sldId id="301" r:id="rId13"/>
    <p:sldId id="260" r:id="rId14"/>
    <p:sldId id="288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3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18" Type="http://schemas.openxmlformats.org/officeDocument/2006/relationships/image" Target="../media/image6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17" Type="http://schemas.openxmlformats.org/officeDocument/2006/relationships/image" Target="../media/image61.wmf"/><Relationship Id="rId2" Type="http://schemas.openxmlformats.org/officeDocument/2006/relationships/image" Target="../media/image46.wmf"/><Relationship Id="rId16" Type="http://schemas.openxmlformats.org/officeDocument/2006/relationships/image" Target="../media/image60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17" Type="http://schemas.openxmlformats.org/officeDocument/2006/relationships/image" Target="../media/image99.wmf"/><Relationship Id="rId2" Type="http://schemas.openxmlformats.org/officeDocument/2006/relationships/image" Target="../media/image84.wmf"/><Relationship Id="rId16" Type="http://schemas.openxmlformats.org/officeDocument/2006/relationships/image" Target="../media/image98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05.04.2023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0.emf"/><Relationship Id="rId4" Type="http://schemas.openxmlformats.org/officeDocument/2006/relationships/image" Target="../media/image76.wmf"/><Relationship Id="rId9" Type="http://schemas.openxmlformats.org/officeDocument/2006/relationships/image" Target="../media/image7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97.wmf"/><Relationship Id="rId7" Type="http://schemas.openxmlformats.org/officeDocument/2006/relationships/image" Target="../media/image84.wmf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38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86.bin"/><Relationship Id="rId5" Type="http://schemas.openxmlformats.org/officeDocument/2006/relationships/image" Target="../media/image50.png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8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06.wmf"/><Relationship Id="rId17" Type="http://schemas.openxmlformats.org/officeDocument/2006/relationships/image" Target="../media/image10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2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0.emf"/><Relationship Id="rId35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.docx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32.wmf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1.wmf"/><Relationship Id="rId4" Type="http://schemas.openxmlformats.org/officeDocument/2006/relationships/image" Target="../media/image24.wmf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43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9.wmf"/><Relationship Id="rId22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9" Type="http://schemas.openxmlformats.org/officeDocument/2006/relationships/image" Target="../media/image62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60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38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55.wmf"/><Relationship Id="rId32" Type="http://schemas.openxmlformats.org/officeDocument/2006/relationships/image" Target="../media/image59.wmf"/><Relationship Id="rId37" Type="http://schemas.openxmlformats.org/officeDocument/2006/relationships/image" Target="../media/image61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57.wmf"/><Relationship Id="rId36" Type="http://schemas.openxmlformats.org/officeDocument/2006/relationships/oleObject" Target="../embeddings/oleObject53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8.wmf"/><Relationship Id="rId35" Type="http://schemas.openxmlformats.org/officeDocument/2006/relationships/image" Target="../media/image6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«ИССЛЕДОВАНИЕ ПРЕДЕЛОВ ПОВЫШЕНИЯ ДАЛЬНОСТИ СТРЕЛЬБЫ АКТИВНО-РЕАКТИВНЫМ СНАРЯДОМ»</a:t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0321" y="3273329"/>
            <a:ext cx="2948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13 – Траектория снаряда </a:t>
            </a:r>
            <a:endParaRPr lang="ru-RU" sz="1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12176" y="446488"/>
            <a:ext cx="9144000" cy="336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sz="1200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93832"/>
              </p:ext>
            </p:extLst>
          </p:nvPr>
        </p:nvGraphicFramePr>
        <p:xfrm>
          <a:off x="79375" y="1155768"/>
          <a:ext cx="1343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4" name="Уравнение" r:id="rId3" imgW="1333440" imgH="393480" progId="Equation.3">
                  <p:embed/>
                </p:oleObj>
              </mc:Choice>
              <mc:Fallback>
                <p:oleObj name="Уравнение" r:id="rId3" imgW="133344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1155768"/>
                        <a:ext cx="13430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42494"/>
              </p:ext>
            </p:extLst>
          </p:nvPr>
        </p:nvGraphicFramePr>
        <p:xfrm>
          <a:off x="1411288" y="1165293"/>
          <a:ext cx="9271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5" name="Уравнение" r:id="rId5" imgW="927000" imgH="393480" progId="Equation.3">
                  <p:embed/>
                </p:oleObj>
              </mc:Choice>
              <mc:Fallback>
                <p:oleObj name="Уравнение" r:id="rId5" imgW="92700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1165293"/>
                        <a:ext cx="9271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8304"/>
              </p:ext>
            </p:extLst>
          </p:nvPr>
        </p:nvGraphicFramePr>
        <p:xfrm>
          <a:off x="2351088" y="1162118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6" name="Уравнение" r:id="rId7" imgW="1295280" imgH="393480" progId="Equation.3">
                  <p:embed/>
                </p:oleObj>
              </mc:Choice>
              <mc:Fallback>
                <p:oleObj name="Уравнение" r:id="rId7" imgW="129528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162118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242868"/>
              </p:ext>
            </p:extLst>
          </p:nvPr>
        </p:nvGraphicFramePr>
        <p:xfrm>
          <a:off x="131763" y="2963767"/>
          <a:ext cx="1800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7" name="Формула" r:id="rId9" imgW="1815840" imgH="419040" progId="Equation.3">
                  <p:embed/>
                </p:oleObj>
              </mc:Choice>
              <mc:Fallback>
                <p:oleObj name="Формула" r:id="rId9" imgW="1815840" imgH="41904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2963767"/>
                        <a:ext cx="1800225" cy="409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57076"/>
              </p:ext>
            </p:extLst>
          </p:nvPr>
        </p:nvGraphicFramePr>
        <p:xfrm>
          <a:off x="131763" y="2055880"/>
          <a:ext cx="15128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8" name="Формула" r:id="rId11" imgW="1549080" imgH="457200" progId="Equation.3">
                  <p:embed/>
                </p:oleObj>
              </mc:Choice>
              <mc:Fallback>
                <p:oleObj name="Формула" r:id="rId11" imgW="154908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2055880"/>
                        <a:ext cx="15128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271426"/>
              </p:ext>
            </p:extLst>
          </p:nvPr>
        </p:nvGraphicFramePr>
        <p:xfrm>
          <a:off x="2790898" y="2021017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9" name="Формула" r:id="rId13" imgW="1218960" imgH="457200" progId="Equation.3">
                  <p:embed/>
                </p:oleObj>
              </mc:Choice>
              <mc:Fallback>
                <p:oleObj name="Формула" r:id="rId13" imgW="1218960" imgH="4572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98" y="2021017"/>
                        <a:ext cx="1166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734963"/>
              </p:ext>
            </p:extLst>
          </p:nvPr>
        </p:nvGraphicFramePr>
        <p:xfrm>
          <a:off x="2827338" y="2932113"/>
          <a:ext cx="15192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0" name="Формула" r:id="rId15" imgW="1523880" imgH="457200" progId="Equation.3">
                  <p:embed/>
                </p:oleObj>
              </mc:Choice>
              <mc:Fallback>
                <p:oleObj name="Формула" r:id="rId15" imgW="152388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932113"/>
                        <a:ext cx="15192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670301" y="1731956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344349"/>
              </p:ext>
            </p:extLst>
          </p:nvPr>
        </p:nvGraphicFramePr>
        <p:xfrm>
          <a:off x="79375" y="4249600"/>
          <a:ext cx="7620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1" name="Уравнение" r:id="rId17" imgW="761760" imgH="241200" progId="Equation.3">
                  <p:embed/>
                </p:oleObj>
              </mc:Choice>
              <mc:Fallback>
                <p:oleObj name="Уравнение" r:id="rId17" imgW="761760" imgH="2412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4249600"/>
                        <a:ext cx="7620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63648" y="4235202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осям траекторной системы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координат,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01476"/>
              </p:ext>
            </p:extLst>
          </p:nvPr>
        </p:nvGraphicFramePr>
        <p:xfrm>
          <a:off x="4976884" y="921892"/>
          <a:ext cx="4308475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2" name="Документ" r:id="rId19" imgW="4313322" imgH="2373638" progId="Word.Document.12">
                  <p:embed/>
                </p:oleObj>
              </mc:Choice>
              <mc:Fallback>
                <p:oleObj name="Документ" r:id="rId19" imgW="4313322" imgH="2373638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84" y="921892"/>
                        <a:ext cx="4308475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25982"/>
              </p:ext>
            </p:extLst>
          </p:nvPr>
        </p:nvGraphicFramePr>
        <p:xfrm>
          <a:off x="5031327" y="3914200"/>
          <a:ext cx="18526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3" name="Уравнение" r:id="rId21" imgW="1841400" imgH="228600" progId="Equation.3">
                  <p:embed/>
                </p:oleObj>
              </mc:Choice>
              <mc:Fallback>
                <p:oleObj name="Уравнение" r:id="rId21" imgW="184140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327" y="3914200"/>
                        <a:ext cx="18526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507881"/>
              </p:ext>
            </p:extLst>
          </p:nvPr>
        </p:nvGraphicFramePr>
        <p:xfrm>
          <a:off x="6921500" y="3908425"/>
          <a:ext cx="19653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4" name="Формула" r:id="rId23" imgW="1955520" imgH="228600" progId="Equation.3">
                  <p:embed/>
                </p:oleObj>
              </mc:Choice>
              <mc:Fallback>
                <p:oleObj name="Формула" r:id="rId23" imgW="195552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3908425"/>
                        <a:ext cx="19653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83855"/>
              </p:ext>
            </p:extLst>
          </p:nvPr>
        </p:nvGraphicFramePr>
        <p:xfrm>
          <a:off x="61913" y="3768725"/>
          <a:ext cx="730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5" name="Формула" r:id="rId25" imgW="736560" imgH="393480" progId="Equation.3">
                  <p:embed/>
                </p:oleObj>
              </mc:Choice>
              <mc:Fallback>
                <p:oleObj name="Формула" r:id="rId25" imgW="73656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3768725"/>
                        <a:ext cx="7302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0" y="347796"/>
            <a:ext cx="36453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460807"/>
              </p:ext>
            </p:extLst>
          </p:nvPr>
        </p:nvGraphicFramePr>
        <p:xfrm>
          <a:off x="1981200" y="603250"/>
          <a:ext cx="1241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8" name="Уравнение" r:id="rId3" imgW="1117440" imgH="482400" progId="Equation.3">
                  <p:embed/>
                </p:oleObj>
              </mc:Choice>
              <mc:Fallback>
                <p:oleObj name="Уравнение" r:id="rId3" imgW="1117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3250"/>
                        <a:ext cx="12414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72000" y="3113456"/>
            <a:ext cx="451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Изменение условия устойчивости при раскручивающимся двигателе</a:t>
            </a:r>
            <a:endParaRPr lang="ru-RU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80720"/>
            <a:ext cx="451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Изменение угловой скорости при раскручивающимся двигателе</a:t>
            </a:r>
            <a:endParaRPr lang="ru-RU" sz="1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655083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243904"/>
              </p:ext>
            </p:extLst>
          </p:nvPr>
        </p:nvGraphicFramePr>
        <p:xfrm>
          <a:off x="297260" y="1009824"/>
          <a:ext cx="651240" cy="39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9" name="Формула" r:id="rId5" imgW="723600" imgH="444240" progId="Equation.3">
                  <p:embed/>
                </p:oleObj>
              </mc:Choice>
              <mc:Fallback>
                <p:oleObj name="Формула" r:id="rId5" imgW="7236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260" y="1009824"/>
                        <a:ext cx="651240" cy="39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319999"/>
              </p:ext>
            </p:extLst>
          </p:nvPr>
        </p:nvGraphicFramePr>
        <p:xfrm>
          <a:off x="309563" y="1500188"/>
          <a:ext cx="8112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0" name="Формула" r:id="rId7" imgW="901440" imgH="469800" progId="Equation.3">
                  <p:embed/>
                </p:oleObj>
              </mc:Choice>
              <mc:Fallback>
                <p:oleObj name="Формула" r:id="rId7" imgW="9014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563" y="1500188"/>
                        <a:ext cx="811212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377879" y="1021529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374569" y="1508887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640295"/>
            <a:ext cx="4512549" cy="248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6" y="2171467"/>
            <a:ext cx="4406902" cy="2369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91463" y="3669097"/>
            <a:ext cx="438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Изменение условия устойчивости</a:t>
            </a:r>
          </a:p>
          <a:p>
            <a:pPr algn="ctr"/>
            <a:r>
              <a:rPr lang="ru-RU" sz="900" dirty="0">
                <a:latin typeface="Times New Roman" pitchFamily="18" charset="0"/>
                <a:cs typeface="Times New Roman" pitchFamily="18" charset="0"/>
              </a:rPr>
              <a:t> при моменте вращения двигателя = 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ru-RU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3704765"/>
            <a:ext cx="438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Рисунок 16 – Изменение условия устойчивости</a:t>
            </a:r>
          </a:p>
          <a:p>
            <a:pPr algn="ctr"/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 при моменте вращения двигателя = 5%</a:t>
            </a:r>
            <a:endParaRPr lang="ru-RU" sz="9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64" y="1276123"/>
            <a:ext cx="4265766" cy="235099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475010"/>
            <a:ext cx="9144000" cy="301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Выбор значения коэффициента вращения: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4" y="1243115"/>
            <a:ext cx="4322700" cy="23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53194"/>
            <a:ext cx="4147750" cy="301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88769"/>
              </p:ext>
            </p:extLst>
          </p:nvPr>
        </p:nvGraphicFramePr>
        <p:xfrm>
          <a:off x="222250" y="777875"/>
          <a:ext cx="2425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5" name="Формула" r:id="rId3" imgW="2425680" imgH="228600" progId="Equation.3">
                  <p:embed/>
                </p:oleObj>
              </mc:Choice>
              <mc:Fallback>
                <p:oleObj name="Формула" r:id="rId3" imgW="2425680" imgH="2286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777875"/>
                        <a:ext cx="2425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524555" y="70015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8564" y="2361884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0&lt;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endParaRPr lang="ru-RU" sz="12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64" y="2361884"/>
                <a:ext cx="4863347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6" name="Формула" r:id="rId6" imgW="1688760" imgH="228600" progId="Equation.3">
                  <p:embed/>
                </p:oleObj>
              </mc:Choice>
              <mc:Fallback>
                <p:oleObj name="Формула" r:id="rId6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74428" y="1898606"/>
            <a:ext cx="3586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18</a:t>
            </a:r>
            <a:r>
              <a:rPr lang="en-US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138564" y="1127304"/>
                <a:ext cx="6476004" cy="1400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стрельбы,</a:t>
                </a:r>
                <a:r>
                  <a:rPr lang="ru-RU" sz="11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Σ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начальная масса снаряда,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T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масса топлива,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начальная скорость снаряда, 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Р.Д., 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T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суммарный импульс тяги Р.Д.,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∆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i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T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работы Р.Д.</a:t>
                </a:r>
                <a:endParaRPr lang="en-US" sz="11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endParaRPr lang="en-US" sz="12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64" y="1127304"/>
                <a:ext cx="6476004" cy="1400383"/>
              </a:xfrm>
              <a:prstGeom prst="rect">
                <a:avLst/>
              </a:prstGeom>
              <a:blipFill rotWithShape="0">
                <a:blip r:embed="rId8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62712"/>
              </p:ext>
            </p:extLst>
          </p:nvPr>
        </p:nvGraphicFramePr>
        <p:xfrm>
          <a:off x="4509886" y="3600531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xmlns="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51657"/>
              </p:ext>
            </p:extLst>
          </p:nvPr>
        </p:nvGraphicFramePr>
        <p:xfrm>
          <a:off x="4737442" y="3647025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7" name="Уравнение" r:id="rId9" imgW="406080" imgH="190440" progId="Equation.3">
                  <p:embed/>
                </p:oleObj>
              </mc:Choice>
              <mc:Fallback>
                <p:oleObj name="Уравнение" r:id="rId9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442" y="3647025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787052"/>
              </p:ext>
            </p:extLst>
          </p:nvPr>
        </p:nvGraphicFramePr>
        <p:xfrm>
          <a:off x="5713413" y="3632200"/>
          <a:ext cx="4492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" name="Формула" r:id="rId11" imgW="406080" imgH="215640" progId="Equation.3">
                  <p:embed/>
                </p:oleObj>
              </mc:Choice>
              <mc:Fallback>
                <p:oleObj name="Формула" r:id="rId11" imgW="40608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3632200"/>
                        <a:ext cx="4492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851760"/>
              </p:ext>
            </p:extLst>
          </p:nvPr>
        </p:nvGraphicFramePr>
        <p:xfrm>
          <a:off x="6671673" y="3618583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9" name="Формула" r:id="rId13" imgW="419040" imgH="215640" progId="Equation.3">
                  <p:embed/>
                </p:oleObj>
              </mc:Choice>
              <mc:Fallback>
                <p:oleObj name="Формула" r:id="rId13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673" y="3618583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62500"/>
              </p:ext>
            </p:extLst>
          </p:nvPr>
        </p:nvGraphicFramePr>
        <p:xfrm>
          <a:off x="7742238" y="3629025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0" name="Формула" r:id="rId15" imgW="304560" imgH="215640" progId="Equation.3">
                  <p:embed/>
                </p:oleObj>
              </mc:Choice>
              <mc:Fallback>
                <p:oleObj name="Формула" r:id="rId15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3629025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443212" y="3296504"/>
            <a:ext cx="44614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076194"/>
              </p:ext>
            </p:extLst>
          </p:nvPr>
        </p:nvGraphicFramePr>
        <p:xfrm>
          <a:off x="4545013" y="2901950"/>
          <a:ext cx="134143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1" name="Уравнение" r:id="rId17" imgW="1206360" imgH="228600" progId="Equation.3">
                  <p:embed/>
                </p:oleObj>
              </mc:Choice>
              <mc:Fallback>
                <p:oleObj name="Уравнение" r:id="rId17" imgW="1206360" imgH="228600" progId="Equation.3">
                  <p:embed/>
                  <p:pic>
                    <p:nvPicPr>
                      <p:cNvPr id="21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901950"/>
                        <a:ext cx="1341437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4443212" y="2324985"/>
            <a:ext cx="46834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Массовые характеристики снаряда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определяются </a:t>
            </a:r>
          </a:p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из следующих соотношений: 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23858" y="289785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846318"/>
              </p:ext>
            </p:extLst>
          </p:nvPr>
        </p:nvGraphicFramePr>
        <p:xfrm>
          <a:off x="6681788" y="2746375"/>
          <a:ext cx="1579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2" name="Формула" r:id="rId19" imgW="1422360" imgH="444240" progId="Equation.3">
                  <p:embed/>
                </p:oleObj>
              </mc:Choice>
              <mc:Fallback>
                <p:oleObj name="Формула" r:id="rId19" imgW="1422360" imgH="444240" progId="Equation.3">
                  <p:embed/>
                  <p:pic>
                    <p:nvPicPr>
                      <p:cNvPr id="3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8" y="2746375"/>
                        <a:ext cx="15795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69993" y="285996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(31)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3" name="Формула" r:id="rId21" imgW="799920" imgH="228600" progId="Equation.3">
                  <p:embed/>
                </p:oleObj>
              </mc:Choice>
              <mc:Fallback>
                <p:oleObj name="Формула" r:id="rId21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4" name="Equation" r:id="rId23" imgW="838080" imgH="215640" progId="Equation.3">
                  <p:embed/>
                </p:oleObj>
              </mc:Choice>
              <mc:Fallback>
                <p:oleObj name="Equation" r:id="rId23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48117" y="369428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48117" y="394158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7325" y="422753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4808891" y="650484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25" name="Уравнение" r:id="rId25" imgW="228600" imgH="228600" progId="Equation.3">
                      <p:embed/>
                    </p:oleObj>
                  </mc:Choice>
                  <mc:Fallback>
                    <p:oleObj name="Уравнение" r:id="rId25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26" name="Формула" r:id="rId27" imgW="164885" imgH="164885" progId="Equation.3">
                      <p:embed/>
                    </p:oleObj>
                  </mc:Choice>
                  <mc:Fallback>
                    <p:oleObj name="Формула" r:id="rId27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327" name="Уравнение" r:id="rId29" imgW="164880" imgH="228600" progId="Equation.3">
                            <p:embed/>
                          </p:oleObj>
                        </mc:Choice>
                        <mc:Fallback>
                          <p:oleObj name="Уравнение" r:id="rId29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30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328" name="Equation" r:id="rId31" imgW="228600" imgH="228600" progId="Equation.3">
                            <p:embed/>
                          </p:oleObj>
                        </mc:Choice>
                        <mc:Fallback>
                          <p:oleObj name="Equation" r:id="rId31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3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329" name="Equation" r:id="rId33" imgW="215640" imgH="228600" progId="Equation.3">
                            <p:embed/>
                          </p:oleObj>
                        </mc:Choice>
                        <mc:Fallback>
                          <p:oleObj name="Equation" r:id="rId33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3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330" name="Уравнение" r:id="rId35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35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3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1" name="Формула" r:id="rId37" imgW="1091880" imgH="228600" progId="Equation.3">
                  <p:embed/>
                </p:oleObj>
              </mc:Choice>
              <mc:Fallback>
                <p:oleObj name="Формула" r:id="rId37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2841020" y="451762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354" y="45551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Результаты решения задачи внутренней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в стволе орудия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752688"/>
                  </p:ext>
                </p:extLst>
              </p:nvPr>
            </p:nvGraphicFramePr>
            <p:xfrm>
              <a:off x="4873739" y="970402"/>
              <a:ext cx="3503596" cy="438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179059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i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кг</a:t>
                          </a:r>
                          <a:endParaRPr lang="en-US" sz="1100" i="1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47661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ru-RU" sz="11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м</a:t>
                          </a:r>
                          <a:endParaRPr lang="ru-RU" sz="11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752688"/>
                  </p:ext>
                </p:extLst>
              </p:nvPr>
            </p:nvGraphicFramePr>
            <p:xfrm>
              <a:off x="4873739" y="970402"/>
              <a:ext cx="3503596" cy="438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17905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4" t="-23333" r="-300694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4" t="-86047" r="-300694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Прямоугольник 15"/>
          <p:cNvSpPr/>
          <p:nvPr/>
        </p:nvSpPr>
        <p:spPr>
          <a:xfrm>
            <a:off x="4771383" y="45551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Результаты решения задачи внешней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с учетом реактивного двигателя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300" y="2240968"/>
            <a:ext cx="4656474" cy="2007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175596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13737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Σ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b="0" dirty="0" smtClean="0"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кг</a:t>
                          </a:r>
                          <a:endParaRPr lang="ru-RU" sz="1100" b="0" dirty="0"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Мпа</a:t>
                          </a:r>
                          <a:endParaRPr lang="en-US" sz="11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9175596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94" t="-25000" r="-301389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94" t="-179070" r="-30138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ПРЯМОЙ ЗАДАЧИ ДЛЯ АРС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21  График траектории полёта снаряда при различных параметрах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44896"/>
              </p:ext>
            </p:extLst>
          </p:nvPr>
        </p:nvGraphicFramePr>
        <p:xfrm>
          <a:off x="4844955" y="854662"/>
          <a:ext cx="383062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048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7355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48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32208</a:t>
                      </a:r>
                      <a:endParaRPr lang="ru-RU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Начальные данные активно – реактивного снаряда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19490"/>
              </p:ext>
            </p:extLst>
          </p:nvPr>
        </p:nvGraphicFramePr>
        <p:xfrm>
          <a:off x="219445" y="886161"/>
          <a:ext cx="4379495" cy="726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2393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</a:t>
                      </a: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975694"/>
              </p:ext>
            </p:extLst>
          </p:nvPr>
        </p:nvGraphicFramePr>
        <p:xfrm>
          <a:off x="1273175" y="969328"/>
          <a:ext cx="4254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5" name="Уравнение" r:id="rId3" imgW="380880" imgH="203040" progId="Equation.3">
                  <p:embed/>
                </p:oleObj>
              </mc:Choice>
              <mc:Fallback>
                <p:oleObj name="Уравнение" r:id="rId3" imgW="380880" imgH="2030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969328"/>
                        <a:ext cx="425450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33836"/>
              </p:ext>
            </p:extLst>
          </p:nvPr>
        </p:nvGraphicFramePr>
        <p:xfrm>
          <a:off x="2149475" y="966788"/>
          <a:ext cx="4730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" name="Equation" r:id="rId5" imgW="419040" imgH="215640" progId="Equation.3">
                  <p:embed/>
                </p:oleObj>
              </mc:Choice>
              <mc:Fallback>
                <p:oleObj name="Equation" r:id="rId5" imgW="419040" imgH="2156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966788"/>
                        <a:ext cx="47307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00304"/>
              </p:ext>
            </p:extLst>
          </p:nvPr>
        </p:nvGraphicFramePr>
        <p:xfrm>
          <a:off x="3005527" y="950950"/>
          <a:ext cx="6016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7" name="Equation" r:id="rId7" imgW="571320" imgH="215640" progId="Equation.3">
                  <p:embed/>
                </p:oleObj>
              </mc:Choice>
              <mc:Fallback>
                <p:oleObj name="Equation" r:id="rId7" imgW="571320" imgH="215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7" y="950950"/>
                        <a:ext cx="60166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19706"/>
              </p:ext>
            </p:extLst>
          </p:nvPr>
        </p:nvGraphicFramePr>
        <p:xfrm>
          <a:off x="3905250" y="968375"/>
          <a:ext cx="482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8"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968375"/>
                        <a:ext cx="4826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082807"/>
              </p:ext>
            </p:extLst>
          </p:nvPr>
        </p:nvGraphicFramePr>
        <p:xfrm>
          <a:off x="4914090" y="852804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9" name="Формула" r:id="rId11" imgW="266584" imgH="228501" progId="">
                  <p:embed/>
                </p:oleObj>
              </mc:Choice>
              <mc:Fallback>
                <p:oleObj name="Формула" r:id="rId11" imgW="266584" imgH="228501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090" y="852804"/>
                        <a:ext cx="409658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66381"/>
              </p:ext>
            </p:extLst>
          </p:nvPr>
        </p:nvGraphicFramePr>
        <p:xfrm>
          <a:off x="4891088" y="1155700"/>
          <a:ext cx="693737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0" name="Equation" r:id="rId13" imgW="533160" imgH="228600" progId="Equation.3">
                  <p:embed/>
                </p:oleObj>
              </mc:Choice>
              <mc:Fallback>
                <p:oleObj name="Equation" r:id="rId13" imgW="53316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1155700"/>
                        <a:ext cx="693737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48601"/>
              </p:ext>
            </p:extLst>
          </p:nvPr>
        </p:nvGraphicFramePr>
        <p:xfrm>
          <a:off x="4869431" y="1391281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1" name="Формула" r:id="rId15" imgW="330057" imgH="203112" progId="">
                  <p:embed/>
                </p:oleObj>
              </mc:Choice>
              <mc:Fallback>
                <p:oleObj name="Формула" r:id="rId15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431" y="1391281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431" y="1753933"/>
            <a:ext cx="7166838" cy="27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847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296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работы: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программы 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Повышение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снаряда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учетом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сохранения условия устойчивости на всей траектории полёта.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выстрела, разработка рекомендаций по повышению дальности стрельбы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8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способов повышения дальности стрельбы за счёт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внешнебаллистических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факторов»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0253"/>
              </p:ext>
            </p:extLst>
          </p:nvPr>
        </p:nvGraphicFramePr>
        <p:xfrm>
          <a:off x="5153645" y="748400"/>
          <a:ext cx="3990354" cy="3942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88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369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Калибр, мм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2С5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«Гиацинт-С», 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152,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 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8948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7147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 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7" y="1658040"/>
            <a:ext cx="2355677" cy="14971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" y="362172"/>
            <a:ext cx="2367058" cy="148350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" y="2962397"/>
            <a:ext cx="2355677" cy="14874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3500" y="417757"/>
            <a:ext cx="40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орудий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2237" y="3162531"/>
            <a:ext cx="235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155-мм гаубица М777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31" y="1856640"/>
            <a:ext cx="236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152-мм САУ 2с5 «Гиацинт-С»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675" y="4468299"/>
            <a:ext cx="235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155-мм САУ </a:t>
            </a:r>
            <a:r>
              <a:rPr lang="en-US" sz="1000" dirty="0" smtClean="0">
                <a:latin typeface="Bookman Old Style" panose="02050604050505020204" pitchFamily="18" charset="0"/>
              </a:rPr>
              <a:t>“CAESAR”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6011"/>
              </p:ext>
            </p:extLst>
          </p:nvPr>
        </p:nvGraphicFramePr>
        <p:xfrm>
          <a:off x="381000" y="888398"/>
          <a:ext cx="4687920" cy="3531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54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37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80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3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9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5398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(Индекс)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 ВВ,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206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2С5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«Гиацинт-С»,</a:t>
                      </a:r>
                    </a:p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err="1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6,42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4,88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33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3ОФ39 «</a:t>
                      </a:r>
                      <a:r>
                        <a:rPr lang="ru-RU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Краснополь</a:t>
                      </a: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»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206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10,80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9,10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8336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M712 «Copper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-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head»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62,0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6,85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8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4,5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545650"/>
            <a:ext cx="4686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Характеристики снарядов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64" y="477150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76464" y="1436395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4. «</a:t>
            </a:r>
            <a:r>
              <a:rPr lang="ru-RU" sz="1000" dirty="0" err="1" smtClean="0">
                <a:latin typeface="Bookman Old Style" panose="02050604050505020204" pitchFamily="18" charset="0"/>
              </a:rPr>
              <a:t>Краснополь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5724630" y="1905261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0442" y="2665986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5.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5720442" y="3031078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69833" y="3984219"/>
            <a:ext cx="2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6.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4748" y="4450670"/>
            <a:ext cx="4263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 7 –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5677" y="512908"/>
            <a:ext cx="428611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7529" y="1397949"/>
            <a:ext cx="20852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215" y="2239175"/>
            <a:ext cx="121096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3550412"/>
            <a:ext cx="1447172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95225" y="2237552"/>
            <a:ext cx="121096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77121" y="3550411"/>
            <a:ext cx="1447172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6110" y="1397948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формы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85144" y="2239175"/>
            <a:ext cx="1252333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Параметрическая оптимизация формы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0532" y="2239175"/>
            <a:ext cx="1290786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донного сопротивления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90002" y="1397949"/>
            <a:ext cx="21878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06214" y="2239175"/>
            <a:ext cx="137390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2" name="Прямая со стрелкой 51"/>
          <p:cNvCxnSpPr>
            <a:stCxn id="11" idx="2"/>
            <a:endCxn id="45" idx="0"/>
          </p:cNvCxnSpPr>
          <p:nvPr/>
        </p:nvCxnSpPr>
        <p:spPr>
          <a:xfrm>
            <a:off x="4418737" y="789907"/>
            <a:ext cx="0" cy="60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510157" y="651407"/>
            <a:ext cx="765521" cy="746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6561796" y="651408"/>
            <a:ext cx="822110" cy="746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34647" y="1663665"/>
            <a:ext cx="379561" cy="771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716462" y="1653307"/>
            <a:ext cx="377938" cy="79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45" idx="2"/>
            <a:endCxn id="46" idx="0"/>
          </p:cNvCxnSpPr>
          <p:nvPr/>
        </p:nvCxnSpPr>
        <p:spPr>
          <a:xfrm rot="5400000">
            <a:off x="3875243" y="1695681"/>
            <a:ext cx="379562" cy="707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45" idx="2"/>
            <a:endCxn id="47" idx="0"/>
          </p:cNvCxnSpPr>
          <p:nvPr/>
        </p:nvCxnSpPr>
        <p:spPr>
          <a:xfrm rot="16200000" flipH="1">
            <a:off x="4612550" y="1665800"/>
            <a:ext cx="379562" cy="767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 flipH="1">
            <a:off x="723586" y="2670062"/>
            <a:ext cx="15111" cy="88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300707" y="2668439"/>
            <a:ext cx="0" cy="88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1322" y="2237552"/>
            <a:ext cx="137390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598757" y="1644763"/>
            <a:ext cx="379561" cy="809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27122" y="1680768"/>
            <a:ext cx="377938" cy="735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949258"/>
              </p:ext>
            </p:extLst>
          </p:nvPr>
        </p:nvGraphicFramePr>
        <p:xfrm>
          <a:off x="2306215" y="1265468"/>
          <a:ext cx="266700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8" name="Уравнение" r:id="rId3" imgW="279360" imgH="139680" progId="Equation.3">
                  <p:embed/>
                </p:oleObj>
              </mc:Choice>
              <mc:Fallback>
                <p:oleObj name="Уравнение" r:id="rId3" imgW="279360" imgH="1396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215" y="1265468"/>
                        <a:ext cx="266700" cy="13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669534"/>
              </p:ext>
            </p:extLst>
          </p:nvPr>
        </p:nvGraphicFramePr>
        <p:xfrm>
          <a:off x="2822575" y="1228725"/>
          <a:ext cx="1112838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9" name="Уравнение" r:id="rId5" imgW="1117440" imgH="215640" progId="Equation.3">
                  <p:embed/>
                </p:oleObj>
              </mc:Choice>
              <mc:Fallback>
                <p:oleObj name="Уравнение" r:id="rId5" imgW="1117440" imgH="21564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228725"/>
                        <a:ext cx="1112838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107132"/>
              </p:ext>
            </p:extLst>
          </p:nvPr>
        </p:nvGraphicFramePr>
        <p:xfrm>
          <a:off x="107950" y="1498600"/>
          <a:ext cx="5302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0" name="Уравнение" r:id="rId7" imgW="533160" imgH="380880" progId="Equation.3">
                  <p:embed/>
                </p:oleObj>
              </mc:Choice>
              <mc:Fallback>
                <p:oleObj name="Уравнение" r:id="rId7" imgW="533160" imgH="38088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498600"/>
                        <a:ext cx="5302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567307"/>
              </p:ext>
            </p:extLst>
          </p:nvPr>
        </p:nvGraphicFramePr>
        <p:xfrm>
          <a:off x="742950" y="1508125"/>
          <a:ext cx="9048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1" name="Уравнение" r:id="rId9" imgW="901440" imgH="380880" progId="Equation.3">
                  <p:embed/>
                </p:oleObj>
              </mc:Choice>
              <mc:Fallback>
                <p:oleObj name="Уравнение" r:id="rId9" imgW="901440" imgH="38088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508125"/>
                        <a:ext cx="9048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51051"/>
              </p:ext>
            </p:extLst>
          </p:nvPr>
        </p:nvGraphicFramePr>
        <p:xfrm>
          <a:off x="1714500" y="1579563"/>
          <a:ext cx="108743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2" name="Уравнение" r:id="rId11" imgW="1104840" imgH="215640" progId="Equation.3">
                  <p:embed/>
                </p:oleObj>
              </mc:Choice>
              <mc:Fallback>
                <p:oleObj name="Уравнение" r:id="rId11" imgW="1104840" imgH="21564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579563"/>
                        <a:ext cx="1087438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13133"/>
              </p:ext>
            </p:extLst>
          </p:nvPr>
        </p:nvGraphicFramePr>
        <p:xfrm>
          <a:off x="2163763" y="1927225"/>
          <a:ext cx="11334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3" name="Уравнение" r:id="rId13" imgW="1129810" imgH="215806" progId="Equation.3">
                  <p:embed/>
                </p:oleObj>
              </mc:Choice>
              <mc:Fallback>
                <p:oleObj name="Уравнение" r:id="rId13" imgW="1129810" imgH="215806" progId="Equation.3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1927225"/>
                        <a:ext cx="11334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99912"/>
              </p:ext>
            </p:extLst>
          </p:nvPr>
        </p:nvGraphicFramePr>
        <p:xfrm>
          <a:off x="201613" y="2198688"/>
          <a:ext cx="9890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4" name="Уравнение" r:id="rId15" imgW="990360" imgH="380880" progId="Equation.3">
                  <p:embed/>
                </p:oleObj>
              </mc:Choice>
              <mc:Fallback>
                <p:oleObj name="Уравнение" r:id="rId15" imgW="990360" imgH="38088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2198688"/>
                        <a:ext cx="98901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128809"/>
              </p:ext>
            </p:extLst>
          </p:nvPr>
        </p:nvGraphicFramePr>
        <p:xfrm>
          <a:off x="1217613" y="2155825"/>
          <a:ext cx="125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5" name="Уравнение" r:id="rId17" imgW="1257120" imgH="431640" progId="Equation.3">
                  <p:embed/>
                </p:oleObj>
              </mc:Choice>
              <mc:Fallback>
                <p:oleObj name="Уравнение" r:id="rId17" imgW="1257120" imgH="43164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155825"/>
                        <a:ext cx="125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70013"/>
              </p:ext>
            </p:extLst>
          </p:nvPr>
        </p:nvGraphicFramePr>
        <p:xfrm>
          <a:off x="2528888" y="2255838"/>
          <a:ext cx="630237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6" name="Уравнение" r:id="rId19" imgW="647640" imgH="215640" progId="Equation.3">
                  <p:embed/>
                </p:oleObj>
              </mc:Choice>
              <mc:Fallback>
                <p:oleObj name="Уравнение" r:id="rId19" imgW="647640" imgH="21564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255838"/>
                        <a:ext cx="630237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105216"/>
              </p:ext>
            </p:extLst>
          </p:nvPr>
        </p:nvGraphicFramePr>
        <p:xfrm>
          <a:off x="3224213" y="2246313"/>
          <a:ext cx="10350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7" name="Уравнение" r:id="rId21" imgW="1041120" imgH="215640" progId="Equation.3">
                  <p:embed/>
                </p:oleObj>
              </mc:Choice>
              <mc:Fallback>
                <p:oleObj name="Уравнение" r:id="rId21" imgW="1041120" imgH="21564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246313"/>
                        <a:ext cx="10350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05638"/>
              </p:ext>
            </p:extLst>
          </p:nvPr>
        </p:nvGraphicFramePr>
        <p:xfrm>
          <a:off x="2020555" y="2872068"/>
          <a:ext cx="57132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8" name="Уравнение" r:id="rId23" imgW="571320" imgH="355320" progId="Equation.3">
                  <p:embed/>
                </p:oleObj>
              </mc:Choice>
              <mc:Fallback>
                <p:oleObj name="Уравнение" r:id="rId23" imgW="571320" imgH="35532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555" y="2872068"/>
                        <a:ext cx="571320" cy="355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033474"/>
              </p:ext>
            </p:extLst>
          </p:nvPr>
        </p:nvGraphicFramePr>
        <p:xfrm>
          <a:off x="201613" y="3578225"/>
          <a:ext cx="3911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9" name="Уравнение" r:id="rId25" imgW="3733560" imgH="419040" progId="Equation.3">
                  <p:embed/>
                </p:oleObj>
              </mc:Choice>
              <mc:Fallback>
                <p:oleObj name="Уравнение" r:id="rId25" imgW="3733560" imgH="41904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3578225"/>
                        <a:ext cx="39116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16167"/>
              </p:ext>
            </p:extLst>
          </p:nvPr>
        </p:nvGraphicFramePr>
        <p:xfrm>
          <a:off x="149225" y="4408488"/>
          <a:ext cx="23907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0" name="Уравнение" r:id="rId27" imgW="2527200" imgH="393480" progId="Equation.3">
                  <p:embed/>
                </p:oleObj>
              </mc:Choice>
              <mc:Fallback>
                <p:oleObj name="Уравнение" r:id="rId27" imgW="2527200" imgH="39348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4408488"/>
                        <a:ext cx="23907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0" y="963910"/>
            <a:ext cx="418823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en-US" altLang="ru-RU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468311" y="1199995"/>
            <a:ext cx="4187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-17367" y="1906186"/>
            <a:ext cx="229742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1" y="2612051"/>
            <a:ext cx="2935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0" y="3254090"/>
            <a:ext cx="1468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0" y="4091310"/>
            <a:ext cx="162978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518103"/>
              </p:ext>
            </p:extLst>
          </p:nvPr>
        </p:nvGraphicFramePr>
        <p:xfrm>
          <a:off x="5407616" y="767863"/>
          <a:ext cx="3366251" cy="1424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1" name="Picture" r:id="rId29" imgW="5861465" imgH="2543447" progId="Word.Picture.8">
                  <p:embed/>
                </p:oleObj>
              </mc:Choice>
              <mc:Fallback>
                <p:oleObj name="Picture" r:id="rId29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5407616" y="767863"/>
                        <a:ext cx="3366251" cy="1424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437884" y="2168796"/>
            <a:ext cx="3305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5110165" y="2666746"/>
            <a:ext cx="20550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60015"/>
              </p:ext>
            </p:extLst>
          </p:nvPr>
        </p:nvGraphicFramePr>
        <p:xfrm>
          <a:off x="5275263" y="2962275"/>
          <a:ext cx="276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2" name="Уравнение" r:id="rId31" imgW="2768400" imgH="736560" progId="Equation.3">
                  <p:embed/>
                </p:oleObj>
              </mc:Choice>
              <mc:Fallback>
                <p:oleObj name="Уравнение" r:id="rId31" imgW="2768400" imgH="7365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2962275"/>
                        <a:ext cx="2768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079396"/>
              </p:ext>
            </p:extLst>
          </p:nvPr>
        </p:nvGraphicFramePr>
        <p:xfrm>
          <a:off x="5275263" y="3706205"/>
          <a:ext cx="143033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3" name="Уравнение" r:id="rId33" imgW="1422360" imgH="190440" progId="Equation.3">
                  <p:embed/>
                </p:oleObj>
              </mc:Choice>
              <mc:Fallback>
                <p:oleObj name="Уравнение" r:id="rId33" imgW="1422360" imgH="19044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3706205"/>
                        <a:ext cx="1430338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610761"/>
              </p:ext>
            </p:extLst>
          </p:nvPr>
        </p:nvGraphicFramePr>
        <p:xfrm>
          <a:off x="176213" y="2849563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4" name="Формула" r:id="rId35" imgW="1650960" imgH="393480" progId="Equation.3">
                  <p:embed/>
                </p:oleObj>
              </mc:Choice>
              <mc:Fallback>
                <p:oleObj name="Формула" r:id="rId35" imgW="165096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849563"/>
                        <a:ext cx="165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808163" y="2960007"/>
            <a:ext cx="359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28510" y="1860942"/>
            <a:ext cx="359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5271" y="1178164"/>
            <a:ext cx="359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82074" y="1489173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6082" y="2194265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82074" y="294339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86726" y="3640016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82074" y="4467631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21665" y="3081895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06522" y="3663031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451547"/>
            <a:ext cx="60404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уравнения:</a:t>
            </a:r>
            <a:endParaRPr kumimoji="0" lang="ru-RU" altLang="ru-RU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снарядом»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09925"/>
              </p:ext>
            </p:extLst>
          </p:nvPr>
        </p:nvGraphicFramePr>
        <p:xfrm>
          <a:off x="357495" y="909432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95" y="909432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321673" y="620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321673" y="1250813"/>
            <a:ext cx="21882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(Формула Бори):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44130"/>
              </p:ext>
            </p:extLst>
          </p:nvPr>
        </p:nvGraphicFramePr>
        <p:xfrm>
          <a:off x="321673" y="1655495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73" y="1655495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261489"/>
              </p:ext>
            </p:extLst>
          </p:nvPr>
        </p:nvGraphicFramePr>
        <p:xfrm>
          <a:off x="4346760" y="511839"/>
          <a:ext cx="4172764" cy="210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2" name="Document" r:id="rId8" imgW="5061387" imgH="2537329" progId="Word.Document.12">
                  <p:embed/>
                </p:oleObj>
              </mc:Choice>
              <mc:Fallback>
                <p:oleObj name="Document" r:id="rId8" imgW="5061387" imgH="2537329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46760" y="511839"/>
                        <a:ext cx="4172764" cy="21003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763370" y="2317944"/>
            <a:ext cx="54020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69476"/>
              </p:ext>
            </p:extLst>
          </p:nvPr>
        </p:nvGraphicFramePr>
        <p:xfrm>
          <a:off x="315913" y="2717800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3" name="Формула" r:id="rId10" imgW="1307880" imgH="482400" progId="Equation.3">
                  <p:embed/>
                </p:oleObj>
              </mc:Choice>
              <mc:Fallback>
                <p:oleObj name="Формула" r:id="rId10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2717800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321673" y="2361965"/>
            <a:ext cx="23467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45236"/>
              </p:ext>
            </p:extLst>
          </p:nvPr>
        </p:nvGraphicFramePr>
        <p:xfrm>
          <a:off x="301625" y="3657600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4" name="Формула" r:id="rId12" imgW="1726920" imgH="266400" progId="Equation.3">
                  <p:embed/>
                </p:oleObj>
              </mc:Choice>
              <mc:Fallback>
                <p:oleObj name="Формула" r:id="rId12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657600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75176"/>
              </p:ext>
            </p:extLst>
          </p:nvPr>
        </p:nvGraphicFramePr>
        <p:xfrm>
          <a:off x="4497388" y="3097213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5" name="Формула" r:id="rId14" imgW="2044440" imgH="520560" progId="Equation.3">
                  <p:embed/>
                </p:oleObj>
              </mc:Choice>
              <mc:Fallback>
                <p:oleObj name="Формула" r:id="rId14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3097213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962706"/>
              </p:ext>
            </p:extLst>
          </p:nvPr>
        </p:nvGraphicFramePr>
        <p:xfrm>
          <a:off x="7489825" y="3165475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6" name="Формула" r:id="rId16" imgW="1041120" imgH="444240" progId="Equation.3">
                  <p:embed/>
                </p:oleObj>
              </mc:Choice>
              <mc:Fallback>
                <p:oleObj name="Формула" r:id="rId16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825" y="3165475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932556"/>
              </p:ext>
            </p:extLst>
          </p:nvPr>
        </p:nvGraphicFramePr>
        <p:xfrm>
          <a:off x="4527550" y="4184650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7" name="Формула" r:id="rId18" imgW="2501640" imgH="533160" progId="Equation.3">
                  <p:embed/>
                </p:oleObj>
              </mc:Choice>
              <mc:Fallback>
                <p:oleObj name="Формула" r:id="rId18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4184650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25711" y="3223916"/>
            <a:ext cx="214353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4352983" y="2603631"/>
            <a:ext cx="33826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помощью газодинамических функций: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4400978" y="3715652"/>
            <a:ext cx="37258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endParaRPr lang="ru-RU" sz="11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62633" y="95047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53685" y="371673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56485" y="204094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56485" y="274692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9806" y="32416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48856" y="425027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90477"/>
            <a:ext cx="70104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30586"/>
              </p:ext>
            </p:extLst>
          </p:nvPr>
        </p:nvGraphicFramePr>
        <p:xfrm>
          <a:off x="6694488" y="3276600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8" name="Формула" r:id="rId20" imgW="698400" imgH="241200" progId="Equation.3">
                  <p:embed/>
                </p:oleObj>
              </mc:Choice>
              <mc:Fallback>
                <p:oleObj name="Формула" r:id="rId20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3276600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57"/>
          <p:cNvSpPr>
            <a:spLocks noChangeArrowheads="1"/>
          </p:cNvSpPr>
          <p:nvPr/>
        </p:nvSpPr>
        <p:spPr bwMode="auto">
          <a:xfrm>
            <a:off x="138564" y="31360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58482"/>
              </p:ext>
            </p:extLst>
          </p:nvPr>
        </p:nvGraphicFramePr>
        <p:xfrm>
          <a:off x="321673" y="4362175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9" name="Формула" r:id="rId22" imgW="825480" imgH="330120" progId="Equation.3">
                  <p:embed/>
                </p:oleObj>
              </mc:Choice>
              <mc:Fallback>
                <p:oleObj name="Формула" r:id="rId22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73" y="4362175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57495" y="4084135"/>
            <a:ext cx="23467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53685" y="439538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392364"/>
              </p:ext>
            </p:extLst>
          </p:nvPr>
        </p:nvGraphicFramePr>
        <p:xfrm>
          <a:off x="82550" y="1855788"/>
          <a:ext cx="558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9" name="Формула" r:id="rId3" imgW="622080" imgH="431640" progId="Equation.3">
                  <p:embed/>
                </p:oleObj>
              </mc:Choice>
              <mc:Fallback>
                <p:oleObj name="Формула" r:id="rId3" imgW="6220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" y="1855788"/>
                        <a:ext cx="5588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340919"/>
              </p:ext>
            </p:extLst>
          </p:nvPr>
        </p:nvGraphicFramePr>
        <p:xfrm>
          <a:off x="104775" y="989950"/>
          <a:ext cx="12303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0" name="Формула" r:id="rId5" imgW="1346040" imgH="431640" progId="Equation.3">
                  <p:embed/>
                </p:oleObj>
              </mc:Choice>
              <mc:Fallback>
                <p:oleObj name="Формула" r:id="rId5" imgW="1346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75" y="989950"/>
                        <a:ext cx="1230313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88200"/>
              </p:ext>
            </p:extLst>
          </p:nvPr>
        </p:nvGraphicFramePr>
        <p:xfrm>
          <a:off x="104775" y="2449513"/>
          <a:ext cx="8985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1" name="Формула" r:id="rId7" imgW="1117440" imgH="431640" progId="Equation.3">
                  <p:embed/>
                </p:oleObj>
              </mc:Choice>
              <mc:Fallback>
                <p:oleObj name="Формула" r:id="rId7" imgW="1117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" y="2449513"/>
                        <a:ext cx="8985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662434"/>
              </p:ext>
            </p:extLst>
          </p:nvPr>
        </p:nvGraphicFramePr>
        <p:xfrm>
          <a:off x="133684" y="4086139"/>
          <a:ext cx="434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2" name="Формула" r:id="rId9" imgW="482400" imgH="393480" progId="Equation.3">
                  <p:embed/>
                </p:oleObj>
              </mc:Choice>
              <mc:Fallback>
                <p:oleObj name="Формула" r:id="rId9" imgW="482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684" y="4086139"/>
                        <a:ext cx="43497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8647"/>
              </p:ext>
            </p:extLst>
          </p:nvPr>
        </p:nvGraphicFramePr>
        <p:xfrm>
          <a:off x="135933" y="3668968"/>
          <a:ext cx="696913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3" name="Формула" r:id="rId11" imgW="774360" imgH="228600" progId="Equation.3">
                  <p:embed/>
                </p:oleObj>
              </mc:Choice>
              <mc:Fallback>
                <p:oleObj name="Формула" r:id="rId11" imgW="774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933" y="3668968"/>
                        <a:ext cx="696913" cy="20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74737"/>
              </p:ext>
            </p:extLst>
          </p:nvPr>
        </p:nvGraphicFramePr>
        <p:xfrm>
          <a:off x="138564" y="3174248"/>
          <a:ext cx="690563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4" name="Формула" r:id="rId13" imgW="761760" imgH="215640" progId="Equation.3">
                  <p:embed/>
                </p:oleObj>
              </mc:Choice>
              <mc:Fallback>
                <p:oleObj name="Формула" r:id="rId13" imgW="7617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8564" y="3174248"/>
                        <a:ext cx="690563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05735" y="2703786"/>
            <a:ext cx="294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Сечение сопла с ребрами на внутренней поверхности</a:t>
            </a:r>
            <a:endParaRPr lang="ru-RU" sz="10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30759" y="3583771"/>
            <a:ext cx="26390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у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гол наклона ребер к оси снаряда,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30759" y="3108929"/>
            <a:ext cx="26395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диаметр выходного сечения сопла,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31252" y="4112444"/>
            <a:ext cx="27833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радиус расположения ребер сопла.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934369" y="2436088"/>
            <a:ext cx="21380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доля тяги на вращательный момент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6900" y="672682"/>
            <a:ext cx="30793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Площадь ребер в выходном сечении: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39774" y="1885509"/>
            <a:ext cx="24426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площадь выходного сечения   сопла.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0411" y="2715097"/>
            <a:ext cx="294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– Ребра на внутренней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952510" y="98506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74747"/>
              </p:ext>
            </p:extLst>
          </p:nvPr>
        </p:nvGraphicFramePr>
        <p:xfrm>
          <a:off x="98425" y="1514475"/>
          <a:ext cx="642938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5" name="Уравнение" r:id="rId15" imgW="698400" imgH="203040" progId="Equation.3">
                  <p:embed/>
                </p:oleObj>
              </mc:Choice>
              <mc:Fallback>
                <p:oleObj name="Уравнение" r:id="rId15" imgW="698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425" y="1514475"/>
                        <a:ext cx="642938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Прямоугольник 53"/>
          <p:cNvSpPr/>
          <p:nvPr/>
        </p:nvSpPr>
        <p:spPr>
          <a:xfrm>
            <a:off x="757159" y="1408136"/>
            <a:ext cx="23632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высота ребер на внутренней поверхности сопла</a:t>
            </a:r>
            <a:endParaRPr lang="en-US" sz="1200" dirty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96869"/>
              </p:ext>
            </p:extLst>
          </p:nvPr>
        </p:nvGraphicFramePr>
        <p:xfrm>
          <a:off x="4603750" y="3795713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6" name="Формула" r:id="rId17" imgW="1409400" imgH="215640" progId="Equation.3">
                  <p:embed/>
                </p:oleObj>
              </mc:Choice>
              <mc:Fallback>
                <p:oleObj name="Формула" r:id="rId17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03750" y="3795713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084145"/>
              </p:ext>
            </p:extLst>
          </p:nvPr>
        </p:nvGraphicFramePr>
        <p:xfrm>
          <a:off x="4538663" y="4476750"/>
          <a:ext cx="9921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7" name="Формула" r:id="rId19" imgW="1104840" imgH="241200" progId="Equation.3">
                  <p:embed/>
                </p:oleObj>
              </mc:Choice>
              <mc:Fallback>
                <p:oleObj name="Формула" r:id="rId19" imgW="1104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38663" y="4476750"/>
                        <a:ext cx="992187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4352705" y="4062296"/>
            <a:ext cx="310012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343086" y="3419192"/>
            <a:ext cx="26774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77335" y="375405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77335" y="44462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1"/>
          <a:srcRect l="27982" t="23585" r="50261" b="27682"/>
          <a:stretch/>
        </p:blipFill>
        <p:spPr>
          <a:xfrm>
            <a:off x="6780704" y="720601"/>
            <a:ext cx="2128594" cy="20648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2"/>
          <a:srcRect l="27688" r="29580" b="5120"/>
          <a:stretch/>
        </p:blipFill>
        <p:spPr>
          <a:xfrm>
            <a:off x="4502632" y="710046"/>
            <a:ext cx="2068436" cy="19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210914"/>
              </p:ext>
            </p:extLst>
          </p:nvPr>
        </p:nvGraphicFramePr>
        <p:xfrm>
          <a:off x="189144" y="646347"/>
          <a:ext cx="21748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1" name="Формула" r:id="rId3" imgW="2171520" imgH="228600" progId="Equation.3">
                  <p:embed/>
                </p:oleObj>
              </mc:Choice>
              <mc:Fallback>
                <p:oleObj name="Формула" r:id="rId3" imgW="2171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44" y="646347"/>
                        <a:ext cx="21748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99075" y="370353"/>
            <a:ext cx="367965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616952"/>
              </p:ext>
            </p:extLst>
          </p:nvPr>
        </p:nvGraphicFramePr>
        <p:xfrm>
          <a:off x="189144" y="924315"/>
          <a:ext cx="74136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2" name="Формула" r:id="rId5" imgW="749160" imgH="228600" progId="Equation.3">
                  <p:embed/>
                </p:oleObj>
              </mc:Choice>
              <mc:Fallback>
                <p:oleObj name="Формула" r:id="rId5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44" y="924315"/>
                        <a:ext cx="741363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403722" y="1141680"/>
            <a:ext cx="163211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камера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47409"/>
              </p:ext>
            </p:extLst>
          </p:nvPr>
        </p:nvGraphicFramePr>
        <p:xfrm>
          <a:off x="194183" y="1140988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3" name="Формула" r:id="rId7" imgW="317160" imgH="228600" progId="Equation.3">
                  <p:embed/>
                </p:oleObj>
              </mc:Choice>
              <mc:Fallback>
                <p:oleObj name="Формула" r:id="rId7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83" y="1140988"/>
                        <a:ext cx="317500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Прямоугольник 109"/>
          <p:cNvSpPr/>
          <p:nvPr/>
        </p:nvSpPr>
        <p:spPr>
          <a:xfrm>
            <a:off x="403162" y="1346436"/>
            <a:ext cx="141692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топливный заряд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52935"/>
              </p:ext>
            </p:extLst>
          </p:nvPr>
        </p:nvGraphicFramePr>
        <p:xfrm>
          <a:off x="194183" y="1365463"/>
          <a:ext cx="2032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4" name="Формула" r:id="rId9" imgW="203040" imgH="215640" progId="Equation.3">
                  <p:embed/>
                </p:oleObj>
              </mc:Choice>
              <mc:Fallback>
                <p:oleObj name="Формула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83" y="1365463"/>
                        <a:ext cx="203200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Прямоугольник 115"/>
          <p:cNvSpPr/>
          <p:nvPr/>
        </p:nvSpPr>
        <p:spPr>
          <a:xfrm>
            <a:off x="997778" y="1606362"/>
            <a:ext cx="1253805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сопловой блок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0" name="Объект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38785"/>
              </p:ext>
            </p:extLst>
          </p:nvPr>
        </p:nvGraphicFramePr>
        <p:xfrm>
          <a:off x="187262" y="1643594"/>
          <a:ext cx="8413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5" name="Формула" r:id="rId11" imgW="838080" imgH="228600" progId="Equation.3">
                  <p:embed/>
                </p:oleObj>
              </mc:Choice>
              <mc:Fallback>
                <p:oleObj name="Формула" r:id="rId11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2" y="1643594"/>
                        <a:ext cx="8413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Прямоугольник 120"/>
          <p:cNvSpPr/>
          <p:nvPr/>
        </p:nvSpPr>
        <p:spPr>
          <a:xfrm>
            <a:off x="470551" y="1914780"/>
            <a:ext cx="1349537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заглушка сопла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9" name="Rectangle 112"/>
          <p:cNvSpPr>
            <a:spLocks noChangeArrowheads="1"/>
          </p:cNvSpPr>
          <p:nvPr/>
        </p:nvSpPr>
        <p:spPr bwMode="auto">
          <a:xfrm>
            <a:off x="3274991" y="6615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297509" y="585837"/>
            <a:ext cx="1803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810155" y="878452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</a:t>
            </a:r>
            <a:endParaRPr lang="ru-RU" sz="1200" dirty="0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78564"/>
              </p:ext>
            </p:extLst>
          </p:nvPr>
        </p:nvGraphicFramePr>
        <p:xfrm>
          <a:off x="215602" y="1903785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6" name="Формула" r:id="rId13" imgW="330120" imgH="228600" progId="Equation.3">
                  <p:embed/>
                </p:oleObj>
              </mc:Choice>
              <mc:Fallback>
                <p:oleObj name="Формула" r:id="rId13" imgW="330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602" y="1903785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4795941" y="371589"/>
            <a:ext cx="2522764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снаряда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649335"/>
              </p:ext>
            </p:extLst>
          </p:nvPr>
        </p:nvGraphicFramePr>
        <p:xfrm>
          <a:off x="4955350" y="724684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7" name="Формула" r:id="rId15" imgW="1143000" imgH="228600" progId="Equation.3">
                  <p:embed/>
                </p:oleObj>
              </mc:Choice>
              <mc:Fallback>
                <p:oleObj name="Формула" r:id="rId15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350" y="724684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29012"/>
              </p:ext>
            </p:extLst>
          </p:nvPr>
        </p:nvGraphicFramePr>
        <p:xfrm>
          <a:off x="4950578" y="1257033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8" name="Формула" r:id="rId17" imgW="812520" imgH="228600" progId="Equation.3">
                  <p:embed/>
                </p:oleObj>
              </mc:Choice>
              <mc:Fallback>
                <p:oleObj name="Формула" r:id="rId17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578" y="1257033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33706"/>
              </p:ext>
            </p:extLst>
          </p:nvPr>
        </p:nvGraphicFramePr>
        <p:xfrm>
          <a:off x="4950578" y="965652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9" name="Формула" r:id="rId19" imgW="253800" imgH="228600" progId="Equation.3">
                  <p:embed/>
                </p:oleObj>
              </mc:Choice>
              <mc:Fallback>
                <p:oleObj name="Формула" r:id="rId19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578" y="965652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5087872" y="956615"/>
            <a:ext cx="33885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заряда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60458"/>
              </p:ext>
            </p:extLst>
          </p:nvPr>
        </p:nvGraphicFramePr>
        <p:xfrm>
          <a:off x="4948548" y="1576880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0" name="Формула" r:id="rId21" imgW="241200" imgH="228600" progId="Equation.3">
                  <p:embed/>
                </p:oleObj>
              </mc:Choice>
              <mc:Fallback>
                <p:oleObj name="Формула" r:id="rId21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548" y="1576880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090342"/>
              </p:ext>
            </p:extLst>
          </p:nvPr>
        </p:nvGraphicFramePr>
        <p:xfrm>
          <a:off x="7018772" y="1444582"/>
          <a:ext cx="18065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1" name="Формула" r:id="rId23" imgW="1803240" imgH="482400" progId="Equation.3">
                  <p:embed/>
                </p:oleObj>
              </mc:Choice>
              <mc:Fallback>
                <p:oleObj name="Формула" r:id="rId23" imgW="180324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772" y="1444582"/>
                        <a:ext cx="18065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5136621" y="1530246"/>
            <a:ext cx="199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условия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5632580" y="1230115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</a:t>
            </a:r>
            <a:endParaRPr lang="ru-RU" sz="12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18793" y="2236819"/>
            <a:ext cx="2522764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Моменты инерции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36039" y="2458459"/>
            <a:ext cx="3666901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09444"/>
              </p:ext>
            </p:extLst>
          </p:nvPr>
        </p:nvGraphicFramePr>
        <p:xfrm>
          <a:off x="220100" y="2791549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2" name="Уравнение" r:id="rId25" imgW="1422360" imgH="241200" progId="Equation.3">
                  <p:embed/>
                </p:oleObj>
              </mc:Choice>
              <mc:Fallback>
                <p:oleObj name="Уравнение" r:id="rId25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00" y="2791549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98796"/>
              </p:ext>
            </p:extLst>
          </p:nvPr>
        </p:nvGraphicFramePr>
        <p:xfrm>
          <a:off x="194183" y="3112818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3" name="Формула" r:id="rId27" imgW="1168200" imgH="266400" progId="Equation.3">
                  <p:embed/>
                </p:oleObj>
              </mc:Choice>
              <mc:Fallback>
                <p:oleObj name="Формула" r:id="rId27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83" y="3112818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67564"/>
              </p:ext>
            </p:extLst>
          </p:nvPr>
        </p:nvGraphicFramePr>
        <p:xfrm>
          <a:off x="218233" y="3450796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4" name="Уравнение" r:id="rId29" imgW="330120" imgH="241200" progId="Equation.3">
                  <p:embed/>
                </p:oleObj>
              </mc:Choice>
              <mc:Fallback>
                <p:oleObj name="Уравнение" r:id="rId29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33" y="3450796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43242"/>
              </p:ext>
            </p:extLst>
          </p:nvPr>
        </p:nvGraphicFramePr>
        <p:xfrm>
          <a:off x="215602" y="3761482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" name="Формула" r:id="rId31" imgW="850680" imgH="241200" progId="Equation.3">
                  <p:embed/>
                </p:oleObj>
              </mc:Choice>
              <mc:Fallback>
                <p:oleObj name="Формула" r:id="rId31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02" y="3761482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1060079" y="3723747"/>
            <a:ext cx="2660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зависимость определяется численно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607949" y="411881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472785"/>
              </p:ext>
            </p:extLst>
          </p:nvPr>
        </p:nvGraphicFramePr>
        <p:xfrm>
          <a:off x="215602" y="441338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" name="Формула" r:id="rId33" imgW="3454200" imgH="253800" progId="Equation.3">
                  <p:embed/>
                </p:oleObj>
              </mc:Choice>
              <mc:Fallback>
                <p:oleObj name="Формула" r:id="rId33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02" y="441338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38909" y="3418381"/>
            <a:ext cx="1909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362583" y="3095102"/>
            <a:ext cx="1933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5"/>
          <a:srcRect t="23817" b="34976"/>
          <a:stretch/>
        </p:blipFill>
        <p:spPr>
          <a:xfrm>
            <a:off x="4572000" y="3563133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72000" y="4413383"/>
            <a:ext cx="441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12 – Схема активно – реактивного снаряда</a:t>
            </a:r>
            <a:endParaRPr lang="ru-RU" sz="10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846488" y="1868908"/>
            <a:ext cx="4572000" cy="2899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970512"/>
              </p:ext>
            </p:extLst>
          </p:nvPr>
        </p:nvGraphicFramePr>
        <p:xfrm>
          <a:off x="5908675" y="2150017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" name="Уравнение" r:id="rId36" imgW="1307880" imgH="431640" progId="Equation.3">
                  <p:embed/>
                </p:oleObj>
              </mc:Choice>
              <mc:Fallback>
                <p:oleObj name="Уравнение" r:id="rId36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150017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4948548" y="2501855"/>
            <a:ext cx="4195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предположить, что момент пропорционален длине снаряда, то можно приближенно считать </a:t>
            </a:r>
            <a:endParaRPr lang="ru-RU" sz="1200" dirty="0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019413"/>
              </p:ext>
            </p:extLst>
          </p:nvPr>
        </p:nvGraphicFramePr>
        <p:xfrm>
          <a:off x="6266050" y="2934562"/>
          <a:ext cx="675934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" name="Формула" r:id="rId38" imgW="736560" imgH="241200" progId="Equation.3">
                  <p:embed/>
                </p:oleObj>
              </mc:Choice>
              <mc:Fallback>
                <p:oleObj name="Формула" r:id="rId38" imgW="736560" imgH="24120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50" y="2934562"/>
                        <a:ext cx="675934" cy="239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16076</TotalTime>
  <Words>1565</Words>
  <Application>Microsoft Office PowerPoint</Application>
  <PresentationFormat>Экран (16:9)</PresentationFormat>
  <Paragraphs>379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16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Уравнение</vt:lpstr>
      <vt:lpstr>Picture</vt:lpstr>
      <vt:lpstr>Формула</vt:lpstr>
      <vt:lpstr>Document</vt:lpstr>
      <vt:lpstr>Документ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«ИССЛЕДОВАНИЕ ПРЕДЕЛОВ ПОВЫШЕНИЯ ДАЛЬНОСТИ СТРЕЛЬБЫ АКТИВНО-РЕАКТИВНЫМ СНАРЯДОМ»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521</cp:revision>
  <dcterms:created xsi:type="dcterms:W3CDTF">2021-06-11T06:02:05Z</dcterms:created>
  <dcterms:modified xsi:type="dcterms:W3CDTF">2023-04-05T11:58:06Z</dcterms:modified>
</cp:coreProperties>
</file>