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8"/>
  </p:notesMasterIdLst>
  <p:sldIdLst>
    <p:sldId id="256" r:id="rId2"/>
    <p:sldId id="305" r:id="rId3"/>
    <p:sldId id="308" r:id="rId4"/>
    <p:sldId id="292" r:id="rId5"/>
    <p:sldId id="283" r:id="rId6"/>
    <p:sldId id="285" r:id="rId7"/>
    <p:sldId id="300" r:id="rId8"/>
    <p:sldId id="304" r:id="rId9"/>
    <p:sldId id="262" r:id="rId10"/>
    <p:sldId id="260" r:id="rId11"/>
    <p:sldId id="313" r:id="rId12"/>
    <p:sldId id="314" r:id="rId13"/>
    <p:sldId id="296" r:id="rId14"/>
    <p:sldId id="288" r:id="rId15"/>
    <p:sldId id="264" r:id="rId16"/>
    <p:sldId id="265" r:id="rId17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14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e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e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35.wmf"/><Relationship Id="rId16" Type="http://schemas.openxmlformats.org/officeDocument/2006/relationships/image" Target="../media/image49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emf"/><Relationship Id="rId14" Type="http://schemas.openxmlformats.org/officeDocument/2006/relationships/image" Target="../media/image6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8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30.05.2023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83.png"/><Relationship Id="rId21" Type="http://schemas.openxmlformats.org/officeDocument/2006/relationships/image" Target="../media/image76.wmf"/><Relationship Id="rId34" Type="http://schemas.openxmlformats.org/officeDocument/2006/relationships/image" Target="../media/image84.png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4.wmf"/><Relationship Id="rId25" Type="http://schemas.openxmlformats.org/officeDocument/2006/relationships/image" Target="../media/image78.wmf"/><Relationship Id="rId33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80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5.wmf"/><Relationship Id="rId31" Type="http://schemas.openxmlformats.org/officeDocument/2006/relationships/image" Target="../media/image81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79.wmf"/><Relationship Id="rId30" Type="http://schemas.openxmlformats.org/officeDocument/2006/relationships/oleObject" Target="../embeddings/oleObject7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8.wmf"/><Relationship Id="rId11" Type="http://schemas.openxmlformats.org/officeDocument/2006/relationships/image" Target="../media/image91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5.wmf"/><Relationship Id="rId9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32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6.e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9" Type="http://schemas.openxmlformats.org/officeDocument/2006/relationships/image" Target="../media/image51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oleObject" Target="../embeddings/oleObject44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image" Target="../media/image48.wmf"/><Relationship Id="rId38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29" Type="http://schemas.openxmlformats.org/officeDocument/2006/relationships/image" Target="../media/image4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4.wmf"/><Relationship Id="rId32" Type="http://schemas.openxmlformats.org/officeDocument/2006/relationships/oleObject" Target="../embeddings/oleObject43.bin"/><Relationship Id="rId37" Type="http://schemas.openxmlformats.org/officeDocument/2006/relationships/image" Target="../media/image50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5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7.bin"/><Relationship Id="rId31" Type="http://schemas.openxmlformats.org/officeDocument/2006/relationships/image" Target="../media/image4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image" Target="../media/image52.emf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4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e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3.wmf"/><Relationship Id="rId32" Type="http://schemas.openxmlformats.org/officeDocument/2006/relationships/image" Target="../media/image67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5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5"/>
          <p:cNvSpPr>
            <a:spLocks noGrp="1"/>
          </p:cNvSpPr>
          <p:nvPr>
            <p:ph type="ctrTitle"/>
          </p:nvPr>
        </p:nvSpPr>
        <p:spPr>
          <a:xfrm>
            <a:off x="683567" y="4254"/>
            <a:ext cx="8251885" cy="3019205"/>
          </a:xfrm>
        </p:spPr>
        <p:txBody>
          <a:bodyPr>
            <a:noAutofit/>
          </a:bodyPr>
          <a:lstStyle/>
          <a:p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ФГБОУ  ВО «ИЖГТУ  имени М.Т. Калашникова»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«Прикладная математика </a:t>
            </a:r>
            <a:br>
              <a:rPr lang="ru-RU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и информационные технологии»</a:t>
            </a: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>«Повышение дальности стрельбы активно-реактивным снарядом на основе математического моделирования и комплексной оптимизации»</a:t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79004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6">
            <a:extLst>
              <a:ext uri="{FF2B5EF4-FFF2-40B4-BE49-F238E27FC236}">
                <a16:creationId xmlns:a16="http://schemas.microsoft.com/office/drawing/2014/main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18" y="3978099"/>
            <a:ext cx="8714735" cy="732116"/>
          </a:xfrm>
        </p:spPr>
        <p:txBody>
          <a:bodyPr>
            <a:noAutofit/>
          </a:bodyPr>
          <a:lstStyle/>
          <a:p>
            <a:pPr algn="just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</a:t>
            </a:r>
            <a:r>
              <a:rPr lang="ru-RU" sz="14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д.т.н., профессор каф. ПМиИТ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Королев С.А.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6">
            <a:extLst>
              <a:ext uri="{FF2B5EF4-FFF2-40B4-BE49-F238E27FC236}">
                <a16:creationId xmlns:a16="http://schemas.microsoft.com/office/drawing/2014/main" id="{6F08C3E7-B433-41C9-883D-917A98689EE1}"/>
              </a:ext>
            </a:extLst>
          </p:cNvPr>
          <p:cNvSpPr txBox="1">
            <a:spLocks/>
          </p:cNvSpPr>
          <p:nvPr/>
        </p:nvSpPr>
        <p:spPr>
          <a:xfrm>
            <a:off x="220717" y="3329611"/>
            <a:ext cx="8714735" cy="73211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Магистрант</a:t>
            </a:r>
            <a:endParaRPr lang="ru-RU" sz="1400" b="1" dirty="0" smtClean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руппы М21-181-1                                                            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Мансуров Р.Р.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15709"/>
            <a:ext cx="4348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75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11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80185"/>
              </p:ext>
            </p:extLst>
          </p:nvPr>
        </p:nvGraphicFramePr>
        <p:xfrm>
          <a:off x="4801417" y="328087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:a16="http://schemas.microsoft.com/office/drawing/2014/main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60892"/>
              </p:ext>
            </p:extLst>
          </p:nvPr>
        </p:nvGraphicFramePr>
        <p:xfrm>
          <a:off x="5074262" y="3298914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76" name="Уравнение" r:id="rId6" imgW="406080" imgH="190440" progId="Equation.3">
                  <p:embed/>
                </p:oleObj>
              </mc:Choice>
              <mc:Fallback>
                <p:oleObj name="Уравнение" r:id="rId6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262" y="3298914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0687"/>
              </p:ext>
            </p:extLst>
          </p:nvPr>
        </p:nvGraphicFramePr>
        <p:xfrm>
          <a:off x="6018213" y="3276435"/>
          <a:ext cx="4619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77" name="Уравнение" r:id="rId8" imgW="419040" imgH="215640" progId="Equation.3">
                  <p:embed/>
                </p:oleObj>
              </mc:Choice>
              <mc:Fallback>
                <p:oleObj name="Уравнение" r:id="rId8" imgW="41904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276435"/>
                        <a:ext cx="4619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93157"/>
              </p:ext>
            </p:extLst>
          </p:nvPr>
        </p:nvGraphicFramePr>
        <p:xfrm>
          <a:off x="6972296" y="3268498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78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296" y="3268498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41835"/>
              </p:ext>
            </p:extLst>
          </p:nvPr>
        </p:nvGraphicFramePr>
        <p:xfrm>
          <a:off x="7996787" y="32957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79" name="Формула" r:id="rId12" imgW="304560" imgH="215640" progId="Equation.3">
                  <p:embed/>
                </p:oleObj>
              </mc:Choice>
              <mc:Fallback>
                <p:oleObj name="Формула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87" y="32957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257249" y="2960965"/>
            <a:ext cx="50272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80" name="Формула" r:id="rId14" imgW="799920" imgH="228600" progId="Equation.3">
                  <p:embed/>
                </p:oleObj>
              </mc:Choice>
              <mc:Fallback>
                <p:oleObj name="Формула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81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82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83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884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885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886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46887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88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478557"/>
              </p:ext>
            </p:extLst>
          </p:nvPr>
        </p:nvGraphicFramePr>
        <p:xfrm>
          <a:off x="203200" y="855663"/>
          <a:ext cx="1905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89" name="Уравнение" r:id="rId32" imgW="1904760" imgH="228600" progId="Equation.3">
                  <p:embed/>
                </p:oleObj>
              </mc:Choice>
              <mc:Fallback>
                <p:oleObj name="Уравнение" r:id="rId32" imgW="1904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855663"/>
                        <a:ext cx="1905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МОДЕЛИРУЕМЫЙ СНАРЯД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13348" y="405643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Характеристики пороха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для орудия 2а36</a:t>
            </a:r>
            <a:endParaRPr lang="ru-RU" sz="1100" dirty="0"/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47872"/>
              </p:ext>
            </p:extLst>
          </p:nvPr>
        </p:nvGraphicFramePr>
        <p:xfrm>
          <a:off x="4274820" y="672903"/>
          <a:ext cx="4749364" cy="4146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пороха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каналов в пороховом элементе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Максимальное давление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1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Плотность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кг/м</a:t>
                      </a:r>
                      <a:r>
                        <a:rPr lang="ru-RU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Длина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Внешний диаметр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0,0115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Диаметр канала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Толщина горящего свода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9226" y="3355128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орудия 2а36</a:t>
            </a:r>
            <a:endParaRPr lang="ru-RU" sz="1100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963022"/>
              </p:ext>
            </p:extLst>
          </p:nvPr>
        </p:nvGraphicFramePr>
        <p:xfrm>
          <a:off x="49226" y="3645842"/>
          <a:ext cx="4010836" cy="11737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2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ствола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7562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1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Диаметр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1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1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138564" y="434823"/>
            <a:ext cx="3706739" cy="2351102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48183" y="2820704"/>
            <a:ext cx="3452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12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152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-мм пушка 2а36  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МОДЕЛИРУЕМЫЙ СНАРЯД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77701" y="2531060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Моделируемый ОФ снаряд</a:t>
            </a:r>
            <a:endParaRPr lang="ru-RU" sz="11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9508"/>
              </p:ext>
            </p:extLst>
          </p:nvPr>
        </p:nvGraphicFramePr>
        <p:xfrm>
          <a:off x="4977701" y="2889521"/>
          <a:ext cx="4010836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4977701" y="550175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Моделируемый АРС снаряд</a:t>
            </a:r>
            <a:endParaRPr lang="ru-RU" sz="1100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76708"/>
              </p:ext>
            </p:extLst>
          </p:nvPr>
        </p:nvGraphicFramePr>
        <p:xfrm>
          <a:off x="4977701" y="830035"/>
          <a:ext cx="4010836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525"/>
            <a:ext cx="4801672" cy="31154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0" y="3621041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13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Траектория полёта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7275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6776"/>
              </p:ext>
            </p:extLst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7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562643" y="3058989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 Изменение условия устойчивости при раскручивающимся двигателе</a:t>
            </a:r>
            <a:endParaRPr lang="ru-RU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58812"/>
            <a:ext cx="481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14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 Изменение угловой скорости при раскручивающимся двигателе</a:t>
            </a:r>
            <a:endParaRPr lang="ru-RU" sz="11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90900"/>
              </p:ext>
            </p:extLst>
          </p:nvPr>
        </p:nvGraphicFramePr>
        <p:xfrm>
          <a:off x="298450" y="1075076"/>
          <a:ext cx="708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8" name="Уравнение" r:id="rId5" imgW="787320" imgH="507960" progId="Equation.3">
                  <p:embed/>
                </p:oleObj>
              </mc:Choice>
              <mc:Fallback>
                <p:oleObj name="Уравнение" r:id="rId5" imgW="78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" y="1075076"/>
                        <a:ext cx="708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01713"/>
              </p:ext>
            </p:extLst>
          </p:nvPr>
        </p:nvGraphicFramePr>
        <p:xfrm>
          <a:off x="298450" y="1619250"/>
          <a:ext cx="879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9" name="Уравнение" r:id="rId7" imgW="977760" imgH="520560" progId="Equation.3">
                  <p:embed/>
                </p:oleObj>
              </mc:Choice>
              <mc:Fallback>
                <p:oleObj name="Уравнение" r:id="rId7" imgW="97776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" y="1619250"/>
                        <a:ext cx="8794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236023" y="1039515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76363" y="1533565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60453"/>
              </p:ext>
            </p:extLst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0" name="Уравнение" r:id="rId9" imgW="812520" imgH="203040" progId="Equation.3">
                  <p:embed/>
                </p:oleObj>
              </mc:Choice>
              <mc:Fallback>
                <p:oleObj name="Уравнение" r:id="rId9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929" y="2353218"/>
            <a:ext cx="4461520" cy="22157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5140" y="657773"/>
            <a:ext cx="4649812" cy="23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14/16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16 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3739" y="4516642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17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ть дальности от массы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0354" y="455517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Доделать утром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11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43371"/>
              </p:ext>
            </p:extLst>
          </p:nvPr>
        </p:nvGraphicFramePr>
        <p:xfrm>
          <a:off x="4873738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ru-RU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28500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  <a:endParaRPr lang="en-US" sz="12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59208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945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89236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771383" y="451397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Что ни будь другое</a:t>
            </a:r>
            <a:endParaRPr lang="ru-RU" sz="11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1" y="2287083"/>
            <a:ext cx="3894208" cy="2076990"/>
          </a:xfrm>
          <a:prstGeom prst="rect">
            <a:avLst/>
          </a:prstGeom>
        </p:spPr>
      </p:pic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63867"/>
              </p:ext>
            </p:extLst>
          </p:nvPr>
        </p:nvGraphicFramePr>
        <p:xfrm>
          <a:off x="207020" y="91656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55,6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66,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983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u1</a:t>
                      </a:r>
                      <a:r>
                        <a:rPr lang="ru-RU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Мпа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358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55" y="1976284"/>
            <a:ext cx="4023362" cy="26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ОПТИМИЗАЦИИ АКТИВНО – 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5/16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18 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График траектории полёта снаряда при различных параметрах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55692"/>
              </p:ext>
            </p:extLst>
          </p:nvPr>
        </p:nvGraphicFramePr>
        <p:xfrm>
          <a:off x="4788569" y="879987"/>
          <a:ext cx="3830625" cy="9006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355946"/>
                  </a:ext>
                </a:extLst>
              </a:tr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34813</a:t>
                      </a:r>
                      <a:endParaRPr lang="ru-RU" sz="11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36982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  <a:endParaRPr lang="en-US" sz="11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Оптимальные характеристики для задачи оптимизации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02013"/>
              </p:ext>
            </p:extLst>
          </p:nvPr>
        </p:nvGraphicFramePr>
        <p:xfrm>
          <a:off x="136359" y="879987"/>
          <a:ext cx="4379495" cy="900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261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1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сек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183065"/>
                  </a:ext>
                </a:extLst>
              </a:tr>
              <a:tr h="388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735303"/>
              </p:ext>
            </p:extLst>
          </p:nvPr>
        </p:nvGraphicFramePr>
        <p:xfrm>
          <a:off x="4861412" y="886209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6" name="Формула" r:id="rId3" imgW="266400" imgH="228600" progId="Equation.3">
                  <p:embed/>
                </p:oleObj>
              </mc:Choice>
              <mc:Fallback>
                <p:oleObj name="Формула" r:id="rId3" imgW="2664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412" y="886209"/>
                        <a:ext cx="409658" cy="2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322972"/>
              </p:ext>
            </p:extLst>
          </p:nvPr>
        </p:nvGraphicFramePr>
        <p:xfrm>
          <a:off x="4855178" y="1226331"/>
          <a:ext cx="7270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7" name="Формула" r:id="rId5" imgW="558720" imgH="228600" progId="Equation.3">
                  <p:embed/>
                </p:oleObj>
              </mc:Choice>
              <mc:Fallback>
                <p:oleObj name="Формула" r:id="rId5" imgW="55872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226331"/>
                        <a:ext cx="727075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32236"/>
              </p:ext>
            </p:extLst>
          </p:nvPr>
        </p:nvGraphicFramePr>
        <p:xfrm>
          <a:off x="4855178" y="1547094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8" name="Формула" r:id="rId7" imgW="330057" imgH="203112" progId="">
                  <p:embed/>
                </p:oleObj>
              </mc:Choice>
              <mc:Fallback>
                <p:oleObj name="Формула" r:id="rId7" imgW="330057" imgH="20311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547094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Дальность стрельбы при различных параметрах</a:t>
            </a:r>
            <a:endParaRPr lang="ru-RU" sz="11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4863" y="1979510"/>
            <a:ext cx="5836386" cy="2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2670" y="4891676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16/16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30330" y="729406"/>
            <a:ext cx="84833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66,6 кг скорость снаряда меняется от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983 до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776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м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получен суммарный импульс и время работы реактивного двигателя.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 счёт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реактивного двигателя дальность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полёта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снаряда увеличивается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43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 сравнению со снарядом без двигателя.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внешней баллистики 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оптимизации, при оптимальном подборе параметров дальность стрельбы активно-реактивным снарядом дополнительно увеличивается 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14%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Найдены оптимальные значения угла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8°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времени старта реактивного двигателя = 22с.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2528" y="341141"/>
            <a:ext cx="8519368" cy="45910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работы: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моделей, вычислительных алгоритмов 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программы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для решения задачи повышения дальности стрельбы артиллерийскими снарядами. </a:t>
            </a: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Объект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Способы повышения дальности стрельбы артиллерийским снарядом. </a:t>
            </a: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Предмет 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Математическое моделирование и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снаряда и выстрела.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Состав задач: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Анализ факторов, влияющих на дальность стрельбы артиллерийскими снарядами.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Разработка математической модели внешней баллистики активно-реактивного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снаряда и устойчивости его движения на траектории.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математической модели внутренней баллистики в стволе орудия и реактивного двигателя твердого топлива.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алгоритма оптимизации баллистических условий стрельбы активно-реактивным снарядом с учетом условия устойчивости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 и алгоритмов в виде расчетной программы решения задачи повышения дальности стрельбы.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Исследование пределов повышения дальности стрельбы за счет оптимизации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снаряда 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выстрела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  ЦЕЛЬ И СОСТАВ ЗАДАЧ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4973"/>
            <a:ext cx="836755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дальности стрельбы активно-реактивным снарядом на основе математического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АКТУАЛЬНЫХ СНАРЯДОВ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901647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«Исследование пределов повышения дальности стрельбы активно-реактивным снарядом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09940"/>
              </p:ext>
            </p:extLst>
          </p:nvPr>
        </p:nvGraphicFramePr>
        <p:xfrm>
          <a:off x="52594" y="1117313"/>
          <a:ext cx="6091428" cy="3008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7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0871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Орудия, страна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Начальная скорость,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м</a:t>
                      </a:r>
                      <a:r>
                        <a:rPr lang="en-US" sz="1000" baseline="0" dirty="0" smtClean="0">
                          <a:latin typeface="Bookman Old Style" panose="02050604050505020204" pitchFamily="18" charset="0"/>
                        </a:rPr>
                        <a:t>/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Длина 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снаряда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 мм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,</a:t>
                      </a:r>
                      <a:endParaRPr lang="ru-RU" sz="1000" baseline="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945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660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939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740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797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838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22,5</a:t>
                      </a: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45,50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1000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996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45,54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897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980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942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985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7896" y="736274"/>
            <a:ext cx="5934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снарядов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3" y="706279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2603" y="1665524"/>
            <a:ext cx="264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</a:t>
            </a:r>
            <a:r>
              <a:rPr lang="ru-RU" sz="1000" dirty="0" smtClean="0">
                <a:latin typeface="Bookman Old Style" panose="02050604050505020204" pitchFamily="18" charset="0"/>
              </a:rPr>
              <a:t>1. </a:t>
            </a:r>
            <a:r>
              <a:rPr lang="ru-RU" sz="1000" dirty="0" smtClean="0">
                <a:latin typeface="Bookman Old Style" panose="02050604050505020204" pitchFamily="18" charset="0"/>
              </a:rPr>
              <a:t>«Краснополь»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6360769" y="2134390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581" y="2895115"/>
            <a:ext cx="2410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</a:t>
            </a:r>
            <a:r>
              <a:rPr lang="ru-RU" sz="1000" dirty="0" smtClean="0">
                <a:latin typeface="Bookman Old Style" panose="02050604050505020204" pitchFamily="18" charset="0"/>
              </a:rPr>
              <a:t>2. </a:t>
            </a:r>
            <a:r>
              <a:rPr lang="ru-RU" sz="1000" dirty="0" smtClean="0">
                <a:latin typeface="Bookman Old Style" panose="02050604050505020204" pitchFamily="18" charset="0"/>
              </a:rPr>
              <a:t>М982 «</a:t>
            </a:r>
            <a:r>
              <a:rPr lang="en-US" sz="1000" dirty="0" smtClean="0">
                <a:latin typeface="Bookman Old Style" panose="02050604050505020204" pitchFamily="18" charset="0"/>
              </a:rPr>
              <a:t>Excalibur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3868"/>
          <a:stretch/>
        </p:blipFill>
        <p:spPr>
          <a:xfrm flipV="1">
            <a:off x="6356581" y="3260207"/>
            <a:ext cx="2712056" cy="1068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56581" y="4194519"/>
            <a:ext cx="2317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</a:t>
            </a:r>
            <a:r>
              <a:rPr lang="ru-RU" sz="1000" dirty="0" smtClean="0">
                <a:latin typeface="Bookman Old Style" panose="02050604050505020204" pitchFamily="18" charset="0"/>
              </a:rPr>
              <a:t>3. </a:t>
            </a:r>
            <a:r>
              <a:rPr lang="ru-RU" sz="1000" dirty="0" smtClean="0">
                <a:latin typeface="Bookman Old Style" panose="02050604050505020204" pitchFamily="18" charset="0"/>
              </a:rPr>
              <a:t>«</a:t>
            </a:r>
            <a:r>
              <a:rPr lang="en-US" sz="1000" dirty="0" smtClean="0">
                <a:latin typeface="Bookman Old Style" panose="02050604050505020204" pitchFamily="18" charset="0"/>
              </a:rPr>
              <a:t>V-LAP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4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676" y="1397947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5009" y="1397946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55" y="2237548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7861" y="1397948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74304" y="743741"/>
            <a:ext cx="1161691" cy="65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33932" cy="65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21295" y="1684540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66712" y="1667203"/>
            <a:ext cx="377936" cy="76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68435"/>
            <a:ext cx="0" cy="8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705406" y="1615971"/>
            <a:ext cx="377939" cy="86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44945" y="1621483"/>
            <a:ext cx="378691" cy="85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>
            <a:off x="4281914" y="974573"/>
            <a:ext cx="5722" cy="4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/>
          <p:nvPr/>
        </p:nvCxnSpPr>
        <p:spPr>
          <a:xfrm rot="5400000">
            <a:off x="3720121" y="1678518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/>
          <p:nvPr/>
        </p:nvCxnSpPr>
        <p:spPr>
          <a:xfrm rot="16200000" flipH="1">
            <a:off x="4506499" y="1620219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545049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90424" y="354682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3" y="3553525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86606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2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3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4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5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6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7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8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9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0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83731"/>
              </p:ext>
            </p:extLst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1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49206"/>
              </p:ext>
            </p:extLst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2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3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4908"/>
              </p:ext>
            </p:extLst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4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43618"/>
              </p:ext>
            </p:extLst>
          </p:nvPr>
        </p:nvGraphicFramePr>
        <p:xfrm>
          <a:off x="5029200" y="2552700"/>
          <a:ext cx="35941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5" name="Уравнение" r:id="rId29" imgW="3593880" imgH="965160" progId="Equation.3">
                  <p:embed/>
                </p:oleObj>
              </mc:Choice>
              <mc:Fallback>
                <p:oleObj name="Уравнение" r:id="rId29" imgW="3593880" imgH="96516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52700"/>
                        <a:ext cx="35941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38049"/>
              </p:ext>
            </p:extLst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6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090"/>
              </p:ext>
            </p:extLst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7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1804" y="4258024"/>
            <a:ext cx="3994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Физические основы и газовая динамика горения порохов в артиллерийских системах М.-Ижевск: Институт компьютерных исследований, 2016. 456 с</a:t>
            </a: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95130" y="489248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45074"/>
              </p:ext>
            </p:extLst>
          </p:nvPr>
        </p:nvGraphicFramePr>
        <p:xfrm>
          <a:off x="331557" y="2402025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7" y="2402025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767"/>
              </p:ext>
            </p:extLst>
          </p:nvPr>
        </p:nvGraphicFramePr>
        <p:xfrm>
          <a:off x="281906" y="2995557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06" y="2995557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8228"/>
              </p:ext>
            </p:extLst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8130"/>
              </p:ext>
            </p:extLst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70128"/>
              </p:ext>
            </p:extLst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82186"/>
              </p:ext>
            </p:extLst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ХАРАКТЕРИСТИ РЕБЕР НА ВНУТРЕННЕЙ ПОВЕРХНОСТИ СОПЛА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7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8 – Ребра на внутренней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3194"/>
              </p:ext>
            </p:extLst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7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00187"/>
              </p:ext>
            </p:extLst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8" name="Уравнение" r:id="rId5" imgW="1079280" imgH="241200" progId="Equation.3">
                  <p:embed/>
                </p:oleObj>
              </mc:Choice>
              <mc:Fallback>
                <p:oleObj name="Уравнение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49155" y="880351"/>
            <a:ext cx="382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Параметрические характеристики ребер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0849"/>
              </p:ext>
            </p:extLst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44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21675"/>
              </p:ext>
            </p:extLst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45" name="Формула" r:id="rId5" imgW="736560" imgH="228600" progId="Equation.3">
                  <p:embed/>
                </p:oleObj>
              </mc:Choice>
              <mc:Fallback>
                <p:oleObj name="Формула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9794"/>
              </p:ext>
            </p:extLst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46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13064"/>
              </p:ext>
            </p:extLst>
          </p:nvPr>
        </p:nvGraphicFramePr>
        <p:xfrm>
          <a:off x="113303" y="3651747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47" name="Формула" r:id="rId9" imgW="812520" imgH="228600" progId="Equation.3">
                  <p:embed/>
                </p:oleObj>
              </mc:Choice>
              <mc:Fallback>
                <p:oleObj name="Формула" r:id="rId9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03" y="3651747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4396"/>
              </p:ext>
            </p:extLst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48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3168"/>
              </p:ext>
            </p:extLst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49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9165"/>
              </p:ext>
            </p:extLst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0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60433" y="38067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7091"/>
              </p:ext>
            </p:extLst>
          </p:nvPr>
        </p:nvGraphicFramePr>
        <p:xfrm>
          <a:off x="5891706" y="63160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1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706" y="63160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39515"/>
              </p:ext>
            </p:extLst>
          </p:nvPr>
        </p:nvGraphicFramePr>
        <p:xfrm>
          <a:off x="5409292" y="978366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2" name="Формула" r:id="rId19" imgW="1168200" imgH="266400" progId="Equation.3">
                  <p:embed/>
                </p:oleObj>
              </mc:Choice>
              <mc:Fallback>
                <p:oleObj name="Формула" r:id="rId19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292" y="978366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3451"/>
              </p:ext>
            </p:extLst>
          </p:nvPr>
        </p:nvGraphicFramePr>
        <p:xfrm>
          <a:off x="5398847" y="128896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3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28896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12240"/>
              </p:ext>
            </p:extLst>
          </p:nvPr>
        </p:nvGraphicFramePr>
        <p:xfrm>
          <a:off x="5398847" y="161207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4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61207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30937" y="157771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700796" y="1917604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86568"/>
              </p:ext>
            </p:extLst>
          </p:nvPr>
        </p:nvGraphicFramePr>
        <p:xfrm>
          <a:off x="5308449" y="2212173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5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449" y="2212173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19523" y="125655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499792" y="98022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7"/>
          <a:srcRect t="23817" b="34976"/>
          <a:stretch/>
        </p:blipFill>
        <p:spPr>
          <a:xfrm>
            <a:off x="4617643" y="3423389"/>
            <a:ext cx="4657166" cy="95957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600364" y="4241829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9 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952790" y="2698774"/>
            <a:ext cx="432201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11343"/>
              </p:ext>
            </p:extLst>
          </p:nvPr>
        </p:nvGraphicFramePr>
        <p:xfrm>
          <a:off x="5990890" y="2992783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6" name="Уравнение" r:id="rId28" imgW="1307880" imgH="431640" progId="Equation.3">
                  <p:embed/>
                </p:oleObj>
              </mc:Choice>
              <mc:Fallback>
                <p:oleObj name="Уравнение" r:id="rId28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890" y="2992783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44576" y="2800373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01697"/>
              </p:ext>
            </p:extLst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7" name="Формула" r:id="rId30" imgW="1955520" imgH="393480" progId="Equation.3">
                  <p:embed/>
                </p:oleObj>
              </mc:Choice>
              <mc:Fallback>
                <p:oleObj name="Формула" r:id="rId30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0126"/>
              </p:ext>
            </p:extLst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8" name="Формула" r:id="rId32" imgW="2844720" imgH="393480" progId="Equation.3">
                  <p:embed/>
                </p:oleObj>
              </mc:Choice>
              <mc:Fallback>
                <p:oleObj name="Формула" r:id="rId32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9390"/>
              </p:ext>
            </p:extLst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9" name="Уравнение" r:id="rId34" imgW="1460160" imgH="393480" progId="Equation.3">
                  <p:embed/>
                </p:oleObj>
              </mc:Choice>
              <mc:Fallback>
                <p:oleObj name="Уравнение" r:id="rId34" imgW="146016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3105"/>
              </p:ext>
            </p:extLst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0" name="Формула" r:id="rId36" imgW="1346040" imgH="393480" progId="Equation.3">
                  <p:embed/>
                </p:oleObj>
              </mc:Choice>
              <mc:Fallback>
                <p:oleObj name="Формула" r:id="rId36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13401"/>
              </p:ext>
            </p:extLst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1" name="Формула" r:id="rId38" imgW="647640" imgH="228600" progId="Equation.3">
                  <p:embed/>
                </p:oleObj>
              </mc:Choice>
              <mc:Fallback>
                <p:oleObj name="Формула" r:id="rId38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8910" y="3001489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10 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43130"/>
              </p:ext>
            </p:extLst>
          </p:nvPr>
        </p:nvGraphicFramePr>
        <p:xfrm>
          <a:off x="34925" y="1155700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7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155700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2909"/>
              </p:ext>
            </p:extLst>
          </p:nvPr>
        </p:nvGraphicFramePr>
        <p:xfrm>
          <a:off x="1391066" y="1164974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8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066" y="1164974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391"/>
              </p:ext>
            </p:extLst>
          </p:nvPr>
        </p:nvGraphicFramePr>
        <p:xfrm>
          <a:off x="2407066" y="1162654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9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66" y="1162654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0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1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14752"/>
              </p:ext>
            </p:extLst>
          </p:nvPr>
        </p:nvGraphicFramePr>
        <p:xfrm>
          <a:off x="2640013" y="2005013"/>
          <a:ext cx="12271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2" name="Формула" r:id="rId13" imgW="1282680" imgH="495000" progId="Equation.3">
                  <p:embed/>
                </p:oleObj>
              </mc:Choice>
              <mc:Fallback>
                <p:oleObj name="Формула" r:id="rId13" imgW="1282680" imgH="4950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5013"/>
                        <a:ext cx="12271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3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4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508952"/>
              </p:ext>
            </p:extLst>
          </p:nvPr>
        </p:nvGraphicFramePr>
        <p:xfrm>
          <a:off x="4903232" y="882201"/>
          <a:ext cx="4733794" cy="2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5" name="Документ" r:id="rId19" imgW="4500076" imgH="2437089" progId="Word.Document.12">
                  <p:embed/>
                </p:oleObj>
              </mc:Choice>
              <mc:Fallback>
                <p:oleObj name="Документ" r:id="rId19" imgW="4500076" imgH="2437089" progId="Word.Document.12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232" y="882201"/>
                        <a:ext cx="4733794" cy="23289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92007"/>
              </p:ext>
            </p:extLst>
          </p:nvPr>
        </p:nvGraphicFramePr>
        <p:xfrm>
          <a:off x="5011738" y="3914775"/>
          <a:ext cx="18907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6" name="Уравнение" r:id="rId21" imgW="1879560" imgH="228600" progId="Equation.3">
                  <p:embed/>
                </p:oleObj>
              </mc:Choice>
              <mc:Fallback>
                <p:oleObj name="Уравнение" r:id="rId21" imgW="18795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3914775"/>
                        <a:ext cx="18907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7" name="Формула" r:id="rId23" imgW="2019240" imgH="228600" progId="Equation.3">
                  <p:embed/>
                </p:oleObj>
              </mc:Choice>
              <mc:Fallback>
                <p:oleObj name="Формула" r:id="rId23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36036"/>
              </p:ext>
            </p:extLst>
          </p:nvPr>
        </p:nvGraphicFramePr>
        <p:xfrm>
          <a:off x="23813" y="3768725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8" name="Формула" r:id="rId25" imgW="812520" imgH="393480" progId="Equation.3">
                  <p:embed/>
                </p:oleObj>
              </mc:Choice>
              <mc:Fallback>
                <p:oleObj name="Формула" r:id="rId25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3768725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15640"/>
              </p:ext>
            </p:extLst>
          </p:nvPr>
        </p:nvGraphicFramePr>
        <p:xfrm>
          <a:off x="73025" y="4451350"/>
          <a:ext cx="6794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9" name="Уравнение" r:id="rId27" imgW="685800" imgH="431640" progId="Equation.3">
                  <p:embed/>
                </p:oleObj>
              </mc:Choice>
              <mc:Fallback>
                <p:oleObj name="Уравнение" r:id="rId27" imgW="68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4451350"/>
                        <a:ext cx="6794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039704"/>
              </p:ext>
            </p:extLst>
          </p:nvPr>
        </p:nvGraphicFramePr>
        <p:xfrm>
          <a:off x="2426254" y="454437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0" name="Уравнение" r:id="rId29" imgW="164880" imgH="228600" progId="Equation.3">
                  <p:embed/>
                </p:oleObj>
              </mc:Choice>
              <mc:Fallback>
                <p:oleObj name="Уравнение" r:id="rId29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26254" y="454437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1" name="Формула" r:id="rId31" imgW="393480" imgH="228600" progId="Equation.3">
                  <p:embed/>
                </p:oleObj>
              </mc:Choice>
              <mc:Fallback>
                <p:oleObj name="Формула" r:id="rId31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17722</TotalTime>
  <Words>1759</Words>
  <Application>Microsoft Office PowerPoint</Application>
  <PresentationFormat>Экран (16:9)</PresentationFormat>
  <Paragraphs>422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6</vt:i4>
      </vt:variant>
      <vt:variant>
        <vt:lpstr>Заголовки слайдов</vt:lpstr>
      </vt:variant>
      <vt:variant>
        <vt:i4>16</vt:i4>
      </vt:variant>
    </vt:vector>
  </HeadingPairs>
  <TitlesOfParts>
    <vt:vector size="29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Picture</vt:lpstr>
      <vt:lpstr>Документ</vt:lpstr>
      <vt:lpstr>Microsoft Equation 3.0</vt:lpstr>
      <vt:lpstr>Equation</vt:lpstr>
      <vt:lpstr>Министерство науки и высшего образования российской федерации ФГБОУ  ВО «ИЖГТУ  имени М.Т. Калашникова» Кафедра «Прикладная математика  и информационные технологии»      «Повышение дальности стрельбы активно-реактивным снарядом на основе математического моделирования и комплексной оптимизации»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Рустам</cp:lastModifiedBy>
  <cp:revision>603</cp:revision>
  <dcterms:created xsi:type="dcterms:W3CDTF">2021-06-11T06:02:05Z</dcterms:created>
  <dcterms:modified xsi:type="dcterms:W3CDTF">2023-05-30T22:20:56Z</dcterms:modified>
</cp:coreProperties>
</file>