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0" r:id="rId4"/>
    <p:sldId id="271" r:id="rId5"/>
    <p:sldId id="272" r:id="rId6"/>
    <p:sldId id="273" r:id="rId7"/>
    <p:sldId id="262" r:id="rId8"/>
    <p:sldId id="274" r:id="rId9"/>
    <p:sldId id="275" r:id="rId10"/>
    <p:sldId id="260" r:id="rId11"/>
    <p:sldId id="259" r:id="rId12"/>
    <p:sldId id="263" r:id="rId13"/>
    <p:sldId id="264" r:id="rId14"/>
    <p:sldId id="265" r:id="rId15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75806" autoAdjust="0"/>
  </p:normalViewPr>
  <p:slideViewPr>
    <p:cSldViewPr snapToGrid="0">
      <p:cViewPr>
        <p:scale>
          <a:sx n="150" d="100"/>
          <a:sy n="150" d="100"/>
        </p:scale>
        <p:origin x="192" y="246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results\outputs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I:\outputs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I:\&#1053;&#1086;&#1074;&#1072;&#1103;%20&#1087;&#1072;&#1087;&#1082;&#1072;\outpu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82125238666599"/>
          <c:y val="0.16027032499403313"/>
          <c:w val="0.62516246093983674"/>
          <c:h val="0.68228091588928697"/>
        </c:manualLayout>
      </c:layout>
      <c:lineChart>
        <c:grouping val="standard"/>
        <c:varyColors val="0"/>
        <c:ser>
          <c:idx val="0"/>
          <c:order val="0"/>
          <c:tx>
            <c:v>Скорость снаряда</c:v>
          </c:tx>
          <c:marker>
            <c:symbol val="none"/>
          </c:marker>
          <c:cat>
            <c:numRef>
              <c:f>[outputs.txt]outputs!$J$1:$J$120</c:f>
              <c:numCache>
                <c:formatCode>General</c:formatCode>
                <c:ptCount val="1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</c:numCache>
            </c:numRef>
          </c:cat>
          <c:val>
            <c:numRef>
              <c:f>[outputs.txt]outputs!$E$1:$E$120</c:f>
              <c:numCache>
                <c:formatCode>General</c:formatCode>
                <c:ptCount val="120"/>
                <c:pt idx="0">
                  <c:v>945</c:v>
                </c:pt>
                <c:pt idx="1">
                  <c:v>888.89340000000004</c:v>
                </c:pt>
                <c:pt idx="2">
                  <c:v>837.99879999999996</c:v>
                </c:pt>
                <c:pt idx="3">
                  <c:v>793.39260000000002</c:v>
                </c:pt>
                <c:pt idx="4">
                  <c:v>753.90380000000005</c:v>
                </c:pt>
                <c:pt idx="5">
                  <c:v>718.46460000000002</c:v>
                </c:pt>
                <c:pt idx="6">
                  <c:v>686.54250000000002</c:v>
                </c:pt>
                <c:pt idx="7">
                  <c:v>657.42790000000002</c:v>
                </c:pt>
                <c:pt idx="8">
                  <c:v>630.54420000000005</c:v>
                </c:pt>
                <c:pt idx="9">
                  <c:v>605.70780000000002</c:v>
                </c:pt>
                <c:pt idx="10">
                  <c:v>582.74220000000003</c:v>
                </c:pt>
                <c:pt idx="11">
                  <c:v>561.44090000000006</c:v>
                </c:pt>
                <c:pt idx="12">
                  <c:v>541.67049999999995</c:v>
                </c:pt>
                <c:pt idx="13">
                  <c:v>602.8297</c:v>
                </c:pt>
                <c:pt idx="14">
                  <c:v>664.90610000000004</c:v>
                </c:pt>
                <c:pt idx="15">
                  <c:v>728.13840000000005</c:v>
                </c:pt>
                <c:pt idx="16">
                  <c:v>703.60209999999995</c:v>
                </c:pt>
                <c:pt idx="17">
                  <c:v>680.95230000000004</c:v>
                </c:pt>
                <c:pt idx="18">
                  <c:v>659.80110000000002</c:v>
                </c:pt>
                <c:pt idx="19">
                  <c:v>640.13379999999995</c:v>
                </c:pt>
                <c:pt idx="20">
                  <c:v>621.95259999999996</c:v>
                </c:pt>
                <c:pt idx="21">
                  <c:v>605.19629999999995</c:v>
                </c:pt>
                <c:pt idx="22">
                  <c:v>589.56079999999997</c:v>
                </c:pt>
                <c:pt idx="23">
                  <c:v>574.83780000000002</c:v>
                </c:pt>
                <c:pt idx="24">
                  <c:v>560.61559999999997</c:v>
                </c:pt>
                <c:pt idx="25">
                  <c:v>546.81169999999997</c:v>
                </c:pt>
                <c:pt idx="26">
                  <c:v>533.41880000000003</c:v>
                </c:pt>
                <c:pt idx="27">
                  <c:v>520.43010000000004</c:v>
                </c:pt>
                <c:pt idx="28">
                  <c:v>507.83960000000002</c:v>
                </c:pt>
                <c:pt idx="29">
                  <c:v>495.64190000000002</c:v>
                </c:pt>
                <c:pt idx="30">
                  <c:v>483.83210000000003</c:v>
                </c:pt>
                <c:pt idx="31">
                  <c:v>472.40589999999997</c:v>
                </c:pt>
                <c:pt idx="32">
                  <c:v>461.35969999999998</c:v>
                </c:pt>
                <c:pt idx="33">
                  <c:v>450.6902</c:v>
                </c:pt>
                <c:pt idx="34">
                  <c:v>440.66489999999999</c:v>
                </c:pt>
                <c:pt idx="35">
                  <c:v>431.06</c:v>
                </c:pt>
                <c:pt idx="36">
                  <c:v>421.85829999999999</c:v>
                </c:pt>
                <c:pt idx="37">
                  <c:v>413.05799999999999</c:v>
                </c:pt>
                <c:pt idx="38">
                  <c:v>404.65710000000001</c:v>
                </c:pt>
                <c:pt idx="39">
                  <c:v>396.65350000000001</c:v>
                </c:pt>
                <c:pt idx="40">
                  <c:v>389.04489999999998</c:v>
                </c:pt>
                <c:pt idx="41">
                  <c:v>382.2294</c:v>
                </c:pt>
                <c:pt idx="42">
                  <c:v>379.15929999999997</c:v>
                </c:pt>
                <c:pt idx="43">
                  <c:v>376.38049999999998</c:v>
                </c:pt>
                <c:pt idx="44">
                  <c:v>373.8972</c:v>
                </c:pt>
                <c:pt idx="45">
                  <c:v>371.71120000000002</c:v>
                </c:pt>
                <c:pt idx="46">
                  <c:v>369.8229</c:v>
                </c:pt>
                <c:pt idx="47">
                  <c:v>368.23090000000002</c:v>
                </c:pt>
                <c:pt idx="48">
                  <c:v>366.9323</c:v>
                </c:pt>
                <c:pt idx="49">
                  <c:v>365.923</c:v>
                </c:pt>
                <c:pt idx="50">
                  <c:v>365.19799999999998</c:v>
                </c:pt>
                <c:pt idx="51">
                  <c:v>364.75139999999999</c:v>
                </c:pt>
                <c:pt idx="52">
                  <c:v>364.57639999999998</c:v>
                </c:pt>
                <c:pt idx="53">
                  <c:v>364.666</c:v>
                </c:pt>
                <c:pt idx="54">
                  <c:v>365.01249999999999</c:v>
                </c:pt>
                <c:pt idx="55">
                  <c:v>365.60829999999999</c:v>
                </c:pt>
                <c:pt idx="56">
                  <c:v>366.44549999999998</c:v>
                </c:pt>
                <c:pt idx="57">
                  <c:v>367.5163</c:v>
                </c:pt>
                <c:pt idx="58">
                  <c:v>368.81299999999999</c:v>
                </c:pt>
                <c:pt idx="59">
                  <c:v>370.32830000000001</c:v>
                </c:pt>
                <c:pt idx="60">
                  <c:v>372.05489999999998</c:v>
                </c:pt>
                <c:pt idx="61">
                  <c:v>373.98630000000003</c:v>
                </c:pt>
                <c:pt idx="62">
                  <c:v>376.11619999999999</c:v>
                </c:pt>
                <c:pt idx="63">
                  <c:v>378.43920000000003</c:v>
                </c:pt>
                <c:pt idx="64">
                  <c:v>380.9502</c:v>
                </c:pt>
                <c:pt idx="65">
                  <c:v>382.58</c:v>
                </c:pt>
                <c:pt idx="66">
                  <c:v>382.58629999999999</c:v>
                </c:pt>
                <c:pt idx="67">
                  <c:v>382.57839999999999</c:v>
                </c:pt>
                <c:pt idx="68">
                  <c:v>382.58449999999999</c:v>
                </c:pt>
                <c:pt idx="69">
                  <c:v>382.59429999999998</c:v>
                </c:pt>
                <c:pt idx="70">
                  <c:v>382.6037</c:v>
                </c:pt>
                <c:pt idx="71">
                  <c:v>382.8032</c:v>
                </c:pt>
                <c:pt idx="72">
                  <c:v>383.2029</c:v>
                </c:pt>
                <c:pt idx="73">
                  <c:v>383.79320000000001</c:v>
                </c:pt>
                <c:pt idx="74">
                  <c:v>384.565</c:v>
                </c:pt>
                <c:pt idx="75">
                  <c:v>385.50880000000001</c:v>
                </c:pt>
                <c:pt idx="76">
                  <c:v>386.61559999999997</c:v>
                </c:pt>
                <c:pt idx="77">
                  <c:v>387.87619999999998</c:v>
                </c:pt>
                <c:pt idx="78">
                  <c:v>389.28179999999998</c:v>
                </c:pt>
                <c:pt idx="79">
                  <c:v>390.82339999999999</c:v>
                </c:pt>
                <c:pt idx="80">
                  <c:v>392.49250000000001</c:v>
                </c:pt>
                <c:pt idx="81">
                  <c:v>394.28070000000002</c:v>
                </c:pt>
                <c:pt idx="82">
                  <c:v>396.1798</c:v>
                </c:pt>
                <c:pt idx="83">
                  <c:v>398.18180000000001</c:v>
                </c:pt>
                <c:pt idx="84">
                  <c:v>400.279</c:v>
                </c:pt>
                <c:pt idx="85">
                  <c:v>402.464</c:v>
                </c:pt>
                <c:pt idx="86">
                  <c:v>404.7296</c:v>
                </c:pt>
                <c:pt idx="87">
                  <c:v>407.06889999999999</c:v>
                </c:pt>
                <c:pt idx="88">
                  <c:v>409.4717</c:v>
                </c:pt>
                <c:pt idx="89">
                  <c:v>411.80090000000001</c:v>
                </c:pt>
                <c:pt idx="90">
                  <c:v>413.97989999999999</c:v>
                </c:pt>
                <c:pt idx="91">
                  <c:v>415.98880000000003</c:v>
                </c:pt>
                <c:pt idx="92">
                  <c:v>417.7482</c:v>
                </c:pt>
                <c:pt idx="93">
                  <c:v>419.27379999999999</c:v>
                </c:pt>
                <c:pt idx="94">
                  <c:v>420.55700000000002</c:v>
                </c:pt>
                <c:pt idx="95">
                  <c:v>421.64569999999998</c:v>
                </c:pt>
                <c:pt idx="96">
                  <c:v>422.5668</c:v>
                </c:pt>
                <c:pt idx="97">
                  <c:v>423.26600000000002</c:v>
                </c:pt>
                <c:pt idx="98">
                  <c:v>423.72980000000001</c:v>
                </c:pt>
                <c:pt idx="99">
                  <c:v>424.04950000000002</c:v>
                </c:pt>
                <c:pt idx="100">
                  <c:v>424.08429999999998</c:v>
                </c:pt>
                <c:pt idx="101">
                  <c:v>423.94630000000001</c:v>
                </c:pt>
                <c:pt idx="102">
                  <c:v>423.54020000000003</c:v>
                </c:pt>
                <c:pt idx="103">
                  <c:v>422.8981</c:v>
                </c:pt>
                <c:pt idx="104">
                  <c:v>421.95159999999998</c:v>
                </c:pt>
                <c:pt idx="105">
                  <c:v>420.74720000000002</c:v>
                </c:pt>
                <c:pt idx="106">
                  <c:v>419.27510000000001</c:v>
                </c:pt>
                <c:pt idx="107">
                  <c:v>417.5455</c:v>
                </c:pt>
                <c:pt idx="108">
                  <c:v>415.60919999999999</c:v>
                </c:pt>
                <c:pt idx="109">
                  <c:v>413.48559999999998</c:v>
                </c:pt>
                <c:pt idx="110">
                  <c:v>411.13099999999997</c:v>
                </c:pt>
                <c:pt idx="111">
                  <c:v>408.5376</c:v>
                </c:pt>
                <c:pt idx="112">
                  <c:v>405.66250000000002</c:v>
                </c:pt>
                <c:pt idx="113">
                  <c:v>402.53179999999998</c:v>
                </c:pt>
                <c:pt idx="114">
                  <c:v>399.23540000000003</c:v>
                </c:pt>
                <c:pt idx="115">
                  <c:v>395.68680000000001</c:v>
                </c:pt>
                <c:pt idx="116">
                  <c:v>391.93459999999999</c:v>
                </c:pt>
                <c:pt idx="117">
                  <c:v>388.01179999999999</c:v>
                </c:pt>
                <c:pt idx="118">
                  <c:v>383.89960000000002</c:v>
                </c:pt>
                <c:pt idx="119">
                  <c:v>379.67559999999997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4C-4385-B021-5F5CCC66FF2F}"/>
            </c:ext>
          </c:extLst>
        </c:ser>
        <c:ser>
          <c:idx val="1"/>
          <c:order val="1"/>
          <c:tx>
            <c:v>Участок работы РД</c:v>
          </c:tx>
          <c:marker>
            <c:symbol val="none"/>
          </c:marker>
          <c:val>
            <c:numRef>
              <c:f>[outputs.txt]outputs!$F$1:$F$120</c:f>
              <c:numCache>
                <c:formatCode>General</c:formatCode>
                <c:ptCount val="120"/>
                <c:pt idx="12">
                  <c:v>541.67049999999995</c:v>
                </c:pt>
                <c:pt idx="13">
                  <c:v>602.8297</c:v>
                </c:pt>
                <c:pt idx="14">
                  <c:v>664.90610000000004</c:v>
                </c:pt>
                <c:pt idx="15">
                  <c:v>728.13840000000005</c:v>
                </c:pt>
                <c:pt idx="16">
                  <c:v>703.60209999999995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4C-4385-B021-5F5CCC66F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7119360"/>
        <c:axId val="127121280"/>
      </c:lineChart>
      <c:catAx>
        <c:axId val="127119360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t,</a:t>
                </a:r>
                <a:r>
                  <a:rPr lang="ru-RU" b="0"/>
                  <a:t> с</a:t>
                </a:r>
              </a:p>
            </c:rich>
          </c:tx>
          <c:layout>
            <c:manualLayout>
              <c:xMode val="edge"/>
              <c:yMode val="edge"/>
              <c:x val="0.78477889178791727"/>
              <c:y val="0.8065226699796157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7121280"/>
        <c:crosses val="autoZero"/>
        <c:auto val="1"/>
        <c:lblAlgn val="ctr"/>
        <c:lblOffset val="100"/>
        <c:tickLblSkip val="40"/>
        <c:tickMarkSkip val="40"/>
        <c:noMultiLvlLbl val="0"/>
      </c:catAx>
      <c:valAx>
        <c:axId val="12712128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b="0"/>
                  <a:t>V, </a:t>
                </a:r>
                <a:r>
                  <a:rPr lang="ru-RU" b="0"/>
                  <a:t>м</a:t>
                </a:r>
                <a:r>
                  <a:rPr lang="en-US" b="0"/>
                  <a:t>/c</a:t>
                </a:r>
                <a:endParaRPr lang="ru-RU" b="0"/>
              </a:p>
            </c:rich>
          </c:tx>
          <c:layout>
            <c:manualLayout>
              <c:xMode val="edge"/>
              <c:yMode val="edge"/>
              <c:x val="5.5357573594232518E-2"/>
              <c:y val="1.1959771369621751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7119360"/>
        <c:crosses val="autoZero"/>
        <c:crossBetween val="between"/>
        <c:majorUnit val="200"/>
      </c:valAx>
    </c:plotArea>
    <c:legend>
      <c:legendPos val="r"/>
      <c:layout>
        <c:manualLayout>
          <c:xMode val="edge"/>
          <c:yMode val="edge"/>
          <c:x val="0.77365991016219449"/>
          <c:y val="0.19314563305872848"/>
          <c:w val="0.2094515055108199"/>
          <c:h val="0.52568842196678212"/>
        </c:manualLayout>
      </c:layout>
      <c:overlay val="0"/>
      <c:spPr>
        <a:ln w="12700"/>
      </c:spPr>
      <c:txPr>
        <a:bodyPr/>
        <a:lstStyle/>
        <a:p>
          <a:pPr>
            <a:defRPr sz="1000"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05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229396325459319"/>
          <c:y val="0.17177092446777489"/>
          <c:w val="0.61113176360973398"/>
          <c:h val="0.70005358705161858"/>
        </c:manualLayout>
      </c:layout>
      <c:scatterChart>
        <c:scatterStyle val="smoothMarker"/>
        <c:varyColors val="0"/>
        <c:ser>
          <c:idx val="0"/>
          <c:order val="0"/>
          <c:tx>
            <c:v>Траектория</c:v>
          </c:tx>
          <c:marker>
            <c:symbol val="none"/>
          </c:marker>
          <c:xVal>
            <c:numRef>
              <c:f>[outputs2.xlsx]outputs!$B$1:$B$120</c:f>
              <c:numCache>
                <c:formatCode>0</c:formatCode>
                <c:ptCount val="120"/>
                <c:pt idx="0">
                  <c:v>0</c:v>
                </c:pt>
                <c:pt idx="1">
                  <c:v>566.82690000000002</c:v>
                </c:pt>
                <c:pt idx="2">
                  <c:v>1105.0169000000001</c:v>
                </c:pt>
                <c:pt idx="3">
                  <c:v>1618.1513</c:v>
                </c:pt>
                <c:pt idx="4">
                  <c:v>2109.5578</c:v>
                </c:pt>
                <c:pt idx="5">
                  <c:v>2581.8827999999999</c:v>
                </c:pt>
                <c:pt idx="6">
                  <c:v>3037.3557000000001</c:v>
                </c:pt>
                <c:pt idx="7">
                  <c:v>3477.8042999999998</c:v>
                </c:pt>
                <c:pt idx="8">
                  <c:v>3904.6833999999999</c:v>
                </c:pt>
                <c:pt idx="9">
                  <c:v>4319.192</c:v>
                </c:pt>
                <c:pt idx="10">
                  <c:v>4722.4688999999998</c:v>
                </c:pt>
                <c:pt idx="11">
                  <c:v>5115.5257000000001</c:v>
                </c:pt>
                <c:pt idx="12">
                  <c:v>5499.2901000000002</c:v>
                </c:pt>
                <c:pt idx="13">
                  <c:v>5902.3212000000003</c:v>
                </c:pt>
                <c:pt idx="14">
                  <c:v>6353.9385000000002</c:v>
                </c:pt>
                <c:pt idx="15">
                  <c:v>6855.3176999999996</c:v>
                </c:pt>
                <c:pt idx="16">
                  <c:v>7375.7973000000002</c:v>
                </c:pt>
                <c:pt idx="17">
                  <c:v>7883.9306999999999</c:v>
                </c:pt>
                <c:pt idx="18">
                  <c:v>8380.8186000000005</c:v>
                </c:pt>
                <c:pt idx="19">
                  <c:v>8867.3536999999997</c:v>
                </c:pt>
                <c:pt idx="20">
                  <c:v>9344.5190999999995</c:v>
                </c:pt>
                <c:pt idx="21">
                  <c:v>9813.2603999999992</c:v>
                </c:pt>
                <c:pt idx="22">
                  <c:v>10274.4004</c:v>
                </c:pt>
                <c:pt idx="23">
                  <c:v>10728.577600000001</c:v>
                </c:pt>
                <c:pt idx="24">
                  <c:v>11176.195900000001</c:v>
                </c:pt>
                <c:pt idx="25">
                  <c:v>11617.447099999999</c:v>
                </c:pt>
                <c:pt idx="26">
                  <c:v>12052.506600000001</c:v>
                </c:pt>
                <c:pt idx="27">
                  <c:v>12481.5437</c:v>
                </c:pt>
                <c:pt idx="28">
                  <c:v>12904.7222</c:v>
                </c:pt>
                <c:pt idx="29">
                  <c:v>13322.2006</c:v>
                </c:pt>
                <c:pt idx="30">
                  <c:v>13734.1322</c:v>
                </c:pt>
                <c:pt idx="31">
                  <c:v>14140.665199999999</c:v>
                </c:pt>
                <c:pt idx="32">
                  <c:v>14541.942800000001</c:v>
                </c:pt>
                <c:pt idx="33">
                  <c:v>14938.1036</c:v>
                </c:pt>
                <c:pt idx="34">
                  <c:v>15329.390100000001</c:v>
                </c:pt>
                <c:pt idx="35">
                  <c:v>15716.0892</c:v>
                </c:pt>
                <c:pt idx="36">
                  <c:v>16098.358899999999</c:v>
                </c:pt>
                <c:pt idx="37">
                  <c:v>16476.352800000001</c:v>
                </c:pt>
                <c:pt idx="38">
                  <c:v>16850.220499999999</c:v>
                </c:pt>
                <c:pt idx="39">
                  <c:v>17220.106800000001</c:v>
                </c:pt>
                <c:pt idx="40">
                  <c:v>17586.1518</c:v>
                </c:pt>
                <c:pt idx="41">
                  <c:v>17948.507900000001</c:v>
                </c:pt>
                <c:pt idx="42">
                  <c:v>18309.414100000002</c:v>
                </c:pt>
                <c:pt idx="43">
                  <c:v>18670.395700000001</c:v>
                </c:pt>
                <c:pt idx="44">
                  <c:v>19031.511999999999</c:v>
                </c:pt>
                <c:pt idx="45">
                  <c:v>19392.820500000002</c:v>
                </c:pt>
                <c:pt idx="46">
                  <c:v>19754.376199999999</c:v>
                </c:pt>
                <c:pt idx="47">
                  <c:v>20116.2297</c:v>
                </c:pt>
                <c:pt idx="48">
                  <c:v>20478.425999999999</c:v>
                </c:pt>
                <c:pt idx="49">
                  <c:v>20841.003499999999</c:v>
                </c:pt>
                <c:pt idx="50">
                  <c:v>21203.993200000001</c:v>
                </c:pt>
                <c:pt idx="51">
                  <c:v>21567.4182</c:v>
                </c:pt>
                <c:pt idx="52">
                  <c:v>21931.293000000001</c:v>
                </c:pt>
                <c:pt idx="53">
                  <c:v>22295.623800000001</c:v>
                </c:pt>
                <c:pt idx="54">
                  <c:v>22660.408500000001</c:v>
                </c:pt>
                <c:pt idx="55">
                  <c:v>23025.636600000002</c:v>
                </c:pt>
                <c:pt idx="56">
                  <c:v>23391.29</c:v>
                </c:pt>
                <c:pt idx="57">
                  <c:v>23757.3433</c:v>
                </c:pt>
                <c:pt idx="58">
                  <c:v>24123.764899999998</c:v>
                </c:pt>
                <c:pt idx="59">
                  <c:v>24490.517199999998</c:v>
                </c:pt>
                <c:pt idx="60">
                  <c:v>24857.558199999999</c:v>
                </c:pt>
                <c:pt idx="61">
                  <c:v>25224.841799999998</c:v>
                </c:pt>
                <c:pt idx="62">
                  <c:v>25592.319299999999</c:v>
                </c:pt>
                <c:pt idx="63">
                  <c:v>25959.940299999998</c:v>
                </c:pt>
                <c:pt idx="64">
                  <c:v>26327.653699999999</c:v>
                </c:pt>
                <c:pt idx="65">
                  <c:v>26695.218700000001</c:v>
                </c:pt>
                <c:pt idx="66">
                  <c:v>27060.602200000001</c:v>
                </c:pt>
                <c:pt idx="67">
                  <c:v>27423.111000000001</c:v>
                </c:pt>
                <c:pt idx="68">
                  <c:v>27782.555499999999</c:v>
                </c:pt>
                <c:pt idx="69">
                  <c:v>28138.7549</c:v>
                </c:pt>
                <c:pt idx="70">
                  <c:v>28491.54</c:v>
                </c:pt>
                <c:pt idx="71">
                  <c:v>28840.835999999999</c:v>
                </c:pt>
                <c:pt idx="72">
                  <c:v>29186.671399999999</c:v>
                </c:pt>
                <c:pt idx="73">
                  <c:v>29529.075700000001</c:v>
                </c:pt>
                <c:pt idx="74">
                  <c:v>29868.075700000001</c:v>
                </c:pt>
                <c:pt idx="75">
                  <c:v>30203.696</c:v>
                </c:pt>
                <c:pt idx="76">
                  <c:v>30535.959299999999</c:v>
                </c:pt>
                <c:pt idx="77">
                  <c:v>30864.886200000001</c:v>
                </c:pt>
                <c:pt idx="78">
                  <c:v>31190.495800000001</c:v>
                </c:pt>
                <c:pt idx="79">
                  <c:v>31512.805700000001</c:v>
                </c:pt>
                <c:pt idx="80">
                  <c:v>31831.8321</c:v>
                </c:pt>
                <c:pt idx="81">
                  <c:v>32147.590400000001</c:v>
                </c:pt>
                <c:pt idx="82">
                  <c:v>32460.094799999999</c:v>
                </c:pt>
                <c:pt idx="83">
                  <c:v>32769.358699999997</c:v>
                </c:pt>
                <c:pt idx="84">
                  <c:v>33075.395100000002</c:v>
                </c:pt>
                <c:pt idx="85">
                  <c:v>33378.2163</c:v>
                </c:pt>
                <c:pt idx="86">
                  <c:v>33677.834300000002</c:v>
                </c:pt>
                <c:pt idx="87">
                  <c:v>33974.260900000001</c:v>
                </c:pt>
                <c:pt idx="88">
                  <c:v>34267.5075</c:v>
                </c:pt>
                <c:pt idx="89">
                  <c:v>34557.547599999998</c:v>
                </c:pt>
                <c:pt idx="90">
                  <c:v>34844.263899999998</c:v>
                </c:pt>
                <c:pt idx="91">
                  <c:v>35127.526899999997</c:v>
                </c:pt>
                <c:pt idx="92">
                  <c:v>35407.182399999998</c:v>
                </c:pt>
                <c:pt idx="93">
                  <c:v>35683.058900000004</c:v>
                </c:pt>
                <c:pt idx="94">
                  <c:v>35955.003199999999</c:v>
                </c:pt>
                <c:pt idx="95">
                  <c:v>36222.874499999998</c:v>
                </c:pt>
                <c:pt idx="96">
                  <c:v>36486.584999999999</c:v>
                </c:pt>
                <c:pt idx="97">
                  <c:v>36746.032899999998</c:v>
                </c:pt>
                <c:pt idx="98">
                  <c:v>37001.091399999998</c:v>
                </c:pt>
                <c:pt idx="99">
                  <c:v>37251.694799999997</c:v>
                </c:pt>
                <c:pt idx="100">
                  <c:v>37497.748800000001</c:v>
                </c:pt>
                <c:pt idx="101">
                  <c:v>37739.156499999997</c:v>
                </c:pt>
                <c:pt idx="102">
                  <c:v>37975.8436</c:v>
                </c:pt>
                <c:pt idx="103">
                  <c:v>38207.727200000001</c:v>
                </c:pt>
                <c:pt idx="104">
                  <c:v>38434.707999999999</c:v>
                </c:pt>
                <c:pt idx="105">
                  <c:v>38656.696600000003</c:v>
                </c:pt>
                <c:pt idx="106">
                  <c:v>38873.624799999998</c:v>
                </c:pt>
                <c:pt idx="107">
                  <c:v>39085.424700000003</c:v>
                </c:pt>
                <c:pt idx="108">
                  <c:v>39292.0478</c:v>
                </c:pt>
                <c:pt idx="109">
                  <c:v>39493.483399999997</c:v>
                </c:pt>
                <c:pt idx="110">
                  <c:v>39689.709000000003</c:v>
                </c:pt>
                <c:pt idx="111">
                  <c:v>39880.694900000002</c:v>
                </c:pt>
                <c:pt idx="112">
                  <c:v>40066.409</c:v>
                </c:pt>
                <c:pt idx="113">
                  <c:v>40246.816800000001</c:v>
                </c:pt>
                <c:pt idx="114">
                  <c:v>40421.923000000003</c:v>
                </c:pt>
                <c:pt idx="115">
                  <c:v>40591.727099999996</c:v>
                </c:pt>
                <c:pt idx="116">
                  <c:v>40756.232600000003</c:v>
                </c:pt>
                <c:pt idx="117">
                  <c:v>40915.463400000001</c:v>
                </c:pt>
                <c:pt idx="118">
                  <c:v>41069.452899999997</c:v>
                </c:pt>
                <c:pt idx="119">
                  <c:v>41218.239300000001</c:v>
                </c:pt>
              </c:numCache>
            </c:numRef>
          </c:xVal>
          <c:yVal>
            <c:numRef>
              <c:f>[outputs2.xlsx]outputs!$C$1:$C$120</c:f>
              <c:numCache>
                <c:formatCode>0</c:formatCode>
                <c:ptCount val="120"/>
                <c:pt idx="0">
                  <c:v>0</c:v>
                </c:pt>
                <c:pt idx="1">
                  <c:v>720.7328</c:v>
                </c:pt>
                <c:pt idx="2">
                  <c:v>1395.4891</c:v>
                </c:pt>
                <c:pt idx="3">
                  <c:v>2029.2445</c:v>
                </c:pt>
                <c:pt idx="4">
                  <c:v>2626.5569999999998</c:v>
                </c:pt>
                <c:pt idx="5">
                  <c:v>3191.0520999999999</c:v>
                </c:pt>
                <c:pt idx="6">
                  <c:v>3725.7674000000002</c:v>
                </c:pt>
                <c:pt idx="7">
                  <c:v>4233.1932999999999</c:v>
                </c:pt>
                <c:pt idx="8">
                  <c:v>4715.3248000000003</c:v>
                </c:pt>
                <c:pt idx="9">
                  <c:v>5173.8140999999996</c:v>
                </c:pt>
                <c:pt idx="10">
                  <c:v>5610.2004999999999</c:v>
                </c:pt>
                <c:pt idx="11">
                  <c:v>6025.8396000000002</c:v>
                </c:pt>
                <c:pt idx="12">
                  <c:v>6421.9561000000003</c:v>
                </c:pt>
                <c:pt idx="13">
                  <c:v>6827.6623</c:v>
                </c:pt>
                <c:pt idx="14">
                  <c:v>7271.9049000000005</c:v>
                </c:pt>
                <c:pt idx="15">
                  <c:v>7754.7698</c:v>
                </c:pt>
                <c:pt idx="16">
                  <c:v>8246.2399000000005</c:v>
                </c:pt>
                <c:pt idx="17">
                  <c:v>8716.3557000000001</c:v>
                </c:pt>
                <c:pt idx="18">
                  <c:v>9166.3642</c:v>
                </c:pt>
                <c:pt idx="19">
                  <c:v>9597.2865000000002</c:v>
                </c:pt>
                <c:pt idx="20">
                  <c:v>10010.192300000001</c:v>
                </c:pt>
                <c:pt idx="21">
                  <c:v>10406.0826</c:v>
                </c:pt>
                <c:pt idx="22">
                  <c:v>10785.820599999999</c:v>
                </c:pt>
                <c:pt idx="23">
                  <c:v>11150.087299999999</c:v>
                </c:pt>
                <c:pt idx="24">
                  <c:v>11499.353999999999</c:v>
                </c:pt>
                <c:pt idx="25">
                  <c:v>11833.912200000001</c:v>
                </c:pt>
                <c:pt idx="26">
                  <c:v>12154.0344</c:v>
                </c:pt>
                <c:pt idx="27">
                  <c:v>12459.982900000001</c:v>
                </c:pt>
                <c:pt idx="28">
                  <c:v>12752.0103</c:v>
                </c:pt>
                <c:pt idx="29">
                  <c:v>13030.3601</c:v>
                </c:pt>
                <c:pt idx="30">
                  <c:v>13295.2664</c:v>
                </c:pt>
                <c:pt idx="31">
                  <c:v>13546.955099999999</c:v>
                </c:pt>
                <c:pt idx="32">
                  <c:v>13785.6432</c:v>
                </c:pt>
                <c:pt idx="33">
                  <c:v>14011.5401</c:v>
                </c:pt>
                <c:pt idx="34">
                  <c:v>14224.9067</c:v>
                </c:pt>
                <c:pt idx="35">
                  <c:v>14426.0188</c:v>
                </c:pt>
                <c:pt idx="36">
                  <c:v>14615.0731</c:v>
                </c:pt>
                <c:pt idx="37">
                  <c:v>14792.2572</c:v>
                </c:pt>
                <c:pt idx="38">
                  <c:v>14957.7503</c:v>
                </c:pt>
                <c:pt idx="39">
                  <c:v>15111.722900000001</c:v>
                </c:pt>
                <c:pt idx="40">
                  <c:v>15254.3369</c:v>
                </c:pt>
                <c:pt idx="41">
                  <c:v>15385.7523</c:v>
                </c:pt>
                <c:pt idx="42">
                  <c:v>15506.8352</c:v>
                </c:pt>
                <c:pt idx="43">
                  <c:v>15618.132100000001</c:v>
                </c:pt>
                <c:pt idx="44">
                  <c:v>15719.658299999999</c:v>
                </c:pt>
                <c:pt idx="45">
                  <c:v>15811.4257</c:v>
                </c:pt>
                <c:pt idx="46">
                  <c:v>15893.4422</c:v>
                </c:pt>
                <c:pt idx="47">
                  <c:v>15965.712</c:v>
                </c:pt>
                <c:pt idx="48">
                  <c:v>16028.2353</c:v>
                </c:pt>
                <c:pt idx="49">
                  <c:v>16081.009099999999</c:v>
                </c:pt>
                <c:pt idx="50">
                  <c:v>16124.0272</c:v>
                </c:pt>
                <c:pt idx="51">
                  <c:v>16157.2809</c:v>
                </c:pt>
                <c:pt idx="52">
                  <c:v>16180.759599999999</c:v>
                </c:pt>
                <c:pt idx="53">
                  <c:v>16194.4516</c:v>
                </c:pt>
                <c:pt idx="54">
                  <c:v>16198.344499999999</c:v>
                </c:pt>
                <c:pt idx="55">
                  <c:v>16192.426299999999</c:v>
                </c:pt>
                <c:pt idx="56">
                  <c:v>16176.685600000001</c:v>
                </c:pt>
                <c:pt idx="57">
                  <c:v>16151.1124</c:v>
                </c:pt>
                <c:pt idx="58">
                  <c:v>16115.6988</c:v>
                </c:pt>
                <c:pt idx="59">
                  <c:v>16070.439</c:v>
                </c:pt>
                <c:pt idx="60">
                  <c:v>16015.329900000001</c:v>
                </c:pt>
                <c:pt idx="61">
                  <c:v>15950.3714</c:v>
                </c:pt>
                <c:pt idx="62">
                  <c:v>15875.566199999999</c:v>
                </c:pt>
                <c:pt idx="63">
                  <c:v>15790.9203</c:v>
                </c:pt>
                <c:pt idx="64">
                  <c:v>15696.441999999999</c:v>
                </c:pt>
                <c:pt idx="65">
                  <c:v>15592.198</c:v>
                </c:pt>
                <c:pt idx="66">
                  <c:v>15478.8004</c:v>
                </c:pt>
                <c:pt idx="67">
                  <c:v>15356.524600000001</c:v>
                </c:pt>
                <c:pt idx="68">
                  <c:v>15225.514800000001</c:v>
                </c:pt>
                <c:pt idx="69">
                  <c:v>15085.9231</c:v>
                </c:pt>
                <c:pt idx="70">
                  <c:v>14937.907499999999</c:v>
                </c:pt>
                <c:pt idx="71">
                  <c:v>14781.5946</c:v>
                </c:pt>
                <c:pt idx="72">
                  <c:v>14617.069100000001</c:v>
                </c:pt>
                <c:pt idx="73">
                  <c:v>14444.414699999999</c:v>
                </c:pt>
                <c:pt idx="74">
                  <c:v>14263.715899999999</c:v>
                </c:pt>
                <c:pt idx="75">
                  <c:v>14075.057699999999</c:v>
                </c:pt>
                <c:pt idx="76">
                  <c:v>13878.525900000001</c:v>
                </c:pt>
                <c:pt idx="77">
                  <c:v>13674.2071</c:v>
                </c:pt>
                <c:pt idx="78">
                  <c:v>13462.188599999999</c:v>
                </c:pt>
                <c:pt idx="79">
                  <c:v>13242.5586</c:v>
                </c:pt>
                <c:pt idx="80">
                  <c:v>13015.4064</c:v>
                </c:pt>
                <c:pt idx="81">
                  <c:v>12780.821599999999</c:v>
                </c:pt>
                <c:pt idx="82">
                  <c:v>12538.895200000001</c:v>
                </c:pt>
                <c:pt idx="83">
                  <c:v>12289.718500000001</c:v>
                </c:pt>
                <c:pt idx="84">
                  <c:v>12033.383900000001</c:v>
                </c:pt>
                <c:pt idx="85">
                  <c:v>11769.9841</c:v>
                </c:pt>
                <c:pt idx="86">
                  <c:v>11499.6127</c:v>
                </c:pt>
                <c:pt idx="87">
                  <c:v>11222.363799999999</c:v>
                </c:pt>
                <c:pt idx="88">
                  <c:v>10938.332200000001</c:v>
                </c:pt>
                <c:pt idx="89">
                  <c:v>10647.650799999999</c:v>
                </c:pt>
                <c:pt idx="90">
                  <c:v>10350.5479</c:v>
                </c:pt>
                <c:pt idx="91">
                  <c:v>10047.2739</c:v>
                </c:pt>
                <c:pt idx="92">
                  <c:v>9738.1160999999993</c:v>
                </c:pt>
                <c:pt idx="93">
                  <c:v>9423.3938999999991</c:v>
                </c:pt>
                <c:pt idx="94">
                  <c:v>9103.4190999999992</c:v>
                </c:pt>
                <c:pt idx="95">
                  <c:v>8778.5012999999999</c:v>
                </c:pt>
                <c:pt idx="96">
                  <c:v>8448.8981000000003</c:v>
                </c:pt>
                <c:pt idx="97">
                  <c:v>8114.8932000000004</c:v>
                </c:pt>
                <c:pt idx="98">
                  <c:v>7776.8136999999997</c:v>
                </c:pt>
                <c:pt idx="99">
                  <c:v>7434.9162999999999</c:v>
                </c:pt>
                <c:pt idx="100">
                  <c:v>7089.5065000000004</c:v>
                </c:pt>
                <c:pt idx="101">
                  <c:v>6740.9031000000004</c:v>
                </c:pt>
                <c:pt idx="102">
                  <c:v>6389.4043000000001</c:v>
                </c:pt>
                <c:pt idx="103">
                  <c:v>6035.3302999999996</c:v>
                </c:pt>
                <c:pt idx="104">
                  <c:v>5679.0383000000002</c:v>
                </c:pt>
                <c:pt idx="105">
                  <c:v>5320.8822</c:v>
                </c:pt>
                <c:pt idx="106">
                  <c:v>4961.1944000000003</c:v>
                </c:pt>
                <c:pt idx="107">
                  <c:v>4600.3179</c:v>
                </c:pt>
                <c:pt idx="108">
                  <c:v>4238.5735000000004</c:v>
                </c:pt>
                <c:pt idx="109">
                  <c:v>3876.2262000000001</c:v>
                </c:pt>
                <c:pt idx="110">
                  <c:v>3513.5697</c:v>
                </c:pt>
                <c:pt idx="111">
                  <c:v>3150.9200999999998</c:v>
                </c:pt>
                <c:pt idx="112">
                  <c:v>2788.6084999999998</c:v>
                </c:pt>
                <c:pt idx="113">
                  <c:v>2426.9816000000001</c:v>
                </c:pt>
                <c:pt idx="114">
                  <c:v>2066.3181</c:v>
                </c:pt>
                <c:pt idx="115">
                  <c:v>1706.9160999999999</c:v>
                </c:pt>
                <c:pt idx="116">
                  <c:v>1349.0746999999999</c:v>
                </c:pt>
                <c:pt idx="117">
                  <c:v>993.0566</c:v>
                </c:pt>
                <c:pt idx="118">
                  <c:v>639.11180000000002</c:v>
                </c:pt>
                <c:pt idx="119">
                  <c:v>287.48399999999998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ADF-4D07-958B-EB5A34B6DFD8}"/>
            </c:ext>
          </c:extLst>
        </c:ser>
        <c:ser>
          <c:idx val="1"/>
          <c:order val="1"/>
          <c:tx>
            <c:v>Участок работы РД</c:v>
          </c:tx>
          <c:marker>
            <c:symbol val="none"/>
          </c:marker>
          <c:xVal>
            <c:numRef>
              <c:f>[outputs2.xlsx]outputs!$A$1:$A$120</c:f>
              <c:numCache>
                <c:formatCode>General</c:formatCode>
                <c:ptCount val="120"/>
                <c:pt idx="12" formatCode="0">
                  <c:v>5499.2901000000002</c:v>
                </c:pt>
                <c:pt idx="13" formatCode="0">
                  <c:v>5902.3212000000003</c:v>
                </c:pt>
                <c:pt idx="14" formatCode="0">
                  <c:v>6353.9385000000002</c:v>
                </c:pt>
                <c:pt idx="15" formatCode="0">
                  <c:v>6855.3176999999996</c:v>
                </c:pt>
                <c:pt idx="16" formatCode="0">
                  <c:v>7375.7973000000002</c:v>
                </c:pt>
              </c:numCache>
            </c:numRef>
          </c:xVal>
          <c:yVal>
            <c:numRef>
              <c:f>[outputs2.xlsx]outputs!$C$1:$C$120</c:f>
              <c:numCache>
                <c:formatCode>0</c:formatCode>
                <c:ptCount val="120"/>
                <c:pt idx="0">
                  <c:v>0</c:v>
                </c:pt>
                <c:pt idx="1">
                  <c:v>720.7328</c:v>
                </c:pt>
                <c:pt idx="2">
                  <c:v>1395.4891</c:v>
                </c:pt>
                <c:pt idx="3">
                  <c:v>2029.2445</c:v>
                </c:pt>
                <c:pt idx="4">
                  <c:v>2626.5569999999998</c:v>
                </c:pt>
                <c:pt idx="5">
                  <c:v>3191.0520999999999</c:v>
                </c:pt>
                <c:pt idx="6">
                  <c:v>3725.7674000000002</c:v>
                </c:pt>
                <c:pt idx="7">
                  <c:v>4233.1932999999999</c:v>
                </c:pt>
                <c:pt idx="8">
                  <c:v>4715.3248000000003</c:v>
                </c:pt>
                <c:pt idx="9">
                  <c:v>5173.8140999999996</c:v>
                </c:pt>
                <c:pt idx="10">
                  <c:v>5610.2004999999999</c:v>
                </c:pt>
                <c:pt idx="11">
                  <c:v>6025.8396000000002</c:v>
                </c:pt>
                <c:pt idx="12">
                  <c:v>6421.9561000000003</c:v>
                </c:pt>
                <c:pt idx="13">
                  <c:v>6827.6623</c:v>
                </c:pt>
                <c:pt idx="14">
                  <c:v>7271.9049000000005</c:v>
                </c:pt>
                <c:pt idx="15">
                  <c:v>7754.7698</c:v>
                </c:pt>
                <c:pt idx="16">
                  <c:v>8246.2399000000005</c:v>
                </c:pt>
                <c:pt idx="17">
                  <c:v>8716.3557000000001</c:v>
                </c:pt>
                <c:pt idx="18">
                  <c:v>9166.3642</c:v>
                </c:pt>
                <c:pt idx="19">
                  <c:v>9597.2865000000002</c:v>
                </c:pt>
                <c:pt idx="20">
                  <c:v>10010.192300000001</c:v>
                </c:pt>
                <c:pt idx="21">
                  <c:v>10406.0826</c:v>
                </c:pt>
                <c:pt idx="22">
                  <c:v>10785.820599999999</c:v>
                </c:pt>
                <c:pt idx="23">
                  <c:v>11150.087299999999</c:v>
                </c:pt>
                <c:pt idx="24">
                  <c:v>11499.353999999999</c:v>
                </c:pt>
                <c:pt idx="25">
                  <c:v>11833.912200000001</c:v>
                </c:pt>
                <c:pt idx="26">
                  <c:v>12154.0344</c:v>
                </c:pt>
                <c:pt idx="27">
                  <c:v>12459.982900000001</c:v>
                </c:pt>
                <c:pt idx="28">
                  <c:v>12752.0103</c:v>
                </c:pt>
                <c:pt idx="29">
                  <c:v>13030.3601</c:v>
                </c:pt>
                <c:pt idx="30">
                  <c:v>13295.2664</c:v>
                </c:pt>
                <c:pt idx="31">
                  <c:v>13546.955099999999</c:v>
                </c:pt>
                <c:pt idx="32">
                  <c:v>13785.6432</c:v>
                </c:pt>
                <c:pt idx="33">
                  <c:v>14011.5401</c:v>
                </c:pt>
                <c:pt idx="34">
                  <c:v>14224.9067</c:v>
                </c:pt>
                <c:pt idx="35">
                  <c:v>14426.0188</c:v>
                </c:pt>
                <c:pt idx="36">
                  <c:v>14615.0731</c:v>
                </c:pt>
                <c:pt idx="37">
                  <c:v>14792.2572</c:v>
                </c:pt>
                <c:pt idx="38">
                  <c:v>14957.7503</c:v>
                </c:pt>
                <c:pt idx="39">
                  <c:v>15111.722900000001</c:v>
                </c:pt>
                <c:pt idx="40">
                  <c:v>15254.3369</c:v>
                </c:pt>
                <c:pt idx="41">
                  <c:v>15385.7523</c:v>
                </c:pt>
                <c:pt idx="42">
                  <c:v>15506.8352</c:v>
                </c:pt>
                <c:pt idx="43">
                  <c:v>15618.132100000001</c:v>
                </c:pt>
                <c:pt idx="44">
                  <c:v>15719.658299999999</c:v>
                </c:pt>
                <c:pt idx="45">
                  <c:v>15811.4257</c:v>
                </c:pt>
                <c:pt idx="46">
                  <c:v>15893.4422</c:v>
                </c:pt>
                <c:pt idx="47">
                  <c:v>15965.712</c:v>
                </c:pt>
                <c:pt idx="48">
                  <c:v>16028.2353</c:v>
                </c:pt>
                <c:pt idx="49">
                  <c:v>16081.009099999999</c:v>
                </c:pt>
                <c:pt idx="50">
                  <c:v>16124.0272</c:v>
                </c:pt>
                <c:pt idx="51">
                  <c:v>16157.2809</c:v>
                </c:pt>
                <c:pt idx="52">
                  <c:v>16180.759599999999</c:v>
                </c:pt>
                <c:pt idx="53">
                  <c:v>16194.4516</c:v>
                </c:pt>
                <c:pt idx="54">
                  <c:v>16198.344499999999</c:v>
                </c:pt>
                <c:pt idx="55">
                  <c:v>16192.426299999999</c:v>
                </c:pt>
                <c:pt idx="56">
                  <c:v>16176.685600000001</c:v>
                </c:pt>
                <c:pt idx="57">
                  <c:v>16151.1124</c:v>
                </c:pt>
                <c:pt idx="58">
                  <c:v>16115.6988</c:v>
                </c:pt>
                <c:pt idx="59">
                  <c:v>16070.439</c:v>
                </c:pt>
                <c:pt idx="60">
                  <c:v>16015.329900000001</c:v>
                </c:pt>
                <c:pt idx="61">
                  <c:v>15950.3714</c:v>
                </c:pt>
                <c:pt idx="62">
                  <c:v>15875.566199999999</c:v>
                </c:pt>
                <c:pt idx="63">
                  <c:v>15790.9203</c:v>
                </c:pt>
                <c:pt idx="64">
                  <c:v>15696.441999999999</c:v>
                </c:pt>
                <c:pt idx="65">
                  <c:v>15592.198</c:v>
                </c:pt>
                <c:pt idx="66">
                  <c:v>15478.8004</c:v>
                </c:pt>
                <c:pt idx="67">
                  <c:v>15356.524600000001</c:v>
                </c:pt>
                <c:pt idx="68">
                  <c:v>15225.514800000001</c:v>
                </c:pt>
                <c:pt idx="69">
                  <c:v>15085.9231</c:v>
                </c:pt>
                <c:pt idx="70">
                  <c:v>14937.907499999999</c:v>
                </c:pt>
                <c:pt idx="71">
                  <c:v>14781.5946</c:v>
                </c:pt>
                <c:pt idx="72">
                  <c:v>14617.069100000001</c:v>
                </c:pt>
                <c:pt idx="73">
                  <c:v>14444.414699999999</c:v>
                </c:pt>
                <c:pt idx="74">
                  <c:v>14263.715899999999</c:v>
                </c:pt>
                <c:pt idx="75">
                  <c:v>14075.057699999999</c:v>
                </c:pt>
                <c:pt idx="76">
                  <c:v>13878.525900000001</c:v>
                </c:pt>
                <c:pt idx="77">
                  <c:v>13674.2071</c:v>
                </c:pt>
                <c:pt idx="78">
                  <c:v>13462.188599999999</c:v>
                </c:pt>
                <c:pt idx="79">
                  <c:v>13242.5586</c:v>
                </c:pt>
                <c:pt idx="80">
                  <c:v>13015.4064</c:v>
                </c:pt>
                <c:pt idx="81">
                  <c:v>12780.821599999999</c:v>
                </c:pt>
                <c:pt idx="82">
                  <c:v>12538.895200000001</c:v>
                </c:pt>
                <c:pt idx="83">
                  <c:v>12289.718500000001</c:v>
                </c:pt>
                <c:pt idx="84">
                  <c:v>12033.383900000001</c:v>
                </c:pt>
                <c:pt idx="85">
                  <c:v>11769.9841</c:v>
                </c:pt>
                <c:pt idx="86">
                  <c:v>11499.6127</c:v>
                </c:pt>
                <c:pt idx="87">
                  <c:v>11222.363799999999</c:v>
                </c:pt>
                <c:pt idx="88">
                  <c:v>10938.332200000001</c:v>
                </c:pt>
                <c:pt idx="89">
                  <c:v>10647.650799999999</c:v>
                </c:pt>
                <c:pt idx="90">
                  <c:v>10350.5479</c:v>
                </c:pt>
                <c:pt idx="91">
                  <c:v>10047.2739</c:v>
                </c:pt>
                <c:pt idx="92">
                  <c:v>9738.1160999999993</c:v>
                </c:pt>
                <c:pt idx="93">
                  <c:v>9423.3938999999991</c:v>
                </c:pt>
                <c:pt idx="94">
                  <c:v>9103.4190999999992</c:v>
                </c:pt>
                <c:pt idx="95">
                  <c:v>8778.5012999999999</c:v>
                </c:pt>
                <c:pt idx="96">
                  <c:v>8448.8981000000003</c:v>
                </c:pt>
                <c:pt idx="97">
                  <c:v>8114.8932000000004</c:v>
                </c:pt>
                <c:pt idx="98">
                  <c:v>7776.8136999999997</c:v>
                </c:pt>
                <c:pt idx="99">
                  <c:v>7434.9162999999999</c:v>
                </c:pt>
                <c:pt idx="100">
                  <c:v>7089.5065000000004</c:v>
                </c:pt>
                <c:pt idx="101">
                  <c:v>6740.9031000000004</c:v>
                </c:pt>
                <c:pt idx="102">
                  <c:v>6389.4043000000001</c:v>
                </c:pt>
                <c:pt idx="103">
                  <c:v>6035.3302999999996</c:v>
                </c:pt>
                <c:pt idx="104">
                  <c:v>5679.0383000000002</c:v>
                </c:pt>
                <c:pt idx="105">
                  <c:v>5320.8822</c:v>
                </c:pt>
                <c:pt idx="106">
                  <c:v>4961.1944000000003</c:v>
                </c:pt>
                <c:pt idx="107">
                  <c:v>4600.3179</c:v>
                </c:pt>
                <c:pt idx="108">
                  <c:v>4238.5735000000004</c:v>
                </c:pt>
                <c:pt idx="109">
                  <c:v>3876.2262000000001</c:v>
                </c:pt>
                <c:pt idx="110">
                  <c:v>3513.5697</c:v>
                </c:pt>
                <c:pt idx="111">
                  <c:v>3150.9200999999998</c:v>
                </c:pt>
                <c:pt idx="112">
                  <c:v>2788.6084999999998</c:v>
                </c:pt>
                <c:pt idx="113">
                  <c:v>2426.9816000000001</c:v>
                </c:pt>
                <c:pt idx="114">
                  <c:v>2066.3181</c:v>
                </c:pt>
                <c:pt idx="115">
                  <c:v>1706.9160999999999</c:v>
                </c:pt>
                <c:pt idx="116">
                  <c:v>1349.0746999999999</c:v>
                </c:pt>
                <c:pt idx="117">
                  <c:v>993.0566</c:v>
                </c:pt>
                <c:pt idx="118">
                  <c:v>639.11180000000002</c:v>
                </c:pt>
                <c:pt idx="119">
                  <c:v>287.48399999999998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ADF-4D07-958B-EB5A34B6DF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417728"/>
        <c:axId val="127424000"/>
      </c:scatterChart>
      <c:valAx>
        <c:axId val="127417728"/>
        <c:scaling>
          <c:orientation val="minMax"/>
          <c:max val="5000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en-US" b="0">
                    <a:latin typeface="Times New Roman" pitchFamily="18" charset="0"/>
                    <a:cs typeface="Times New Roman" pitchFamily="18" charset="0"/>
                  </a:rPr>
                  <a:t>X,</a:t>
                </a:r>
                <a:r>
                  <a:rPr lang="ru-RU" b="0">
                    <a:latin typeface="Times New Roman" pitchFamily="18" charset="0"/>
                    <a:cs typeface="Times New Roman" pitchFamily="18" charset="0"/>
                  </a:rPr>
                  <a:t>м</a:t>
                </a:r>
                <a:r>
                  <a:rPr lang="en-US" b="0" baseline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b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0.79401739852436581"/>
              <c:y val="0.85008520371902541"/>
            </c:manualLayout>
          </c:layout>
          <c:overlay val="0"/>
        </c:title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27424000"/>
        <c:crosses val="autoZero"/>
        <c:crossBetween val="midCat"/>
        <c:majorUnit val="10000"/>
      </c:valAx>
      <c:valAx>
        <c:axId val="12742400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>
                    <a:latin typeface="Times New Roman" pitchFamily="18" charset="0"/>
                    <a:cs typeface="Times New Roman" pitchFamily="18" charset="0"/>
                  </a:defRPr>
                </a:pPr>
                <a:r>
                  <a:rPr lang="en-US" b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ru-RU" b="0">
                    <a:latin typeface="Times New Roman" pitchFamily="18" charset="0"/>
                    <a:cs typeface="Times New Roman" pitchFamily="18" charset="0"/>
                  </a:rPr>
                  <a:t>,м</a:t>
                </a:r>
                <a:endParaRPr lang="en-US" b="0">
                  <a:latin typeface="Times New Roman" pitchFamily="18" charset="0"/>
                  <a:cs typeface="Times New Roman" pitchFamily="18" charset="0"/>
                </a:endParaRPr>
              </a:p>
            </c:rich>
          </c:tx>
          <c:layout>
            <c:manualLayout>
              <c:xMode val="edge"/>
              <c:yMode val="edge"/>
              <c:x val="7.2606306170021104E-2"/>
              <c:y val="4.2156218112942428E-2"/>
            </c:manualLayout>
          </c:layout>
          <c:overlay val="0"/>
        </c:title>
        <c:numFmt formatCode="0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itchFamily="18" charset="0"/>
                <a:cs typeface="Times New Roman" pitchFamily="18" charset="0"/>
              </a:defRPr>
            </a:pPr>
            <a:endParaRPr lang="ru-RU"/>
          </a:p>
        </c:txPr>
        <c:crossAx val="127417728"/>
        <c:crosses val="autoZero"/>
        <c:crossBetween val="midCat"/>
        <c:majorUnit val="4000"/>
      </c:valAx>
    </c:plotArea>
    <c:legend>
      <c:legendPos val="r"/>
      <c:layout>
        <c:manualLayout>
          <c:xMode val="edge"/>
          <c:yMode val="edge"/>
          <c:x val="0.75702941813531011"/>
          <c:y val="0.38740823102641064"/>
          <c:w val="0.23839231686940018"/>
          <c:h val="0.24469396259532164"/>
        </c:manualLayout>
      </c:layout>
      <c:overlay val="0"/>
      <c:txPr>
        <a:bodyPr/>
        <a:lstStyle/>
        <a:p>
          <a:pPr>
            <a:defRPr>
              <a:latin typeface="Times New Roman" pitchFamily="18" charset="0"/>
              <a:cs typeface="Times New Roman" pitchFamily="18" charset="0"/>
            </a:defRPr>
          </a:pPr>
          <a:endParaRPr lang="ru-RU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63254593175853"/>
          <c:y val="0.13473388743073786"/>
          <c:w val="0.79282581668138186"/>
          <c:h val="0.70005358705161858"/>
        </c:manualLayout>
      </c:layout>
      <c:scatterChart>
        <c:scatterStyle val="smoothMarker"/>
        <c:varyColors val="0"/>
        <c:ser>
          <c:idx val="0"/>
          <c:order val="0"/>
          <c:tx>
            <c:v>ds</c:v>
          </c:tx>
          <c:xVal>
            <c:numRef>
              <c:f>[outputs.xlsx]outputs!$N$37:$N$48</c:f>
              <c:numCache>
                <c:formatCode>General</c:formatCode>
                <c:ptCount val="12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1.02</c:v>
                </c:pt>
                <c:pt idx="11">
                  <c:v>1.1120000000000001</c:v>
                </c:pt>
              </c:numCache>
            </c:numRef>
          </c:xVal>
          <c:yVal>
            <c:numRef>
              <c:f>[outputs.xlsx]outputs!$M$37:$M$48</c:f>
              <c:numCache>
                <c:formatCode>General</c:formatCode>
                <c:ptCount val="12"/>
                <c:pt idx="0">
                  <c:v>128510</c:v>
                </c:pt>
                <c:pt idx="1">
                  <c:v>101816</c:v>
                </c:pt>
                <c:pt idx="2">
                  <c:v>84249</c:v>
                </c:pt>
                <c:pt idx="3">
                  <c:v>71987</c:v>
                </c:pt>
                <c:pt idx="4">
                  <c:v>62956</c:v>
                </c:pt>
                <c:pt idx="5">
                  <c:v>57119</c:v>
                </c:pt>
                <c:pt idx="6">
                  <c:v>52944</c:v>
                </c:pt>
                <c:pt idx="7">
                  <c:v>49445</c:v>
                </c:pt>
                <c:pt idx="8">
                  <c:v>46532</c:v>
                </c:pt>
                <c:pt idx="9">
                  <c:v>42748</c:v>
                </c:pt>
                <c:pt idx="10">
                  <c:v>37309</c:v>
                </c:pt>
                <c:pt idx="11">
                  <c:v>32991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F82-48FE-B0B5-88B60548B0D4}"/>
            </c:ext>
          </c:extLst>
        </c:ser>
        <c:ser>
          <c:idx val="1"/>
          <c:order val="1"/>
          <c:tx>
            <c:v>c</c:v>
          </c:tx>
          <c:xVal>
            <c:numRef>
              <c:f>[outputs.xlsx]outputs!$P$37:$P$48</c:f>
              <c:numCache>
                <c:formatCode>General</c:formatCode>
                <c:ptCount val="12"/>
                <c:pt idx="8">
                  <c:v>0.8</c:v>
                </c:pt>
                <c:pt idx="9">
                  <c:v>0.9</c:v>
                </c:pt>
                <c:pt idx="10">
                  <c:v>1.02</c:v>
                </c:pt>
                <c:pt idx="11">
                  <c:v>1.1120000000000001</c:v>
                </c:pt>
              </c:numCache>
            </c:numRef>
          </c:xVal>
          <c:yVal>
            <c:numRef>
              <c:f>[outputs.xlsx]outputs!$O$37:$O$48</c:f>
              <c:numCache>
                <c:formatCode>General</c:formatCode>
                <c:ptCount val="12"/>
                <c:pt idx="8">
                  <c:v>46532</c:v>
                </c:pt>
                <c:pt idx="9">
                  <c:v>42748</c:v>
                </c:pt>
                <c:pt idx="10">
                  <c:v>37309</c:v>
                </c:pt>
                <c:pt idx="11">
                  <c:v>32991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F82-48FE-B0B5-88B60548B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874560"/>
        <c:axId val="127876480"/>
      </c:scatterChart>
      <c:valAx>
        <c:axId val="12787456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ix</a:t>
                </a:r>
                <a:endParaRPr lang="ru-RU" b="0"/>
              </a:p>
            </c:rich>
          </c:tx>
          <c:layout>
            <c:manualLayout>
              <c:xMode val="edge"/>
              <c:yMode val="edge"/>
              <c:x val="0.95301104524405844"/>
              <c:y val="0.8046062992125985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7876480"/>
        <c:crosses val="autoZero"/>
        <c:crossBetween val="midCat"/>
      </c:valAx>
      <c:valAx>
        <c:axId val="12787648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b="0"/>
                </a:pPr>
                <a:r>
                  <a:rPr lang="en-US" b="0"/>
                  <a:t>X,</a:t>
                </a:r>
                <a:r>
                  <a:rPr lang="ru-RU" b="0"/>
                  <a:t>м</a:t>
                </a:r>
              </a:p>
            </c:rich>
          </c:tx>
          <c:layout>
            <c:manualLayout>
              <c:xMode val="edge"/>
              <c:yMode val="edge"/>
              <c:x val="0.10233025219673625"/>
              <c:y val="2.826735199766695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27874560"/>
        <c:crosses val="autoZero"/>
        <c:crossBetween val="midCat"/>
        <c:majorUnit val="30000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9F97-A0EC-4382-924C-85ACE18FE1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6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3200-989A-4571-AFFF-092831FA3AD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3200-989A-4571-AFFF-092831FA3AD8}" type="datetimeFigureOut">
              <a:rPr lang="ru-RU" smtClean="0"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10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5"/>
          <p:cNvSpPr>
            <a:spLocks noGrp="1"/>
          </p:cNvSpPr>
          <p:nvPr>
            <p:ph type="ctrTitle"/>
          </p:nvPr>
        </p:nvSpPr>
        <p:spPr>
          <a:xfrm>
            <a:off x="683568" y="4254"/>
            <a:ext cx="7772400" cy="3019205"/>
          </a:xfrm>
        </p:spPr>
        <p:txBody>
          <a:bodyPr>
            <a:noAutofit/>
          </a:bodyPr>
          <a:lstStyle/>
          <a:p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>Министерство образования и науки РФ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>ФГБОУ  ВО «ИЖГТУ  им. М.Т. Калашникова»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>Факультет «Математика и естественные науки»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>Кафедра «прикладная математика </a:t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>и информационные технологии»</a:t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ИССЛЕДОВАНИЕ СПОСОБОВ ПОВЫШЕНИЯ ДАЛЬНОСТИ СТРЕЛЬБЫ ЗА СЧЕТ ВНЕШНЕБАЛЛИСТИЧЕСКИХ ФАКТОРОВ</a:t>
            </a: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755576" y="3111810"/>
            <a:ext cx="7848872" cy="1458162"/>
          </a:xfrm>
        </p:spPr>
        <p:txBody>
          <a:bodyPr>
            <a:noAutofit/>
          </a:bodyPr>
          <a:lstStyle/>
          <a:p>
            <a:pPr algn="l"/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работы: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д.т.н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профессор                                                                                                С.А. Королев</a:t>
            </a:r>
          </a:p>
          <a:p>
            <a:pPr algn="l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Исполнитель:</a:t>
            </a:r>
          </a:p>
          <a:p>
            <a:pPr algn="l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 группы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М21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-181-1                                                                               Р.Р. Мансуров</a:t>
            </a:r>
          </a:p>
          <a:p>
            <a:endPara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Ижевск, 202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Rectangle 49"/>
          <p:cNvSpPr>
            <a:spLocks noChangeArrowheads="1"/>
          </p:cNvSpPr>
          <p:nvPr/>
        </p:nvSpPr>
        <p:spPr bwMode="auto">
          <a:xfrm>
            <a:off x="4786467" y="4188980"/>
            <a:ext cx="215444" cy="238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 sz="11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ru-RU" altLang="ru-RU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10/13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38717" y="634761"/>
            <a:ext cx="4147750" cy="371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дальности:</a:t>
            </a:r>
            <a:endParaRPr lang="en-US" sz="16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04214"/>
              </p:ext>
            </p:extLst>
          </p:nvPr>
        </p:nvGraphicFramePr>
        <p:xfrm>
          <a:off x="860640" y="1096462"/>
          <a:ext cx="3009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Формула" r:id="rId3" imgW="3009600" imgH="291960" progId="Equation.3">
                  <p:embed/>
                </p:oleObj>
              </mc:Choice>
              <mc:Fallback>
                <p:oleObj name="Формула" r:id="rId3" imgW="300960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0640" y="1096462"/>
                        <a:ext cx="3009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19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545414"/>
            <a:ext cx="2877319" cy="388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001910" y="4427507"/>
            <a:ext cx="3393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 – Блок схема метода Хука - Дживса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860640" y="1458038"/>
                <a:ext cx="3226755" cy="1633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−</m:t>
                    </m:r>
                  </m:oMath>
                </a14:m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 начальная 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масса,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−</m:t>
                    </m:r>
                  </m:oMath>
                </a14:m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 начальная 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скорость,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latin typeface="Cambria Math"/>
                          </a:rPr>
                          <m:t>𝛳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−</m:t>
                    </m:r>
                  </m:oMath>
                </a14:m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 угол наклона 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орудия,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−</m:t>
                    </m:r>
                  </m:oMath>
                </a14:m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 время включения Р.Д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.,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−</m:t>
                    </m:r>
                  </m:oMath>
                </a14:m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единичный импульс тяги Р.Д</a:t>
                </a:r>
                <a:r>
                  <a:rPr lang="ru-RU" sz="1400" dirty="0"/>
                  <a:t>.</a:t>
                </a:r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4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−</m:t>
                    </m:r>
                  </m:oMath>
                </a14:m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 время работы Р.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Д.,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−</m:t>
                    </m:r>
                  </m:oMath>
                </a14:m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 коэффициент формы. </a:t>
                </a:r>
                <a:endParaRPr lang="ru-RU" sz="1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40" y="1458038"/>
                <a:ext cx="3226755" cy="1633652"/>
              </a:xfrm>
              <a:prstGeom prst="rect">
                <a:avLst/>
              </a:prstGeom>
              <a:blipFill rotWithShape="1">
                <a:blip r:embed="rId6"/>
                <a:stretch>
                  <a:fillRect t="-373" r="-566" b="-2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4462431" y="100601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(4)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0640" y="3282259"/>
            <a:ext cx="493549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Методы многомерной оптимизации:</a:t>
            </a:r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Метод покоординатного спуска</a:t>
            </a:r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Метод случайного поиска</a:t>
            </a:r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Метод Хука -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Дживса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15914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111491" y="627536"/>
                <a:ext cx="4173750" cy="3730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Масса </a:t>
                </a:r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реактивного снаряда в начальном состоянии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just"/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 algn="just"/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Секундный расход массы при истечении газов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just"/>
                <a:endParaRPr lang="ru-RU" sz="1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ru-RU" sz="1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ru-RU" sz="1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Тяга реактивного двигателя: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𝑃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Изменение коэффициента сопротивления снаряда:</a:t>
                </a:r>
              </a:p>
              <a:p>
                <a:pPr algn="just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=(1−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𝑥𝑝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𝑥𝑝</m:t>
                        </m:r>
                      </m:sub>
                    </m:sSub>
                  </m:oMath>
                </a14:m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 – относительное уменьшение коэффициента сопротивления во время </a:t>
                </a:r>
                <a:r>
                  <a:rPr lang="ru-RU" sz="1400" dirty="0" smtClean="0">
                    <a:latin typeface="Times New Roman" pitchFamily="18" charset="0"/>
                    <a:cs typeface="Times New Roman" pitchFamily="18" charset="0"/>
                  </a:rPr>
                  <a:t>работы Р.Д., </a:t>
                </a:r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приближенно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=0,1−0,15</m:t>
                    </m:r>
                  </m:oMath>
                </a14:m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algn="just">
                  <a:lnSpc>
                    <a:spcPct val="125000"/>
                  </a:lnSpc>
                </a:pPr>
                <a:endParaRPr lang="ru-RU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" y="627536"/>
                <a:ext cx="4173750" cy="3730573"/>
              </a:xfrm>
              <a:prstGeom prst="rect">
                <a:avLst/>
              </a:prstGeom>
              <a:blipFill rotWithShape="1">
                <a:blip r:embed="rId3"/>
                <a:stretch>
                  <a:fillRect l="-292" t="-163" r="-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Диаграмма 23"/>
          <p:cNvGraphicFramePr/>
          <p:nvPr>
            <p:extLst>
              <p:ext uri="{D42A27DB-BD31-4B8C-83A1-F6EECF244321}">
                <p14:modId xmlns:p14="http://schemas.microsoft.com/office/powerpoint/2010/main" val="3996286372"/>
              </p:ext>
            </p:extLst>
          </p:nvPr>
        </p:nvGraphicFramePr>
        <p:xfrm>
          <a:off x="4376208" y="471972"/>
          <a:ext cx="4622475" cy="1768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690703" y="4519906"/>
            <a:ext cx="280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Траектория снаряда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Диаграмма 26"/>
          <p:cNvGraphicFramePr/>
          <p:nvPr>
            <p:extLst>
              <p:ext uri="{D42A27DB-BD31-4B8C-83A1-F6EECF244321}">
                <p14:modId xmlns:p14="http://schemas.microsoft.com/office/powerpoint/2010/main" val="3298278434"/>
              </p:ext>
            </p:extLst>
          </p:nvPr>
        </p:nvGraphicFramePr>
        <p:xfrm>
          <a:off x="4490272" y="2312409"/>
          <a:ext cx="4653728" cy="2331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114638" y="2240066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изменения скорости снаряда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039926"/>
              </p:ext>
            </p:extLst>
          </p:nvPr>
        </p:nvGraphicFramePr>
        <p:xfrm>
          <a:off x="1607816" y="944915"/>
          <a:ext cx="1181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Формула" r:id="rId6" imgW="1180800" imgH="291960" progId="Equation.3">
                  <p:embed/>
                </p:oleObj>
              </mc:Choice>
              <mc:Fallback>
                <p:oleObj name="Формула" r:id="rId6" imgW="118080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7816" y="944915"/>
                        <a:ext cx="1181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292291"/>
              </p:ext>
            </p:extLst>
          </p:nvPr>
        </p:nvGraphicFramePr>
        <p:xfrm>
          <a:off x="1498898" y="1547555"/>
          <a:ext cx="1080120" cy="627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Формула" r:id="rId8" imgW="1091880" imgH="634680" progId="Equation.3">
                  <p:embed/>
                </p:oleObj>
              </mc:Choice>
              <mc:Fallback>
                <p:oleObj name="Формула" r:id="rId8" imgW="1091880" imgH="634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98898" y="1547555"/>
                        <a:ext cx="1080120" cy="627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275856" y="915568"/>
            <a:ext cx="5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(5)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5856" y="1707656"/>
            <a:ext cx="5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75856" y="2338933"/>
            <a:ext cx="5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75856" y="2859784"/>
            <a:ext cx="5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3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ИССЛЕДОВАНИЯ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40" name="Rectangle 316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2" name="Rectangle 338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5" name="Rectangle 341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8" name="Rectangle 344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0" name="Rectangle 346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2" name="Rectangle 348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4" name="Rectangle 350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3" name="Rectangle 369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5" name="Rectangle 371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7" name="Rectangle 373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9" name="Rectangle 375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1" name="Rectangle 377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3" name="Rectangle 379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5" name="Rectangle 381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7" name="Rectangle 383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-12488" y="4436635"/>
                <a:ext cx="83915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Рисунок – </a:t>
                </a:r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9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 Зависимость дальности стрельбы от коэффициента формы снаряда </a:t>
                </a:r>
                <a:r>
                  <a:rPr lang="en-US" sz="1200" i="1" dirty="0" smtClean="0">
                    <a:latin typeface="Times New Roman" pitchFamily="18" charset="0"/>
                    <a:cs typeface="Times New Roman" pitchFamily="18" charset="0"/>
                  </a:rPr>
                  <a:t>ix ( 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1200" baseline="-25000" dirty="0" smtClean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20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1200" dirty="0" smtClean="0">
                    <a:latin typeface="Times New Roman" pitchFamily="18" charset="0"/>
                    <a:cs typeface="Times New Roman" pitchFamily="18" charset="0"/>
                  </a:rPr>
                  <a:t>45)</a:t>
                </a:r>
                <a:endParaRPr lang="ru-RU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88" y="4436635"/>
                <a:ext cx="8391593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1"/>
          <p:cNvSpPr>
            <a:spLocks noChangeArrowheads="1"/>
          </p:cNvSpPr>
          <p:nvPr/>
        </p:nvSpPr>
        <p:spPr bwMode="auto">
          <a:xfrm>
            <a:off x="183762" y="672534"/>
            <a:ext cx="62219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2. Зависимость максимальной длины полёта от коэффициента формы снаряда.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Таблица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3385086"/>
                  </p:ext>
                </p:extLst>
              </p:nvPr>
            </p:nvGraphicFramePr>
            <p:xfrm>
              <a:off x="504828" y="961365"/>
              <a:ext cx="6305550" cy="8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764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072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072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072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0728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00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Коэффициент формы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0,816</a:t>
                          </a:r>
                          <a:endParaRPr lang="ru-RU" sz="1200" dirty="0" smtClean="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0,918</a:t>
                          </a:r>
                          <a:endParaRPr lang="ru-RU" sz="1200" dirty="0" smtClean="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1,02</a:t>
                          </a:r>
                          <a:endParaRPr lang="ru-RU" sz="1200" dirty="0" smtClean="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1,122</a:t>
                          </a:r>
                          <a:endParaRPr lang="ru-RU" sz="1200" dirty="0" smtClean="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Максимальная</a:t>
                          </a:r>
                          <a:r>
                            <a:rPr lang="ru-RU" sz="12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длина, м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46265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43617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41338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39349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Таблица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3385086"/>
                  </p:ext>
                </p:extLst>
              </p:nvPr>
            </p:nvGraphicFramePr>
            <p:xfrm>
              <a:off x="504828" y="961365"/>
              <a:ext cx="6305550" cy="857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7642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10728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10728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110728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  <a:gridCol w="110728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25" t="-1333" r="-236039" b="-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0,816</a:t>
                          </a:r>
                          <a:endParaRPr lang="ru-RU" sz="1200" dirty="0" smtClean="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0,918</a:t>
                          </a:r>
                          <a:endParaRPr lang="ru-RU" sz="1200" dirty="0" smtClean="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1,02</a:t>
                          </a:r>
                          <a:endParaRPr lang="ru-RU" sz="1200" dirty="0" smtClean="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1,122</a:t>
                          </a:r>
                          <a:endParaRPr lang="ru-RU" sz="1200" dirty="0" smtClean="0">
                            <a:effectLst/>
                            <a:latin typeface="Times New Roman" pitchFamily="18" charset="0"/>
                            <a:ea typeface="Times New Roman"/>
                            <a:cs typeface="Times New Roman" pitchFamily="18" charset="0"/>
                          </a:endParaRPr>
                        </a:p>
                        <a:p>
                          <a:pPr algn="ctr"/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00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Максимальная</a:t>
                          </a:r>
                          <a:r>
                            <a:rPr lang="ru-RU" sz="1200" baseline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 длина, м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46265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43617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41338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200" dirty="0" smtClean="0"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39349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1" name="TextBox 40"/>
          <p:cNvSpPr txBox="1"/>
          <p:nvPr/>
        </p:nvSpPr>
        <p:spPr>
          <a:xfrm>
            <a:off x="6732240" y="2352789"/>
            <a:ext cx="205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Дальность стрельбы повышается на 12%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Прямая со стрелкой 41"/>
          <p:cNvCxnSpPr>
            <a:stCxn id="41" idx="1"/>
          </p:cNvCxnSpPr>
          <p:nvPr/>
        </p:nvCxnSpPr>
        <p:spPr>
          <a:xfrm flipH="1">
            <a:off x="4724400" y="2614399"/>
            <a:ext cx="2007840" cy="898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0" y="3412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Исследование зависимости дальности стрельбы от коэффициента формы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4" name="Диаграмма 43"/>
          <p:cNvGraphicFramePr/>
          <p:nvPr>
            <p:extLst>
              <p:ext uri="{D42A27DB-BD31-4B8C-83A1-F6EECF244321}">
                <p14:modId xmlns:p14="http://schemas.microsoft.com/office/powerpoint/2010/main" val="3373021185"/>
              </p:ext>
            </p:extLst>
          </p:nvPr>
        </p:nvGraphicFramePr>
        <p:xfrm>
          <a:off x="981075" y="1860112"/>
          <a:ext cx="55054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597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РЕЗУЛЬТАТЫ ИССЛЕДОВАНИЯ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</a:t>
            </a:r>
            <a:r>
              <a:rPr lang="ru-RU" sz="1100" dirty="0" smtClean="0">
                <a:solidFill>
                  <a:schemeClr val="tx1"/>
                </a:solidFill>
              </a:rPr>
              <a:t>стрельбы активно-реактивным </a:t>
            </a:r>
            <a:r>
              <a:rPr lang="ru-RU" sz="1100" dirty="0">
                <a:solidFill>
                  <a:schemeClr val="tx1"/>
                </a:solidFill>
              </a:rPr>
              <a:t>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12/13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400185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– 14 График траектории полёта снаряда при различных параметрах.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5669178"/>
                  </p:ext>
                </p:extLst>
              </p:nvPr>
            </p:nvGraphicFramePr>
            <p:xfrm>
              <a:off x="864543" y="1086559"/>
              <a:ext cx="6048000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sz="12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ru-RU" sz="12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секунд</a:t>
                          </a:r>
                          <a:endParaRPr lang="ru-RU" sz="1200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200" i="0" smtClean="0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θ</m:t>
                              </m:r>
                            </m:oMath>
                          </a14:m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градусов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60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58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45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метров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32276</a:t>
                          </a:r>
                          <a:endParaRPr lang="ru-RU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40472</a:t>
                          </a: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38247</a:t>
                          </a:r>
                          <a:endParaRPr lang="ru-RU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5669178"/>
                  </p:ext>
                </p:extLst>
              </p:nvPr>
            </p:nvGraphicFramePr>
            <p:xfrm>
              <a:off x="864543" y="1086559"/>
              <a:ext cx="6048000" cy="822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1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151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t</a:t>
                          </a:r>
                          <a:r>
                            <a:rPr lang="en-US" sz="12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</a:t>
                          </a:r>
                          <a:r>
                            <a:rPr lang="ru-RU" sz="12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секунд</a:t>
                          </a:r>
                          <a:endParaRPr lang="ru-RU" sz="1200" i="1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12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20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3" t="-100000" r="-300000" b="-13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60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58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45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X</a:t>
                          </a:r>
                          <a:r>
                            <a:rPr lang="ru-RU" sz="12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, метров</a:t>
                          </a:r>
                          <a:endParaRPr lang="ru-RU" sz="12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32276</a:t>
                          </a:r>
                          <a:endParaRPr lang="ru-RU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40472</a:t>
                          </a: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ru-RU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38247</a:t>
                          </a:r>
                          <a:endParaRPr lang="ru-RU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750242" y="789734"/>
            <a:ext cx="26525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ru-RU" sz="1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lang="ru-RU" sz="1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Параметры стрельбы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64759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Комплексная оптимизация начальных параметров стрельбы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70" y="1918476"/>
            <a:ext cx="7393659" cy="2456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13/13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30330" y="843558"/>
                <a:ext cx="8483339" cy="3600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ru-RU" sz="1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600" dirty="0" smtClean="0">
                    <a:latin typeface="Times New Roman" pitchFamily="18" charset="0"/>
                    <a:cs typeface="Times New Roman" pitchFamily="18" charset="0"/>
                  </a:rPr>
                  <a:t>   В ходе исследования были получены следующие результаты:</a:t>
                </a:r>
              </a:p>
              <a:p>
                <a:pPr marL="342900" indent="-3429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sz="1600" dirty="0" smtClean="0">
                    <a:latin typeface="Times New Roman" pitchFamily="18" charset="0"/>
                    <a:cs typeface="Times New Roman" pitchFamily="18" charset="0"/>
                  </a:rPr>
                  <a:t>Разработана математическая модель внешней баллистики активно – реактивного снаряда с учетом баллистических и метеорологических факторов.</a:t>
                </a:r>
              </a:p>
              <a:p>
                <a:pPr marL="342900" indent="-3429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sz="1600" dirty="0" smtClean="0">
                    <a:latin typeface="Times New Roman" pitchFamily="18" charset="0"/>
                    <a:cs typeface="Times New Roman" pitchFamily="18" charset="0"/>
                  </a:rPr>
                  <a:t>Реализован численный алгоритм Рунге – Кутте 4 порядка для решения системы дифференциальных уравнений, для решения задачи многомерной оптимизации реализован алгоритм Хука – </a:t>
                </a:r>
                <a:r>
                  <a:rPr lang="ru-RU" sz="1600" dirty="0" err="1" smtClean="0">
                    <a:latin typeface="Times New Roman" pitchFamily="18" charset="0"/>
                    <a:cs typeface="Times New Roman" pitchFamily="18" charset="0"/>
                  </a:rPr>
                  <a:t>Дживса</a:t>
                </a:r>
                <a:r>
                  <a:rPr lang="ru-RU" sz="16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342900" indent="-3429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sz="1600" dirty="0" smtClean="0">
                    <a:latin typeface="Times New Roman" pitchFamily="18" charset="0"/>
                    <a:cs typeface="Times New Roman" pitchFamily="18" charset="0"/>
                  </a:rPr>
                  <a:t>Математическая модель и алгоритм реализованы в виде расчётной программы для решения задачи повышения дальности стрельбы.</a:t>
                </a:r>
              </a:p>
              <a:p>
                <a:pPr marL="342900" indent="-342900" algn="just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sz="1600" dirty="0" smtClean="0">
                    <a:latin typeface="Times New Roman" pitchFamily="18" charset="0"/>
                    <a:cs typeface="Times New Roman" pitchFamily="18" charset="0"/>
                  </a:rPr>
                  <a:t>Удалось выяснить, что за счёт добавления в конструкцию реактивного двигателя дальность стрельбы можно увеличить в 1,4 раза, оптимизация коэффициента формы может увеличить дальность более чем на 12%, а при оптимальном выборе угла наклона орудия и времени старта реактивного двигателя</a:t>
                </a:r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40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400" i="1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58</a:t>
                </a: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º</a:t>
                </a:r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400" i="1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14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14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ru-RU" sz="1400" dirty="0">
                    <a:latin typeface="Times New Roman" pitchFamily="18" charset="0"/>
                    <a:cs typeface="Times New Roman" pitchFamily="18" charset="0"/>
                  </a:rPr>
                  <a:t>12 с) </a:t>
                </a:r>
                <a:r>
                  <a:rPr lang="ru-RU" sz="1600" dirty="0" smtClean="0">
                    <a:latin typeface="Times New Roman" pitchFamily="18" charset="0"/>
                    <a:cs typeface="Times New Roman" pitchFamily="18" charset="0"/>
                  </a:rPr>
                  <a:t> максимальную дальность рассматриваемого снаряда можно повысить в 1,7 раз.</a:t>
                </a: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30" y="843558"/>
                <a:ext cx="8483339" cy="3600986"/>
              </a:xfrm>
              <a:prstGeom prst="rect">
                <a:avLst/>
              </a:prstGeom>
              <a:blipFill rotWithShape="1">
                <a:blip r:embed="rId2"/>
                <a:stretch>
                  <a:fillRect l="-216" t="-508" r="-359" b="-11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2900" y="684150"/>
            <a:ext cx="8519368" cy="372794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Цель работы: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sz="1500" dirty="0" smtClean="0">
                <a:latin typeface="Times New Roman" pitchFamily="18" charset="0"/>
                <a:cs typeface="Times New Roman" pitchFamily="18" charset="0"/>
              </a:rPr>
              <a:t>азработка 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математических моделей, вычислительных алгоритмов и программы для решения задачи повышения дальности стрельбы артиллерийскими снарядами. </a:t>
            </a:r>
          </a:p>
          <a:p>
            <a:pPr lvl="0">
              <a:lnSpc>
                <a:spcPct val="120000"/>
              </a:lnSpc>
            </a:pPr>
            <a:r>
              <a:rPr lang="ru-RU" sz="1500" b="1" dirty="0">
                <a:latin typeface="Times New Roman" pitchFamily="18" charset="0"/>
                <a:cs typeface="Times New Roman" pitchFamily="18" charset="0"/>
              </a:rPr>
              <a:t>Состав задач:</a:t>
            </a:r>
            <a:endParaRPr lang="ru-RU" sz="1500" dirty="0">
              <a:latin typeface="Times New Roman" pitchFamily="18" charset="0"/>
              <a:cs typeface="Times New Roman" pitchFamily="18" charset="0"/>
            </a:endParaRP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Анализ факторов, влияющих на дальность стрельбы артиллерийскими снарядами.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Разработка математической модели внешней баллистики активно-реактивного снаряда с учетом баллистических и метеорологических факторов.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Разработка алгоритма оптимизации баллистических условий стрельбы активно-реактивным снарядом.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Разработка алгоритма оптимизации аэродинамической формы снаряда.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Реализация математических моделей и алгоритмов в виде расчетной программы решения задачи повышения дальности стрельбы.</a:t>
            </a:r>
          </a:p>
          <a:p>
            <a:pPr marL="728663" lvl="1" indent="-385763">
              <a:spcAft>
                <a:spcPts val="450"/>
              </a:spcAft>
              <a:buFont typeface="+mj-lt"/>
              <a:buAutoNum type="arabicPeriod"/>
            </a:pP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Исследование пределов повышения дальности стрельбы за счет оптимизации </a:t>
            </a:r>
            <a:r>
              <a:rPr lang="ru-RU" sz="1500" dirty="0" err="1">
                <a:latin typeface="Times New Roman" pitchFamily="18" charset="0"/>
                <a:cs typeface="Times New Roman" pitchFamily="18" charset="0"/>
              </a:rPr>
              <a:t>внешнебаллистических</a:t>
            </a:r>
            <a:r>
              <a:rPr lang="ru-RU" sz="1500" dirty="0">
                <a:latin typeface="Times New Roman" pitchFamily="18" charset="0"/>
                <a:cs typeface="Times New Roman" pitchFamily="18" charset="0"/>
              </a:rPr>
              <a:t> и аэродинамических параметров снаряда и выстрела, разработка рекомендаций по повышению дальности стрельбы</a:t>
            </a:r>
            <a:endParaRPr lang="ru-RU" sz="1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4258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</a:rPr>
              <a:t>  ЦЕЛЬ И СОСТАВ ЗАДАЧ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fld id="{3F40BB91-0964-49A4-9512-E2C8E3C4E070}" type="slidenum">
              <a:rPr lang="ru-RU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8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ОПТИМИЗАЦИИ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597"/>
            <a:ext cx="9144000" cy="34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ДОБАВЛЕНИЕ ДОПОЛНИТЕЛЬНОГО УСКОРИТЕЛЯ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1232" y="2186846"/>
            <a:ext cx="294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Схема 1 –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Активно-реактивный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снаряд</a:t>
            </a:r>
            <a:endParaRPr lang="ru-RU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6594850" y="4282332"/>
            <a:ext cx="2566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3 – Схема газогенератора</a:t>
            </a:r>
            <a:endParaRPr lang="ru-RU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294847"/>
            <a:ext cx="55934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дальности: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РД – 40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 – 25 – 30%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образцы вооружения. Примеры: Отечественный и зарубежный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АРС 152мм. Масса снаряда (в том числе масса топлива), дальность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АРС 155мм. Аналогично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664" y="393854"/>
            <a:ext cx="3295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15641" y="480750"/>
            <a:ext cx="2346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Донный газогенератор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0" name="Группа 399"/>
          <p:cNvGrpSpPr/>
          <p:nvPr/>
        </p:nvGrpSpPr>
        <p:grpSpPr>
          <a:xfrm>
            <a:off x="0" y="781050"/>
            <a:ext cx="3157538" cy="1066393"/>
            <a:chOff x="57150" y="666750"/>
            <a:chExt cx="3157538" cy="1066393"/>
          </a:xfrm>
        </p:grpSpPr>
        <p:grpSp>
          <p:nvGrpSpPr>
            <p:cNvPr id="388" name="Группа 387"/>
            <p:cNvGrpSpPr/>
            <p:nvPr/>
          </p:nvGrpSpPr>
          <p:grpSpPr>
            <a:xfrm>
              <a:off x="57150" y="666750"/>
              <a:ext cx="3157538" cy="1066393"/>
              <a:chOff x="97631" y="654844"/>
              <a:chExt cx="3157538" cy="1066393"/>
            </a:xfrm>
          </p:grpSpPr>
          <p:grpSp>
            <p:nvGrpSpPr>
              <p:cNvPr id="370" name="Группа 369"/>
              <p:cNvGrpSpPr/>
              <p:nvPr/>
            </p:nvGrpSpPr>
            <p:grpSpPr>
              <a:xfrm>
                <a:off x="145636" y="777551"/>
                <a:ext cx="2145506" cy="943686"/>
                <a:chOff x="159924" y="1110925"/>
                <a:chExt cx="2145506" cy="943686"/>
              </a:xfrm>
            </p:grpSpPr>
            <p:cxnSp>
              <p:nvCxnSpPr>
                <p:cNvPr id="198" name="Прямая соединительная линия 197"/>
                <p:cNvCxnSpPr/>
                <p:nvPr/>
              </p:nvCxnSpPr>
              <p:spPr>
                <a:xfrm flipH="1">
                  <a:off x="967345" y="1311858"/>
                  <a:ext cx="2041" cy="244845"/>
                </a:xfrm>
                <a:prstGeom prst="line">
                  <a:avLst/>
                </a:prstGeom>
                <a:no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69" name="Группа 368"/>
                <p:cNvGrpSpPr/>
                <p:nvPr/>
              </p:nvGrpSpPr>
              <p:grpSpPr>
                <a:xfrm>
                  <a:off x="159924" y="1110925"/>
                  <a:ext cx="2145506" cy="943686"/>
                  <a:chOff x="162305" y="1096637"/>
                  <a:chExt cx="2145506" cy="943686"/>
                </a:xfrm>
              </p:grpSpPr>
              <p:grpSp>
                <p:nvGrpSpPr>
                  <p:cNvPr id="368" name="Группа 367"/>
                  <p:cNvGrpSpPr/>
                  <p:nvPr/>
                </p:nvGrpSpPr>
                <p:grpSpPr>
                  <a:xfrm>
                    <a:off x="1950244" y="1347787"/>
                    <a:ext cx="92869" cy="164307"/>
                    <a:chOff x="1978819" y="1107281"/>
                    <a:chExt cx="92869" cy="164307"/>
                  </a:xfrm>
                </p:grpSpPr>
                <p:cxnSp>
                  <p:nvCxnSpPr>
                    <p:cNvPr id="311" name="Прямая соединительная линия 310"/>
                    <p:cNvCxnSpPr/>
                    <p:nvPr/>
                  </p:nvCxnSpPr>
                  <p:spPr>
                    <a:xfrm>
                      <a:off x="2069308" y="1107281"/>
                      <a:ext cx="2380" cy="523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4" name="Прямая соединительная линия 313"/>
                    <p:cNvCxnSpPr/>
                    <p:nvPr/>
                  </p:nvCxnSpPr>
                  <p:spPr>
                    <a:xfrm flipH="1" flipV="1">
                      <a:off x="1981200" y="1154906"/>
                      <a:ext cx="90488" cy="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6" name="Прямая соединительная линия 315"/>
                    <p:cNvCxnSpPr/>
                    <p:nvPr/>
                  </p:nvCxnSpPr>
                  <p:spPr>
                    <a:xfrm>
                      <a:off x="1978819" y="1152525"/>
                      <a:ext cx="0" cy="7143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8" name="Прямая соединительная линия 317"/>
                    <p:cNvCxnSpPr/>
                    <p:nvPr/>
                  </p:nvCxnSpPr>
                  <p:spPr>
                    <a:xfrm>
                      <a:off x="1978819" y="1223963"/>
                      <a:ext cx="90487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0" name="Прямая соединительная линия 319"/>
                    <p:cNvCxnSpPr/>
                    <p:nvPr/>
                  </p:nvCxnSpPr>
                  <p:spPr>
                    <a:xfrm>
                      <a:off x="2066925" y="1221581"/>
                      <a:ext cx="2381" cy="5000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67" name="Группа 366"/>
                  <p:cNvGrpSpPr/>
                  <p:nvPr/>
                </p:nvGrpSpPr>
                <p:grpSpPr>
                  <a:xfrm>
                    <a:off x="162305" y="1096637"/>
                    <a:ext cx="2145506" cy="943686"/>
                    <a:chOff x="162305" y="1096637"/>
                    <a:chExt cx="2145506" cy="943686"/>
                  </a:xfrm>
                </p:grpSpPr>
                <p:grpSp>
                  <p:nvGrpSpPr>
                    <p:cNvPr id="305" name="Группа 304"/>
                    <p:cNvGrpSpPr/>
                    <p:nvPr/>
                  </p:nvGrpSpPr>
                  <p:grpSpPr>
                    <a:xfrm>
                      <a:off x="162305" y="1096637"/>
                      <a:ext cx="2145506" cy="943686"/>
                      <a:chOff x="191116" y="858742"/>
                      <a:chExt cx="2145506" cy="930597"/>
                    </a:xfrm>
                    <a:noFill/>
                  </p:grpSpPr>
                  <p:grpSp>
                    <p:nvGrpSpPr>
                      <p:cNvPr id="304" name="Группа 303"/>
                      <p:cNvGrpSpPr/>
                      <p:nvPr/>
                    </p:nvGrpSpPr>
                    <p:grpSpPr>
                      <a:xfrm>
                        <a:off x="1166277" y="1094247"/>
                        <a:ext cx="786583" cy="190506"/>
                        <a:chOff x="1159134" y="1091866"/>
                        <a:chExt cx="786583" cy="190506"/>
                      </a:xfrm>
                      <a:grpFill/>
                    </p:grpSpPr>
                    <p:cxnSp>
                      <p:nvCxnSpPr>
                        <p:cNvPr id="63" name="Прямая соединительная линия 62"/>
                        <p:cNvCxnSpPr/>
                        <p:nvPr/>
                      </p:nvCxnSpPr>
                      <p:spPr>
                        <a:xfrm>
                          <a:off x="1159134" y="1094784"/>
                          <a:ext cx="0" cy="185991"/>
                        </a:xfrm>
                        <a:prstGeom prst="line">
                          <a:avLst/>
                        </a:prstGeom>
                        <a:grpFill/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5" name="Прямая соединительная линия 64"/>
                        <p:cNvCxnSpPr/>
                        <p:nvPr/>
                      </p:nvCxnSpPr>
                      <p:spPr>
                        <a:xfrm flipV="1">
                          <a:off x="1159134" y="1278335"/>
                          <a:ext cx="566144" cy="1767"/>
                        </a:xfrm>
                        <a:prstGeom prst="line">
                          <a:avLst/>
                        </a:prstGeom>
                        <a:grpFill/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Прямая соединительная линия 66"/>
                        <p:cNvCxnSpPr/>
                        <p:nvPr/>
                      </p:nvCxnSpPr>
                      <p:spPr>
                        <a:xfrm flipV="1">
                          <a:off x="1159134" y="1098046"/>
                          <a:ext cx="566144" cy="1767"/>
                        </a:xfrm>
                        <a:prstGeom prst="line">
                          <a:avLst/>
                        </a:prstGeom>
                        <a:grpFill/>
                        <a:ln w="9525"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303" name="Группа 302"/>
                        <p:cNvGrpSpPr/>
                        <p:nvPr/>
                      </p:nvGrpSpPr>
                      <p:grpSpPr>
                        <a:xfrm>
                          <a:off x="1163017" y="1095739"/>
                          <a:ext cx="782700" cy="186633"/>
                          <a:chOff x="1165398" y="1095739"/>
                          <a:chExt cx="782700" cy="186633"/>
                        </a:xfrm>
                        <a:grpFill/>
                      </p:grpSpPr>
                      <p:sp>
                        <p:nvSpPr>
                          <p:cNvPr id="70" name="Полилиния 12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 flipV="1">
                            <a:off x="1724368" y="1184910"/>
                            <a:ext cx="223730" cy="93424"/>
                          </a:xfrm>
                          <a:custGeom>
                            <a:avLst/>
                            <a:gdLst>
                              <a:gd name="T0" fmla="*/ 0 w 1143000"/>
                              <a:gd name="T1" fmla="*/ 247649 h 266700"/>
                              <a:gd name="T2" fmla="*/ 581025 w 1143000"/>
                              <a:gd name="T3" fmla="*/ 53068 h 266700"/>
                              <a:gd name="T4" fmla="*/ 1143000 w 1143000"/>
                              <a:gd name="T5" fmla="*/ 0 h 266700"/>
                              <a:gd name="T6" fmla="*/ 0 60000 65536"/>
                              <a:gd name="T7" fmla="*/ 0 60000 65536"/>
                              <a:gd name="T8" fmla="*/ 0 60000 655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1143000" h="266700">
                                <a:moveTo>
                                  <a:pt x="0" y="266700"/>
                                </a:moveTo>
                                <a:cubicBezTo>
                                  <a:pt x="195262" y="184150"/>
                                  <a:pt x="390525" y="101600"/>
                                  <a:pt x="581025" y="57150"/>
                                </a:cubicBezTo>
                                <a:cubicBezTo>
                                  <a:pt x="771525" y="12700"/>
                                  <a:pt x="1052513" y="6350"/>
                                  <a:pt x="1143000" y="0"/>
                                </a:cubicBezTo>
                              </a:path>
                            </a:pathLst>
                          </a:custGeom>
                          <a:grp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71" name="Полилиния 11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1725278" y="1099039"/>
                            <a:ext cx="218058" cy="85871"/>
                          </a:xfrm>
                          <a:custGeom>
                            <a:avLst/>
                            <a:gdLst>
                              <a:gd name="T0" fmla="*/ 0 w 1143000"/>
                              <a:gd name="T1" fmla="*/ 257175 h 266700"/>
                              <a:gd name="T2" fmla="*/ 581025 w 1143000"/>
                              <a:gd name="T3" fmla="*/ 55109 h 266700"/>
                              <a:gd name="T4" fmla="*/ 1143000 w 1143000"/>
                              <a:gd name="T5" fmla="*/ 0 h 266700"/>
                              <a:gd name="T6" fmla="*/ 0 60000 65536"/>
                              <a:gd name="T7" fmla="*/ 0 60000 65536"/>
                              <a:gd name="T8" fmla="*/ 0 60000 655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1143000" h="266700">
                                <a:moveTo>
                                  <a:pt x="0" y="266700"/>
                                </a:moveTo>
                                <a:cubicBezTo>
                                  <a:pt x="195262" y="184150"/>
                                  <a:pt x="390525" y="101600"/>
                                  <a:pt x="581025" y="57150"/>
                                </a:cubicBezTo>
                                <a:cubicBezTo>
                                  <a:pt x="771525" y="12700"/>
                                  <a:pt x="1052513" y="6350"/>
                                  <a:pt x="1143000" y="0"/>
                                </a:cubicBezTo>
                              </a:path>
                            </a:pathLst>
                          </a:custGeom>
                          <a:grp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00"/>
                          </a:p>
                        </p:txBody>
                      </p:sp>
                      <p:grpSp>
                        <p:nvGrpSpPr>
                          <p:cNvPr id="302" name="Группа 301"/>
                          <p:cNvGrpSpPr/>
                          <p:nvPr/>
                        </p:nvGrpSpPr>
                        <p:grpSpPr>
                          <a:xfrm>
                            <a:off x="1165398" y="1095739"/>
                            <a:ext cx="569161" cy="186633"/>
                            <a:chOff x="1165398" y="1095739"/>
                            <a:chExt cx="569161" cy="186633"/>
                          </a:xfrm>
                          <a:grpFill/>
                        </p:grpSpPr>
                        <p:cxnSp>
                          <p:nvCxnSpPr>
                            <p:cNvPr id="87" name="Прямая соединительная линия 86"/>
                            <p:cNvCxnSpPr/>
                            <p:nvPr/>
                          </p:nvCxnSpPr>
                          <p:spPr>
                            <a:xfrm>
                              <a:off x="1165398" y="1101202"/>
                              <a:ext cx="74338" cy="177132"/>
                            </a:xfrm>
                            <a:prstGeom prst="line">
                              <a:avLst/>
                            </a:prstGeom>
                            <a:grpFill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2" name="Прямая соединительная линия 91"/>
                            <p:cNvCxnSpPr/>
                            <p:nvPr/>
                          </p:nvCxnSpPr>
                          <p:spPr>
                            <a:xfrm>
                              <a:off x="1240689" y="1098598"/>
                              <a:ext cx="74086" cy="183774"/>
                            </a:xfrm>
                            <a:prstGeom prst="line">
                              <a:avLst/>
                            </a:prstGeom>
                            <a:grpFill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2" name="Прямая соединительная линия 121"/>
                            <p:cNvCxnSpPr/>
                            <p:nvPr/>
                          </p:nvCxnSpPr>
                          <p:spPr>
                            <a:xfrm>
                              <a:off x="1305414" y="1098343"/>
                              <a:ext cx="74338" cy="177132"/>
                            </a:xfrm>
                            <a:prstGeom prst="line">
                              <a:avLst/>
                            </a:prstGeom>
                            <a:grpFill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3" name="Прямая соединительная линия 122"/>
                            <p:cNvCxnSpPr/>
                            <p:nvPr/>
                          </p:nvCxnSpPr>
                          <p:spPr>
                            <a:xfrm>
                              <a:off x="1380705" y="1095739"/>
                              <a:ext cx="74086" cy="183774"/>
                            </a:xfrm>
                            <a:prstGeom prst="line">
                              <a:avLst/>
                            </a:prstGeom>
                            <a:grpFill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4" name="Прямая соединительная линия 123"/>
                            <p:cNvCxnSpPr/>
                            <p:nvPr/>
                          </p:nvCxnSpPr>
                          <p:spPr>
                            <a:xfrm>
                              <a:off x="1449657" y="1099261"/>
                              <a:ext cx="74338" cy="177132"/>
                            </a:xfrm>
                            <a:prstGeom prst="line">
                              <a:avLst/>
                            </a:prstGeom>
                            <a:grpFill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5" name="Прямая соединительная линия 124"/>
                            <p:cNvCxnSpPr/>
                            <p:nvPr/>
                          </p:nvCxnSpPr>
                          <p:spPr>
                            <a:xfrm>
                              <a:off x="1524948" y="1096657"/>
                              <a:ext cx="74086" cy="183774"/>
                            </a:xfrm>
                            <a:prstGeom prst="line">
                              <a:avLst/>
                            </a:prstGeom>
                            <a:grpFill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6" name="Прямая соединительная линия 125"/>
                            <p:cNvCxnSpPr/>
                            <p:nvPr/>
                          </p:nvCxnSpPr>
                          <p:spPr>
                            <a:xfrm>
                              <a:off x="1585182" y="1098343"/>
                              <a:ext cx="74338" cy="177132"/>
                            </a:xfrm>
                            <a:prstGeom prst="line">
                              <a:avLst/>
                            </a:prstGeom>
                            <a:grpFill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7" name="Прямая соединительная линия 126"/>
                            <p:cNvCxnSpPr/>
                            <p:nvPr/>
                          </p:nvCxnSpPr>
                          <p:spPr>
                            <a:xfrm>
                              <a:off x="1660473" y="1095739"/>
                              <a:ext cx="74086" cy="183774"/>
                            </a:xfrm>
                            <a:prstGeom prst="line">
                              <a:avLst/>
                            </a:prstGeom>
                            <a:grpFill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cxnSp>
                      <p:nvCxnSpPr>
                        <p:cNvPr id="128" name="Прямая соединительная линия 127"/>
                        <p:cNvCxnSpPr/>
                        <p:nvPr/>
                      </p:nvCxnSpPr>
                      <p:spPr>
                        <a:xfrm>
                          <a:off x="1729425" y="1091866"/>
                          <a:ext cx="74338" cy="177132"/>
                        </a:xfrm>
                        <a:prstGeom prst="line">
                          <a:avLst/>
                        </a:prstGeom>
                        <a:grpFill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00" name="Группа 299"/>
                      <p:cNvGrpSpPr/>
                      <p:nvPr/>
                    </p:nvGrpSpPr>
                    <p:grpSpPr>
                      <a:xfrm>
                        <a:off x="191116" y="858742"/>
                        <a:ext cx="2145506" cy="930597"/>
                        <a:chOff x="192703" y="860329"/>
                        <a:chExt cx="2145506" cy="930597"/>
                      </a:xfrm>
                      <a:grpFill/>
                    </p:grpSpPr>
                    <p:grpSp>
                      <p:nvGrpSpPr>
                        <p:cNvPr id="28" name="Group 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92703" y="860329"/>
                          <a:ext cx="2145506" cy="930597"/>
                          <a:chOff x="2947" y="3745"/>
                          <a:chExt cx="4504" cy="1953"/>
                        </a:xfrm>
                        <a:grpFill/>
                      </p:grpSpPr>
                      <p:sp>
                        <p:nvSpPr>
                          <p:cNvPr id="29" name="AutoShape 28"/>
                          <p:cNvSpPr>
                            <a:spLocks noChangeAspect="1" noChangeArrowheads="1"/>
                          </p:cNvSpPr>
                          <p:nvPr/>
                        </p:nvSpPr>
                        <p:spPr bwMode="auto">
                          <a:xfrm>
                            <a:off x="2947" y="3745"/>
                            <a:ext cx="4504" cy="1934"/>
                          </a:xfrm>
                          <a:prstGeom prst="rect">
                            <a:avLst/>
                          </a:prstGeom>
                          <a:grpFill/>
                          <a:ex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30" name="Прямая соединительная линия 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191" y="4029"/>
                            <a:ext cx="1335" cy="1"/>
                          </a:xfrm>
                          <a:prstGeom prst="line">
                            <a:avLst/>
                          </a:prstGeom>
                          <a:grp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31" name="Прямая соединительная линия 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3636" y="4028"/>
                            <a:ext cx="555" cy="150"/>
                          </a:xfrm>
                          <a:prstGeom prst="line">
                            <a:avLst/>
                          </a:prstGeom>
                          <a:grp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32" name="Прямая соединительная линия 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202" y="4823"/>
                            <a:ext cx="1335" cy="1"/>
                          </a:xfrm>
                          <a:prstGeom prst="line">
                            <a:avLst/>
                          </a:prstGeom>
                          <a:grp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33" name="Прямая соединительная линия 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3645" y="4680"/>
                            <a:ext cx="568" cy="143"/>
                          </a:xfrm>
                          <a:prstGeom prst="line">
                            <a:avLst/>
                          </a:prstGeom>
                          <a:grp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35" name="Прямая соединительная линия 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3622" y="4433"/>
                            <a:ext cx="3705" cy="1"/>
                          </a:xfrm>
                          <a:prstGeom prst="line">
                            <a:avLst/>
                          </a:prstGeom>
                          <a:grpFill/>
                          <a:ln w="9525">
                            <a:solidFill>
                              <a:srgbClr val="000000"/>
                            </a:solidFill>
                            <a:prstDash val="lgDashDot"/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36" name="Полилиния 11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>
                            <a:off x="5526" y="4028"/>
                            <a:ext cx="1787" cy="408"/>
                          </a:xfrm>
                          <a:custGeom>
                            <a:avLst/>
                            <a:gdLst>
                              <a:gd name="T0" fmla="*/ 0 w 1143000"/>
                              <a:gd name="T1" fmla="*/ 257175 h 266700"/>
                              <a:gd name="T2" fmla="*/ 581025 w 1143000"/>
                              <a:gd name="T3" fmla="*/ 55109 h 266700"/>
                              <a:gd name="T4" fmla="*/ 1143000 w 1143000"/>
                              <a:gd name="T5" fmla="*/ 0 h 266700"/>
                              <a:gd name="T6" fmla="*/ 0 60000 65536"/>
                              <a:gd name="T7" fmla="*/ 0 60000 65536"/>
                              <a:gd name="T8" fmla="*/ 0 60000 655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1143000" h="266700">
                                <a:moveTo>
                                  <a:pt x="0" y="266700"/>
                                </a:moveTo>
                                <a:cubicBezTo>
                                  <a:pt x="195262" y="184150"/>
                                  <a:pt x="390525" y="101600"/>
                                  <a:pt x="581025" y="57150"/>
                                </a:cubicBezTo>
                                <a:cubicBezTo>
                                  <a:pt x="771525" y="12700"/>
                                  <a:pt x="1052513" y="6350"/>
                                  <a:pt x="1143000" y="0"/>
                                </a:cubicBezTo>
                              </a:path>
                            </a:pathLst>
                          </a:custGeom>
                          <a:grp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37" name="Полилиния 12"/>
                          <p:cNvSpPr>
                            <a:spLocks/>
                          </p:cNvSpPr>
                          <p:nvPr/>
                        </p:nvSpPr>
                        <p:spPr bwMode="auto">
                          <a:xfrm flipH="1" flipV="1">
                            <a:off x="5537" y="4433"/>
                            <a:ext cx="1800" cy="390"/>
                          </a:xfrm>
                          <a:custGeom>
                            <a:avLst/>
                            <a:gdLst>
                              <a:gd name="T0" fmla="*/ 0 w 1143000"/>
                              <a:gd name="T1" fmla="*/ 247649 h 266700"/>
                              <a:gd name="T2" fmla="*/ 581025 w 1143000"/>
                              <a:gd name="T3" fmla="*/ 53068 h 266700"/>
                              <a:gd name="T4" fmla="*/ 1143000 w 1143000"/>
                              <a:gd name="T5" fmla="*/ 0 h 266700"/>
                              <a:gd name="T6" fmla="*/ 0 60000 65536"/>
                              <a:gd name="T7" fmla="*/ 0 60000 65536"/>
                              <a:gd name="T8" fmla="*/ 0 60000 65536"/>
                            </a:gdLst>
                            <a:ahLst/>
                            <a:cxnLst>
                              <a:cxn ang="T6">
                                <a:pos x="T0" y="T1"/>
                              </a:cxn>
                              <a:cxn ang="T7">
                                <a:pos x="T2" y="T3"/>
                              </a:cxn>
                              <a:cxn ang="T8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1143000" h="266700">
                                <a:moveTo>
                                  <a:pt x="0" y="266700"/>
                                </a:moveTo>
                                <a:cubicBezTo>
                                  <a:pt x="195262" y="184150"/>
                                  <a:pt x="390525" y="101600"/>
                                  <a:pt x="581025" y="57150"/>
                                </a:cubicBezTo>
                                <a:cubicBezTo>
                                  <a:pt x="771525" y="12700"/>
                                  <a:pt x="1052513" y="6350"/>
                                  <a:pt x="1143000" y="0"/>
                                </a:cubicBezTo>
                              </a:path>
                            </a:pathLst>
                          </a:custGeom>
                          <a:grp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ctr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39" name="Прямая соединительная линия 1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726" y="4033"/>
                            <a:ext cx="10" cy="789"/>
                          </a:xfrm>
                          <a:prstGeom prst="line">
                            <a:avLst/>
                          </a:prstGeom>
                          <a:ln>
                            <a:headEnd/>
                            <a:tailEnd/>
                          </a:ln>
                          <a:extLst/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40" name="Прямая соединительная линия 1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329" y="4444"/>
                            <a:ext cx="12" cy="1254"/>
                          </a:xfrm>
                          <a:prstGeom prst="line">
                            <a:avLst/>
                          </a:prstGeom>
                          <a:grpFill/>
                          <a:ln w="952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sp>
                        <p:nvSpPr>
                          <p:cNvPr id="41" name="Прямая соединительная линия 1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41" y="4689"/>
                            <a:ext cx="6" cy="944"/>
                          </a:xfrm>
                          <a:prstGeom prst="line">
                            <a:avLst/>
                          </a:prstGeom>
                          <a:grpFill/>
                          <a:ln w="9525">
                            <a:solidFill>
                              <a:srgbClr val="000000"/>
                            </a:solidFill>
                            <a:prstDash val="dash"/>
                            <a:round/>
                            <a:headEnd/>
                            <a:tailEnd/>
                          </a:ln>
                          <a:extLst/>
                        </p:spPr>
                        <p:txBody>
                          <a:bodyPr vert="horz" wrap="square" lIns="68580" tIns="34290" rIns="68580" bIns="3429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 sz="1050"/>
                          </a:p>
                        </p:txBody>
                      </p:sp>
                      <p:graphicFrame>
                        <p:nvGraphicFramePr>
                          <p:cNvPr id="54" name="Объект 53"/>
                          <p:cNvGraphicFramePr>
                            <a:graphicFrameLocks/>
                          </p:cNvGraphicFramePr>
                          <p:nvPr>
                            <p:extLst>
                              <p:ext uri="{D42A27DB-BD31-4B8C-83A1-F6EECF244321}">
                                <p14:modId xmlns:p14="http://schemas.microsoft.com/office/powerpoint/2010/main" val="2434974735"/>
                              </p:ext>
                            </p:extLst>
                          </p:nvPr>
                        </p:nvGraphicFramePr>
                        <p:xfrm>
                          <a:off x="4027" y="5257"/>
                          <a:ext cx="320" cy="393"/>
                        </p:xfrm>
                        <a:graphic>
                          <a:graphicData uri="http://schemas.openxmlformats.org/presentationml/2006/ole">
                            <mc:AlternateContent xmlns:mc="http://schemas.openxmlformats.org/markup-compatibility/2006">
                              <mc:Choice xmlns:v="urn:schemas-microsoft-com:vml" Requires="v">
                                <p:oleObj spid="_x0000_s10262" name="Уравнение" r:id="rId4" imgW="203040" imgH="253800" progId="Equation.3">
                                  <p:embed/>
                                </p:oleObj>
                              </mc:Choice>
                              <mc:Fallback>
                                <p:oleObj name="Уравнение" r:id="rId4" imgW="203040" imgH="253800" progId="Equation.3">
                                  <p:embed/>
                                  <p:pic>
                                    <p:nvPicPr>
                                      <p:cNvPr id="46" name="Объект 45"/>
                                      <p:cNvPicPr>
                                        <a:picLocks noChangeArrowheads="1"/>
                                      </p:cNvPicPr>
                                      <p:nvPr/>
                                    </p:nvPicPr>
                                    <p:blipFill>
                                      <a:blip r:embed="rId5"/>
                                      <a:srcRect/>
                                      <a:stretch>
                                        <a:fillRect/>
                                      </a:stretch>
                                    </p:blipFill>
                                    <p:spPr bwMode="auto">
                                      <a:xfrm>
                                        <a:off x="4027" y="5257"/>
                                        <a:ext cx="320" cy="393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  <a:extLst>
                                        <a:ext uri="{909E8E84-426E-40DD-AFC4-6F175D3DCCD1}">
                                          <a14:hiddenFill xmlns:a14="http://schemas.microsoft.com/office/drawing/2010/main">
                                            <a:solidFill>
                                              <a:srgbClr val="FFFFFF"/>
                                            </a:solidFill>
                                          </a14:hiddenFill>
                                        </a:ext>
                                      </a:extLst>
                                    </p:spPr>
                                  </p:pic>
                                </p:oleObj>
                              </mc:Fallback>
                            </mc:AlternateContent>
                          </a:graphicData>
                        </a:graphic>
                      </p:graphicFrame>
                    </p:grpSp>
                    <p:cxnSp>
                      <p:nvCxnSpPr>
                        <p:cNvPr id="12" name="Прямая со стрелкой 11"/>
                        <p:cNvCxnSpPr/>
                        <p:nvPr/>
                      </p:nvCxnSpPr>
                      <p:spPr>
                        <a:xfrm flipV="1">
                          <a:off x="1042429" y="1590675"/>
                          <a:ext cx="1243571" cy="10447"/>
                        </a:xfrm>
                        <a:prstGeom prst="straightConnector1">
                          <a:avLst/>
                        </a:prstGeom>
                        <a:grpFill/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arrow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0" name="Прямая со стрелкой 59"/>
                        <p:cNvCxnSpPr/>
                        <p:nvPr/>
                      </p:nvCxnSpPr>
                      <p:spPr>
                        <a:xfrm flipH="1" flipV="1">
                          <a:off x="523876" y="1597025"/>
                          <a:ext cx="530460" cy="1748"/>
                        </a:xfrm>
                        <a:prstGeom prst="straightConnector1">
                          <a:avLst/>
                        </a:prstGeom>
                        <a:grpFill/>
                        <a:ln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arrow" w="med" len="med"/>
                          <a:tailEnd type="arrow" w="med" len="med"/>
                        </a:ln>
                      </p:spPr>
                      <p:style>
                        <a:lnRef idx="0">
                          <a:scrgbClr r="0" g="0" b="0"/>
                        </a:lnRef>
                        <a:fillRef idx="0">
                          <a:scrgbClr r="0" g="0" b="0"/>
                        </a:fillRef>
                        <a:effectRef idx="0">
                          <a:scrgbClr r="0" g="0" b="0"/>
                        </a:effectRef>
                        <a:fontRef idx="minor">
                          <a:schemeClr val="tx1"/>
                        </a:fontRef>
                      </p:style>
                    </p:cxnSp>
                    <p:graphicFrame>
                      <p:nvGraphicFramePr>
                        <p:cNvPr id="61" name="Объект 60"/>
                        <p:cNvGraphicFramePr>
                          <a:graphicFrameLocks/>
                        </p:cNvGraphicFramePr>
                        <p:nvPr>
                          <p:extLst>
                            <p:ext uri="{D42A27DB-BD31-4B8C-83A1-F6EECF244321}">
                              <p14:modId xmlns:p14="http://schemas.microsoft.com/office/powerpoint/2010/main" val="1810209211"/>
                            </p:ext>
                          </p:extLst>
                        </p:nvPr>
                      </p:nvGraphicFramePr>
                      <p:xfrm>
                        <a:off x="1570038" y="1595438"/>
                        <a:ext cx="133350" cy="177800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10263" name="Уравнение" r:id="rId6" imgW="177480" imgH="241200" progId="Equation.3">
                                <p:embed/>
                              </p:oleObj>
                            </mc:Choice>
                            <mc:Fallback>
                              <p:oleObj name="Уравнение" r:id="rId6" imgW="177480" imgH="241200" progId="Equation.3">
                                <p:embed/>
                                <p:pic>
                                  <p:nvPicPr>
                                    <p:cNvPr id="54" name="Объект 53"/>
                                    <p:cNvPicPr>
                                      <a:picLocks noChangeArrowheads="1"/>
                                    </p:cNvPicPr>
                                    <p:nvPr/>
                                  </p:nvPicPr>
                                  <p:blipFill>
                                    <a:blip r:embed="rId7"/>
                                    <a:srcRect/>
                                    <a:stretch>
                                      <a:fillRect/>
                                    </a:stretch>
                                  </p:blipFill>
                                  <p:spPr bwMode="auto">
                                    <a:xfrm>
                                      <a:off x="1570038" y="1595438"/>
                                      <a:ext cx="133350" cy="177800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extLst/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cxnSp>
                      <p:nvCxnSpPr>
                        <p:cNvPr id="145" name="Прямая соединительная линия 144"/>
                        <p:cNvCxnSpPr>
                          <a:stCxn id="31" idx="1"/>
                        </p:cNvCxnSpPr>
                        <p:nvPr/>
                      </p:nvCxnSpPr>
                      <p:spPr>
                        <a:xfrm>
                          <a:off x="520912" y="1066651"/>
                          <a:ext cx="79007" cy="91958"/>
                        </a:xfrm>
                        <a:prstGeom prst="line">
                          <a:avLst/>
                        </a:prstGeom>
                        <a:grpFill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" name="Прямая соединительная линия 145"/>
                        <p:cNvCxnSpPr/>
                        <p:nvPr/>
                      </p:nvCxnSpPr>
                      <p:spPr>
                        <a:xfrm flipV="1">
                          <a:off x="515918" y="1212329"/>
                          <a:ext cx="83672" cy="95672"/>
                        </a:xfrm>
                        <a:prstGeom prst="line">
                          <a:avLst/>
                        </a:prstGeom>
                        <a:grpFill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349" name="Прямоугольник 348"/>
                    <p:cNvSpPr/>
                    <p:nvPr/>
                  </p:nvSpPr>
                  <p:spPr>
                    <a:xfrm>
                      <a:off x="623886" y="1285873"/>
                      <a:ext cx="342900" cy="85725"/>
                    </a:xfrm>
                    <a:prstGeom prst="rect">
                      <a:avLst/>
                    </a:prstGeom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63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350" name="Прямоугольник 349"/>
                    <p:cNvSpPr/>
                    <p:nvPr/>
                  </p:nvSpPr>
                  <p:spPr>
                    <a:xfrm>
                      <a:off x="619124" y="1466850"/>
                      <a:ext cx="345281" cy="83342"/>
                    </a:xfrm>
                    <a:prstGeom prst="rect">
                      <a:avLst/>
                    </a:prstGeom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635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cxnSp>
                  <p:nvCxnSpPr>
                    <p:cNvPr id="361" name="Прямая соединительная линия 360"/>
                    <p:cNvCxnSpPr/>
                    <p:nvPr/>
                  </p:nvCxnSpPr>
                  <p:spPr>
                    <a:xfrm>
                      <a:off x="569119" y="1452563"/>
                      <a:ext cx="45244" cy="2619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4" name="Прямая соединительная линия 363"/>
                    <p:cNvCxnSpPr/>
                    <p:nvPr/>
                  </p:nvCxnSpPr>
                  <p:spPr>
                    <a:xfrm flipV="1">
                      <a:off x="573881" y="1366839"/>
                      <a:ext cx="45244" cy="3333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372" name="Прямая соединительная линия 371"/>
              <p:cNvCxnSpPr>
                <a:endCxn id="373" idx="1"/>
              </p:cNvCxnSpPr>
              <p:nvPr/>
            </p:nvCxnSpPr>
            <p:spPr>
              <a:xfrm>
                <a:off x="1914525" y="1235868"/>
                <a:ext cx="470694" cy="3024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3" name="TextBox 372"/>
              <p:cNvSpPr txBox="1"/>
              <p:nvPr/>
            </p:nvSpPr>
            <p:spPr>
              <a:xfrm>
                <a:off x="2385219" y="1438275"/>
                <a:ext cx="86995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700" dirty="0" smtClean="0"/>
                  <a:t>1 - корпус</a:t>
                </a:r>
                <a:endParaRPr lang="ru-RU" sz="700" dirty="0"/>
              </a:p>
            </p:txBody>
          </p:sp>
          <p:cxnSp>
            <p:nvCxnSpPr>
              <p:cNvPr id="374" name="Прямая соединительная линия 373"/>
              <p:cNvCxnSpPr/>
              <p:nvPr/>
            </p:nvCxnSpPr>
            <p:spPr>
              <a:xfrm flipV="1">
                <a:off x="2059782" y="926306"/>
                <a:ext cx="107156" cy="1595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7" name="TextBox 376"/>
              <p:cNvSpPr txBox="1"/>
              <p:nvPr/>
            </p:nvSpPr>
            <p:spPr>
              <a:xfrm>
                <a:off x="1969294" y="776288"/>
                <a:ext cx="116919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700" dirty="0"/>
                  <a:t>2</a:t>
                </a:r>
                <a:r>
                  <a:rPr lang="ru-RU" sz="700" dirty="0" smtClean="0"/>
                  <a:t> – Головной взрыватель</a:t>
                </a:r>
                <a:endParaRPr lang="ru-RU" sz="700" dirty="0"/>
              </a:p>
            </p:txBody>
          </p:sp>
          <p:cxnSp>
            <p:nvCxnSpPr>
              <p:cNvPr id="379" name="Прямая соединительная линия 378"/>
              <p:cNvCxnSpPr/>
              <p:nvPr/>
            </p:nvCxnSpPr>
            <p:spPr>
              <a:xfrm flipV="1">
                <a:off x="1531144" y="831056"/>
                <a:ext cx="19050" cy="24050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0" name="TextBox 379"/>
              <p:cNvSpPr txBox="1"/>
              <p:nvPr/>
            </p:nvSpPr>
            <p:spPr>
              <a:xfrm>
                <a:off x="1219200" y="654844"/>
                <a:ext cx="145256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700" dirty="0" smtClean="0"/>
                  <a:t>3 – взрывное вещество</a:t>
                </a:r>
                <a:endParaRPr lang="ru-RU" sz="700" dirty="0"/>
              </a:p>
            </p:txBody>
          </p:sp>
          <p:cxnSp>
            <p:nvCxnSpPr>
              <p:cNvPr id="382" name="Прямая соединительная линия 381"/>
              <p:cNvCxnSpPr>
                <a:stCxn id="350" idx="2"/>
                <a:endCxn id="383" idx="0"/>
              </p:cNvCxnSpPr>
              <p:nvPr/>
            </p:nvCxnSpPr>
            <p:spPr>
              <a:xfrm flipH="1">
                <a:off x="325437" y="1231106"/>
                <a:ext cx="449659" cy="1325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3" name="TextBox 382"/>
              <p:cNvSpPr txBox="1"/>
              <p:nvPr/>
            </p:nvSpPr>
            <p:spPr>
              <a:xfrm>
                <a:off x="97631" y="1363662"/>
                <a:ext cx="45561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700" dirty="0" smtClean="0"/>
                  <a:t>4 – РТ</a:t>
                </a:r>
                <a:endParaRPr lang="ru-RU" sz="700" dirty="0"/>
              </a:p>
            </p:txBody>
          </p:sp>
          <p:cxnSp>
            <p:nvCxnSpPr>
              <p:cNvPr id="385" name="Прямая соединительная линия 384"/>
              <p:cNvCxnSpPr>
                <a:stCxn id="35" idx="1"/>
                <a:endCxn id="387" idx="2"/>
              </p:cNvCxnSpPr>
              <p:nvPr/>
            </p:nvCxnSpPr>
            <p:spPr>
              <a:xfrm flipH="1" flipV="1">
                <a:off x="350837" y="889824"/>
                <a:ext cx="116339" cy="22065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7" name="TextBox 386"/>
              <p:cNvSpPr txBox="1"/>
              <p:nvPr/>
            </p:nvSpPr>
            <p:spPr>
              <a:xfrm>
                <a:off x="97631" y="689769"/>
                <a:ext cx="50641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700" dirty="0" smtClean="0"/>
                  <a:t>5- сопло</a:t>
                </a:r>
                <a:endParaRPr lang="ru-RU" sz="700" dirty="0"/>
              </a:p>
            </p:txBody>
          </p:sp>
        </p:grpSp>
        <p:cxnSp>
          <p:nvCxnSpPr>
            <p:cNvPr id="390" name="Прямая соединительная линия 389"/>
            <p:cNvCxnSpPr>
              <a:stCxn id="39" idx="1"/>
            </p:cNvCxnSpPr>
            <p:nvPr/>
          </p:nvCxnSpPr>
          <p:spPr>
            <a:xfrm>
              <a:off x="957356" y="1309861"/>
              <a:ext cx="4669" cy="3760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4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682909"/>
            <a:ext cx="8907231" cy="14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ОПТИМИЗАЦИЯ ФОРМЫ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"/>
          <p:cNvGrpSpPr>
            <a:grpSpLocks/>
          </p:cNvGrpSpPr>
          <p:nvPr/>
        </p:nvGrpSpPr>
        <p:grpSpPr bwMode="auto">
          <a:xfrm>
            <a:off x="277128" y="931696"/>
            <a:ext cx="2145506" cy="921544"/>
            <a:chOff x="2947" y="3745"/>
            <a:chExt cx="4504" cy="1934"/>
          </a:xfrm>
        </p:grpSpPr>
        <p:sp>
          <p:nvSpPr>
            <p:cNvPr id="16" name="AutoShape 28"/>
            <p:cNvSpPr>
              <a:spLocks noChangeAspect="1" noChangeArrowheads="1"/>
            </p:cNvSpPr>
            <p:nvPr/>
          </p:nvSpPr>
          <p:spPr bwMode="auto">
            <a:xfrm>
              <a:off x="2947" y="3745"/>
              <a:ext cx="4504" cy="1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7" name="Прямая соединительная линия 3"/>
            <p:cNvSpPr>
              <a:spLocks noChangeShapeType="1"/>
            </p:cNvSpPr>
            <p:nvPr/>
          </p:nvSpPr>
          <p:spPr bwMode="auto">
            <a:xfrm>
              <a:off x="4191" y="4029"/>
              <a:ext cx="13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8" name="Прямая соединительная линия 4"/>
            <p:cNvSpPr>
              <a:spLocks noChangeShapeType="1"/>
            </p:cNvSpPr>
            <p:nvPr/>
          </p:nvSpPr>
          <p:spPr bwMode="auto">
            <a:xfrm flipH="1">
              <a:off x="3636" y="4028"/>
              <a:ext cx="555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24" name="Прямая соединительная линия 5"/>
            <p:cNvSpPr>
              <a:spLocks noChangeShapeType="1"/>
            </p:cNvSpPr>
            <p:nvPr/>
          </p:nvSpPr>
          <p:spPr bwMode="auto">
            <a:xfrm>
              <a:off x="4202" y="4823"/>
              <a:ext cx="13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25" name="Прямая соединительная линия 6"/>
            <p:cNvSpPr>
              <a:spLocks noChangeShapeType="1"/>
            </p:cNvSpPr>
            <p:nvPr/>
          </p:nvSpPr>
          <p:spPr bwMode="auto">
            <a:xfrm flipH="1" flipV="1">
              <a:off x="3645" y="4680"/>
              <a:ext cx="555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26" name="Прямая соединительная линия 7"/>
            <p:cNvSpPr>
              <a:spLocks noChangeShapeType="1"/>
            </p:cNvSpPr>
            <p:nvPr/>
          </p:nvSpPr>
          <p:spPr bwMode="auto">
            <a:xfrm>
              <a:off x="3636" y="4191"/>
              <a:ext cx="1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27" name="Прямая соединительная линия 9"/>
            <p:cNvSpPr>
              <a:spLocks noChangeShapeType="1"/>
            </p:cNvSpPr>
            <p:nvPr/>
          </p:nvSpPr>
          <p:spPr bwMode="auto">
            <a:xfrm flipH="1">
              <a:off x="3622" y="4433"/>
              <a:ext cx="370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28" name="Полилиния 11"/>
            <p:cNvSpPr>
              <a:spLocks/>
            </p:cNvSpPr>
            <p:nvPr/>
          </p:nvSpPr>
          <p:spPr bwMode="auto">
            <a:xfrm flipH="1">
              <a:off x="5537" y="4028"/>
              <a:ext cx="1800" cy="405"/>
            </a:xfrm>
            <a:custGeom>
              <a:avLst/>
              <a:gdLst>
                <a:gd name="T0" fmla="*/ 0 w 1143000"/>
                <a:gd name="T1" fmla="*/ 257175 h 266700"/>
                <a:gd name="T2" fmla="*/ 581025 w 1143000"/>
                <a:gd name="T3" fmla="*/ 55109 h 266700"/>
                <a:gd name="T4" fmla="*/ 1143000 w 1143000"/>
                <a:gd name="T5" fmla="*/ 0 h 26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43000" h="266700">
                  <a:moveTo>
                    <a:pt x="0" y="266700"/>
                  </a:moveTo>
                  <a:cubicBezTo>
                    <a:pt x="195262" y="184150"/>
                    <a:pt x="390525" y="101600"/>
                    <a:pt x="581025" y="57150"/>
                  </a:cubicBezTo>
                  <a:cubicBezTo>
                    <a:pt x="771525" y="12700"/>
                    <a:pt x="1052513" y="6350"/>
                    <a:pt x="11430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29" name="Полилиния 12"/>
            <p:cNvSpPr>
              <a:spLocks/>
            </p:cNvSpPr>
            <p:nvPr/>
          </p:nvSpPr>
          <p:spPr bwMode="auto">
            <a:xfrm flipH="1" flipV="1">
              <a:off x="5537" y="4433"/>
              <a:ext cx="1800" cy="390"/>
            </a:xfrm>
            <a:custGeom>
              <a:avLst/>
              <a:gdLst>
                <a:gd name="T0" fmla="*/ 0 w 1143000"/>
                <a:gd name="T1" fmla="*/ 247649 h 266700"/>
                <a:gd name="T2" fmla="*/ 581025 w 1143000"/>
                <a:gd name="T3" fmla="*/ 53068 h 266700"/>
                <a:gd name="T4" fmla="*/ 1143000 w 1143000"/>
                <a:gd name="T5" fmla="*/ 0 h 26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43000" h="266700">
                  <a:moveTo>
                    <a:pt x="0" y="266700"/>
                  </a:moveTo>
                  <a:cubicBezTo>
                    <a:pt x="195262" y="184150"/>
                    <a:pt x="390525" y="101600"/>
                    <a:pt x="581025" y="57150"/>
                  </a:cubicBezTo>
                  <a:cubicBezTo>
                    <a:pt x="771525" y="12700"/>
                    <a:pt x="1052513" y="6350"/>
                    <a:pt x="11430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0" name="Прямая соединительная линия 13"/>
            <p:cNvSpPr>
              <a:spLocks noChangeShapeType="1"/>
            </p:cNvSpPr>
            <p:nvPr/>
          </p:nvSpPr>
          <p:spPr bwMode="auto">
            <a:xfrm>
              <a:off x="5537" y="4028"/>
              <a:ext cx="15" cy="1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1" name="Прямая соединительная линия 14"/>
            <p:cNvSpPr>
              <a:spLocks noChangeShapeType="1"/>
            </p:cNvSpPr>
            <p:nvPr/>
          </p:nvSpPr>
          <p:spPr bwMode="auto">
            <a:xfrm>
              <a:off x="4191" y="4047"/>
              <a:ext cx="1" cy="1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2" name="Прямая соединительная линия 15"/>
            <p:cNvSpPr>
              <a:spLocks noChangeShapeType="1"/>
            </p:cNvSpPr>
            <p:nvPr/>
          </p:nvSpPr>
          <p:spPr bwMode="auto">
            <a:xfrm>
              <a:off x="7329" y="4444"/>
              <a:ext cx="1" cy="8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3" name="Прямая соединительная линия 16"/>
            <p:cNvSpPr>
              <a:spLocks noChangeShapeType="1"/>
            </p:cNvSpPr>
            <p:nvPr/>
          </p:nvSpPr>
          <p:spPr bwMode="auto">
            <a:xfrm flipH="1">
              <a:off x="3635" y="4185"/>
              <a:ext cx="1" cy="1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4" name="Прямая соединительная линия 17"/>
            <p:cNvSpPr>
              <a:spLocks noChangeShapeType="1"/>
            </p:cNvSpPr>
            <p:nvPr/>
          </p:nvSpPr>
          <p:spPr bwMode="auto">
            <a:xfrm>
              <a:off x="3146" y="4036"/>
              <a:ext cx="10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5" name="Прямая соединительная линия 18"/>
            <p:cNvSpPr>
              <a:spLocks noChangeShapeType="1"/>
            </p:cNvSpPr>
            <p:nvPr/>
          </p:nvSpPr>
          <p:spPr bwMode="auto">
            <a:xfrm flipH="1">
              <a:off x="3146" y="4036"/>
              <a:ext cx="1021" cy="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6" name="Прямая соединительная линия 19"/>
            <p:cNvSpPr>
              <a:spLocks noChangeShapeType="1"/>
            </p:cNvSpPr>
            <p:nvPr/>
          </p:nvSpPr>
          <p:spPr bwMode="auto">
            <a:xfrm flipH="1">
              <a:off x="6291" y="4138"/>
              <a:ext cx="199" cy="9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arrow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7" name="Прямая со стрелкой 20"/>
            <p:cNvSpPr>
              <a:spLocks noChangeShapeType="1"/>
            </p:cNvSpPr>
            <p:nvPr/>
          </p:nvSpPr>
          <p:spPr bwMode="auto">
            <a:xfrm>
              <a:off x="5540" y="5246"/>
              <a:ext cx="178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8" name="Прямая со стрелкой 21"/>
            <p:cNvSpPr>
              <a:spLocks noChangeShapeType="1"/>
            </p:cNvSpPr>
            <p:nvPr/>
          </p:nvSpPr>
          <p:spPr bwMode="auto">
            <a:xfrm>
              <a:off x="4205" y="5245"/>
              <a:ext cx="13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39" name="Прямая со стрелкой 22"/>
            <p:cNvSpPr>
              <a:spLocks noChangeShapeType="1"/>
            </p:cNvSpPr>
            <p:nvPr/>
          </p:nvSpPr>
          <p:spPr bwMode="auto">
            <a:xfrm>
              <a:off x="3635" y="5237"/>
              <a:ext cx="555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40" name="Полилиния 39"/>
            <p:cNvSpPr>
              <a:spLocks/>
            </p:cNvSpPr>
            <p:nvPr/>
          </p:nvSpPr>
          <p:spPr bwMode="auto">
            <a:xfrm flipH="1">
              <a:off x="3290" y="4038"/>
              <a:ext cx="71" cy="198"/>
            </a:xfrm>
            <a:custGeom>
              <a:avLst/>
              <a:gdLst>
                <a:gd name="T0" fmla="*/ 28575 w 31324"/>
                <a:gd name="T1" fmla="*/ 0 h 133350"/>
                <a:gd name="T2" fmla="*/ 28575 w 31324"/>
                <a:gd name="T3" fmla="*/ 76200 h 133350"/>
                <a:gd name="T4" fmla="*/ 0 w 31324"/>
                <a:gd name="T5" fmla="*/ 133350 h 1333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24" h="133350">
                  <a:moveTo>
                    <a:pt x="28575" y="0"/>
                  </a:moveTo>
                  <a:cubicBezTo>
                    <a:pt x="30956" y="26987"/>
                    <a:pt x="33338" y="53975"/>
                    <a:pt x="28575" y="76200"/>
                  </a:cubicBezTo>
                  <a:cubicBezTo>
                    <a:pt x="23812" y="98425"/>
                    <a:pt x="11906" y="115887"/>
                    <a:pt x="0" y="1333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41" name="AutoShape 8"/>
            <p:cNvSpPr>
              <a:spLocks noChangeShapeType="1"/>
            </p:cNvSpPr>
            <p:nvPr/>
          </p:nvSpPr>
          <p:spPr bwMode="auto">
            <a:xfrm>
              <a:off x="4530" y="4035"/>
              <a:ext cx="1" cy="7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graphicFrame>
          <p:nvGraphicFramePr>
            <p:cNvPr id="42" name="Объект 41"/>
            <p:cNvGraphicFramePr>
              <a:graphicFrameLocks noChangeAspect="1"/>
            </p:cNvGraphicFramePr>
            <p:nvPr/>
          </p:nvGraphicFramePr>
          <p:xfrm>
            <a:off x="4599" y="4120"/>
            <a:ext cx="20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1" name="Уравнение" r:id="rId3" imgW="126780" imgH="164814" progId="Equation.3">
                    <p:embed/>
                  </p:oleObj>
                </mc:Choice>
                <mc:Fallback>
                  <p:oleObj name="Уравнение" r:id="rId3" imgW="126780" imgH="164814" progId="Equation.3">
                    <p:embed/>
                    <p:pic>
                      <p:nvPicPr>
                        <p:cNvPr id="27" name="Объект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9" y="4120"/>
                          <a:ext cx="200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Объект 42"/>
            <p:cNvGraphicFramePr>
              <a:graphicFrameLocks noChangeAspect="1"/>
            </p:cNvGraphicFramePr>
            <p:nvPr/>
          </p:nvGraphicFramePr>
          <p:xfrm>
            <a:off x="6334" y="4861"/>
            <a:ext cx="27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2" name="Уравнение" r:id="rId5" imgW="177646" imgH="190335" progId="Equation.3">
                    <p:embed/>
                  </p:oleObj>
                </mc:Choice>
                <mc:Fallback>
                  <p:oleObj name="Уравнение" r:id="rId5" imgW="177646" imgH="190335" progId="Equation.3">
                    <p:embed/>
                    <p:pic>
                      <p:nvPicPr>
                        <p:cNvPr id="28" name="Объект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4" y="4861"/>
                          <a:ext cx="279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Объект 43"/>
            <p:cNvGraphicFramePr>
              <a:graphicFrameLocks/>
            </p:cNvGraphicFramePr>
            <p:nvPr/>
          </p:nvGraphicFramePr>
          <p:xfrm>
            <a:off x="6163" y="5237"/>
            <a:ext cx="2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3" name="Уравнение" r:id="rId7" imgW="152334" imgH="190417" progId="Equation.3">
                    <p:embed/>
                  </p:oleObj>
                </mc:Choice>
                <mc:Fallback>
                  <p:oleObj name="Уравнение" r:id="rId7" imgW="152334" imgH="190417" progId="Equation.3">
                    <p:embed/>
                    <p:pic>
                      <p:nvPicPr>
                        <p:cNvPr id="29" name="Объект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3" y="5237"/>
                          <a:ext cx="24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Объект 44"/>
            <p:cNvGraphicFramePr>
              <a:graphicFrameLocks/>
            </p:cNvGraphicFramePr>
            <p:nvPr/>
          </p:nvGraphicFramePr>
          <p:xfrm>
            <a:off x="4726" y="5238"/>
            <a:ext cx="26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4" name="Уравнение" r:id="rId9" imgW="164957" imgH="203024" progId="Equation.3">
                    <p:embed/>
                  </p:oleObj>
                </mc:Choice>
                <mc:Fallback>
                  <p:oleObj name="Уравнение" r:id="rId9" imgW="164957" imgH="203024" progId="Equation.3">
                    <p:embed/>
                    <p:pic>
                      <p:nvPicPr>
                        <p:cNvPr id="30" name="Объект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6" y="5238"/>
                          <a:ext cx="260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Объект 45"/>
            <p:cNvGraphicFramePr>
              <a:graphicFrameLocks/>
            </p:cNvGraphicFramePr>
            <p:nvPr/>
          </p:nvGraphicFramePr>
          <p:xfrm>
            <a:off x="3801" y="5213"/>
            <a:ext cx="22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5" name="Уравнение" r:id="rId11" imgW="139639" imgH="203112" progId="Equation.3">
                    <p:embed/>
                  </p:oleObj>
                </mc:Choice>
                <mc:Fallback>
                  <p:oleObj name="Уравнение" r:id="rId11" imgW="139639" imgH="203112" progId="Equation.3">
                    <p:embed/>
                    <p:pic>
                      <p:nvPicPr>
                        <p:cNvPr id="31" name="Объект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1" y="5213"/>
                          <a:ext cx="221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Объект 46"/>
            <p:cNvGraphicFramePr>
              <a:graphicFrameLocks/>
            </p:cNvGraphicFramePr>
            <p:nvPr/>
          </p:nvGraphicFramePr>
          <p:xfrm>
            <a:off x="2963" y="3972"/>
            <a:ext cx="3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6" name="Уравнение" r:id="rId13" imgW="190417" imgH="203112" progId="Equation.3">
                    <p:embed/>
                  </p:oleObj>
                </mc:Choice>
                <mc:Fallback>
                  <p:oleObj name="Уравнение" r:id="rId13" imgW="190417" imgH="203112" progId="Equation.3">
                    <p:embed/>
                    <p:pic>
                      <p:nvPicPr>
                        <p:cNvPr id="32" name="Объект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3" y="3972"/>
                          <a:ext cx="300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TextBox 50"/>
          <p:cNvSpPr txBox="1"/>
          <p:nvPr/>
        </p:nvSpPr>
        <p:spPr>
          <a:xfrm>
            <a:off x="138564" y="1846690"/>
            <a:ext cx="2847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6 – 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хема снаряда</a:t>
            </a:r>
            <a:endParaRPr lang="ru-R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9282" y="533733"/>
            <a:ext cx="3295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Параметрическая оптимизация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10206" y="549614"/>
            <a:ext cx="329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Топологическая оптимизация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(Поиск формы)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8" name="Group 1"/>
          <p:cNvGrpSpPr>
            <a:grpSpLocks/>
          </p:cNvGrpSpPr>
          <p:nvPr/>
        </p:nvGrpSpPr>
        <p:grpSpPr bwMode="auto">
          <a:xfrm>
            <a:off x="277128" y="931696"/>
            <a:ext cx="2145506" cy="921544"/>
            <a:chOff x="2947" y="3745"/>
            <a:chExt cx="4504" cy="1934"/>
          </a:xfrm>
        </p:grpSpPr>
        <p:sp>
          <p:nvSpPr>
            <p:cNvPr id="149" name="AutoShape 28"/>
            <p:cNvSpPr>
              <a:spLocks noChangeAspect="1" noChangeArrowheads="1"/>
            </p:cNvSpPr>
            <p:nvPr/>
          </p:nvSpPr>
          <p:spPr bwMode="auto">
            <a:xfrm>
              <a:off x="2947" y="3745"/>
              <a:ext cx="4504" cy="1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0" name="Прямая соединительная линия 3"/>
            <p:cNvSpPr>
              <a:spLocks noChangeShapeType="1"/>
            </p:cNvSpPr>
            <p:nvPr/>
          </p:nvSpPr>
          <p:spPr bwMode="auto">
            <a:xfrm>
              <a:off x="4191" y="4029"/>
              <a:ext cx="13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1" name="Прямая соединительная линия 4"/>
            <p:cNvSpPr>
              <a:spLocks noChangeShapeType="1"/>
            </p:cNvSpPr>
            <p:nvPr/>
          </p:nvSpPr>
          <p:spPr bwMode="auto">
            <a:xfrm flipH="1">
              <a:off x="3636" y="4028"/>
              <a:ext cx="555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2" name="Прямая соединительная линия 5"/>
            <p:cNvSpPr>
              <a:spLocks noChangeShapeType="1"/>
            </p:cNvSpPr>
            <p:nvPr/>
          </p:nvSpPr>
          <p:spPr bwMode="auto">
            <a:xfrm>
              <a:off x="4202" y="4823"/>
              <a:ext cx="13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3" name="Прямая соединительная линия 6"/>
            <p:cNvSpPr>
              <a:spLocks noChangeShapeType="1"/>
            </p:cNvSpPr>
            <p:nvPr/>
          </p:nvSpPr>
          <p:spPr bwMode="auto">
            <a:xfrm flipH="1" flipV="1">
              <a:off x="3645" y="4680"/>
              <a:ext cx="555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4" name="Прямая соединительная линия 7"/>
            <p:cNvSpPr>
              <a:spLocks noChangeShapeType="1"/>
            </p:cNvSpPr>
            <p:nvPr/>
          </p:nvSpPr>
          <p:spPr bwMode="auto">
            <a:xfrm>
              <a:off x="3636" y="4191"/>
              <a:ext cx="1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5" name="Прямая соединительная линия 9"/>
            <p:cNvSpPr>
              <a:spLocks noChangeShapeType="1"/>
            </p:cNvSpPr>
            <p:nvPr/>
          </p:nvSpPr>
          <p:spPr bwMode="auto">
            <a:xfrm flipH="1">
              <a:off x="3622" y="4433"/>
              <a:ext cx="370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6" name="Полилиния 11"/>
            <p:cNvSpPr>
              <a:spLocks/>
            </p:cNvSpPr>
            <p:nvPr/>
          </p:nvSpPr>
          <p:spPr bwMode="auto">
            <a:xfrm flipH="1">
              <a:off x="5537" y="4028"/>
              <a:ext cx="1800" cy="405"/>
            </a:xfrm>
            <a:custGeom>
              <a:avLst/>
              <a:gdLst>
                <a:gd name="T0" fmla="*/ 0 w 1143000"/>
                <a:gd name="T1" fmla="*/ 257175 h 266700"/>
                <a:gd name="T2" fmla="*/ 581025 w 1143000"/>
                <a:gd name="T3" fmla="*/ 55109 h 266700"/>
                <a:gd name="T4" fmla="*/ 1143000 w 1143000"/>
                <a:gd name="T5" fmla="*/ 0 h 26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43000" h="266700">
                  <a:moveTo>
                    <a:pt x="0" y="266700"/>
                  </a:moveTo>
                  <a:cubicBezTo>
                    <a:pt x="195262" y="184150"/>
                    <a:pt x="390525" y="101600"/>
                    <a:pt x="581025" y="57150"/>
                  </a:cubicBezTo>
                  <a:cubicBezTo>
                    <a:pt x="771525" y="12700"/>
                    <a:pt x="1052513" y="6350"/>
                    <a:pt x="11430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7" name="Полилиния 12"/>
            <p:cNvSpPr>
              <a:spLocks/>
            </p:cNvSpPr>
            <p:nvPr/>
          </p:nvSpPr>
          <p:spPr bwMode="auto">
            <a:xfrm flipH="1" flipV="1">
              <a:off x="5537" y="4433"/>
              <a:ext cx="1800" cy="390"/>
            </a:xfrm>
            <a:custGeom>
              <a:avLst/>
              <a:gdLst>
                <a:gd name="T0" fmla="*/ 0 w 1143000"/>
                <a:gd name="T1" fmla="*/ 247649 h 266700"/>
                <a:gd name="T2" fmla="*/ 581025 w 1143000"/>
                <a:gd name="T3" fmla="*/ 53068 h 266700"/>
                <a:gd name="T4" fmla="*/ 1143000 w 1143000"/>
                <a:gd name="T5" fmla="*/ 0 h 2667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43000" h="266700">
                  <a:moveTo>
                    <a:pt x="0" y="266700"/>
                  </a:moveTo>
                  <a:cubicBezTo>
                    <a:pt x="195262" y="184150"/>
                    <a:pt x="390525" y="101600"/>
                    <a:pt x="581025" y="57150"/>
                  </a:cubicBezTo>
                  <a:cubicBezTo>
                    <a:pt x="771525" y="12700"/>
                    <a:pt x="1052513" y="6350"/>
                    <a:pt x="11430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8" name="Прямая соединительная линия 13"/>
            <p:cNvSpPr>
              <a:spLocks noChangeShapeType="1"/>
            </p:cNvSpPr>
            <p:nvPr/>
          </p:nvSpPr>
          <p:spPr bwMode="auto">
            <a:xfrm>
              <a:off x="5537" y="4028"/>
              <a:ext cx="15" cy="1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59" name="Прямая соединительная линия 14"/>
            <p:cNvSpPr>
              <a:spLocks noChangeShapeType="1"/>
            </p:cNvSpPr>
            <p:nvPr/>
          </p:nvSpPr>
          <p:spPr bwMode="auto">
            <a:xfrm>
              <a:off x="4191" y="4047"/>
              <a:ext cx="1" cy="1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0" name="Прямая соединительная линия 15"/>
            <p:cNvSpPr>
              <a:spLocks noChangeShapeType="1"/>
            </p:cNvSpPr>
            <p:nvPr/>
          </p:nvSpPr>
          <p:spPr bwMode="auto">
            <a:xfrm>
              <a:off x="7329" y="4444"/>
              <a:ext cx="1" cy="8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1" name="Прямая соединительная линия 16"/>
            <p:cNvSpPr>
              <a:spLocks noChangeShapeType="1"/>
            </p:cNvSpPr>
            <p:nvPr/>
          </p:nvSpPr>
          <p:spPr bwMode="auto">
            <a:xfrm flipH="1">
              <a:off x="3635" y="4185"/>
              <a:ext cx="1" cy="1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2" name="Прямая соединительная линия 17"/>
            <p:cNvSpPr>
              <a:spLocks noChangeShapeType="1"/>
            </p:cNvSpPr>
            <p:nvPr/>
          </p:nvSpPr>
          <p:spPr bwMode="auto">
            <a:xfrm>
              <a:off x="3146" y="4036"/>
              <a:ext cx="101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3" name="Прямая соединительная линия 18"/>
            <p:cNvSpPr>
              <a:spLocks noChangeShapeType="1"/>
            </p:cNvSpPr>
            <p:nvPr/>
          </p:nvSpPr>
          <p:spPr bwMode="auto">
            <a:xfrm flipH="1">
              <a:off x="3146" y="4036"/>
              <a:ext cx="1021" cy="2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4" name="Прямая соединительная линия 19"/>
            <p:cNvSpPr>
              <a:spLocks noChangeShapeType="1"/>
            </p:cNvSpPr>
            <p:nvPr/>
          </p:nvSpPr>
          <p:spPr bwMode="auto">
            <a:xfrm flipH="1">
              <a:off x="6291" y="4138"/>
              <a:ext cx="199" cy="9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arrow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5" name="Прямая со стрелкой 20"/>
            <p:cNvSpPr>
              <a:spLocks noChangeShapeType="1"/>
            </p:cNvSpPr>
            <p:nvPr/>
          </p:nvSpPr>
          <p:spPr bwMode="auto">
            <a:xfrm>
              <a:off x="5540" y="5246"/>
              <a:ext cx="178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6" name="Прямая со стрелкой 21"/>
            <p:cNvSpPr>
              <a:spLocks noChangeShapeType="1"/>
            </p:cNvSpPr>
            <p:nvPr/>
          </p:nvSpPr>
          <p:spPr bwMode="auto">
            <a:xfrm>
              <a:off x="4205" y="5245"/>
              <a:ext cx="133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7" name="Прямая со стрелкой 22"/>
            <p:cNvSpPr>
              <a:spLocks noChangeShapeType="1"/>
            </p:cNvSpPr>
            <p:nvPr/>
          </p:nvSpPr>
          <p:spPr bwMode="auto">
            <a:xfrm>
              <a:off x="3635" y="5237"/>
              <a:ext cx="555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8" name="Полилиния 167"/>
            <p:cNvSpPr>
              <a:spLocks/>
            </p:cNvSpPr>
            <p:nvPr/>
          </p:nvSpPr>
          <p:spPr bwMode="auto">
            <a:xfrm flipH="1">
              <a:off x="3290" y="4038"/>
              <a:ext cx="71" cy="198"/>
            </a:xfrm>
            <a:custGeom>
              <a:avLst/>
              <a:gdLst>
                <a:gd name="T0" fmla="*/ 28575 w 31324"/>
                <a:gd name="T1" fmla="*/ 0 h 133350"/>
                <a:gd name="T2" fmla="*/ 28575 w 31324"/>
                <a:gd name="T3" fmla="*/ 76200 h 133350"/>
                <a:gd name="T4" fmla="*/ 0 w 31324"/>
                <a:gd name="T5" fmla="*/ 133350 h 1333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24" h="133350">
                  <a:moveTo>
                    <a:pt x="28575" y="0"/>
                  </a:moveTo>
                  <a:cubicBezTo>
                    <a:pt x="30956" y="26987"/>
                    <a:pt x="33338" y="53975"/>
                    <a:pt x="28575" y="76200"/>
                  </a:cubicBezTo>
                  <a:cubicBezTo>
                    <a:pt x="23812" y="98425"/>
                    <a:pt x="11906" y="115887"/>
                    <a:pt x="0" y="1333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sp>
          <p:nvSpPr>
            <p:cNvPr id="169" name="AutoShape 8"/>
            <p:cNvSpPr>
              <a:spLocks noChangeShapeType="1"/>
            </p:cNvSpPr>
            <p:nvPr/>
          </p:nvSpPr>
          <p:spPr bwMode="auto">
            <a:xfrm>
              <a:off x="4530" y="4035"/>
              <a:ext cx="1" cy="7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ru-RU" sz="1050"/>
            </a:p>
          </p:txBody>
        </p:sp>
        <p:graphicFrame>
          <p:nvGraphicFramePr>
            <p:cNvPr id="170" name="Объект 169"/>
            <p:cNvGraphicFramePr>
              <a:graphicFrameLocks noChangeAspect="1"/>
            </p:cNvGraphicFramePr>
            <p:nvPr/>
          </p:nvGraphicFramePr>
          <p:xfrm>
            <a:off x="4599" y="4120"/>
            <a:ext cx="20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7" name="Уравнение" r:id="rId3" imgW="126780" imgH="164814" progId="Equation.3">
                    <p:embed/>
                  </p:oleObj>
                </mc:Choice>
                <mc:Fallback>
                  <p:oleObj name="Уравнение" r:id="rId3" imgW="126780" imgH="164814" progId="Equation.3">
                    <p:embed/>
                    <p:pic>
                      <p:nvPicPr>
                        <p:cNvPr id="42" name="Объект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9" y="4120"/>
                          <a:ext cx="200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" name="Объект 170"/>
            <p:cNvGraphicFramePr>
              <a:graphicFrameLocks noChangeAspect="1"/>
            </p:cNvGraphicFramePr>
            <p:nvPr/>
          </p:nvGraphicFramePr>
          <p:xfrm>
            <a:off x="6334" y="4861"/>
            <a:ext cx="27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8" name="Уравнение" r:id="rId5" imgW="177646" imgH="190335" progId="Equation.3">
                    <p:embed/>
                  </p:oleObj>
                </mc:Choice>
                <mc:Fallback>
                  <p:oleObj name="Уравнение" r:id="rId5" imgW="177646" imgH="190335" progId="Equation.3">
                    <p:embed/>
                    <p:pic>
                      <p:nvPicPr>
                        <p:cNvPr id="43" name="Объект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4" y="4861"/>
                          <a:ext cx="279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Объект 171"/>
            <p:cNvGraphicFramePr>
              <a:graphicFrameLocks/>
            </p:cNvGraphicFramePr>
            <p:nvPr/>
          </p:nvGraphicFramePr>
          <p:xfrm>
            <a:off x="6163" y="5237"/>
            <a:ext cx="2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" name="Уравнение" r:id="rId7" imgW="152334" imgH="190417" progId="Equation.3">
                    <p:embed/>
                  </p:oleObj>
                </mc:Choice>
                <mc:Fallback>
                  <p:oleObj name="Уравнение" r:id="rId7" imgW="152334" imgH="190417" progId="Equation.3">
                    <p:embed/>
                    <p:pic>
                      <p:nvPicPr>
                        <p:cNvPr id="44" name="Объект 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63" y="5237"/>
                          <a:ext cx="24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" name="Объект 172"/>
            <p:cNvGraphicFramePr>
              <a:graphicFrameLocks/>
            </p:cNvGraphicFramePr>
            <p:nvPr/>
          </p:nvGraphicFramePr>
          <p:xfrm>
            <a:off x="4726" y="5238"/>
            <a:ext cx="26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0" name="Уравнение" r:id="rId9" imgW="164957" imgH="203024" progId="Equation.3">
                    <p:embed/>
                  </p:oleObj>
                </mc:Choice>
                <mc:Fallback>
                  <p:oleObj name="Уравнение" r:id="rId9" imgW="164957" imgH="203024" progId="Equation.3">
                    <p:embed/>
                    <p:pic>
                      <p:nvPicPr>
                        <p:cNvPr id="45" name="Объект 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6" y="5238"/>
                          <a:ext cx="260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" name="Объект 173"/>
            <p:cNvGraphicFramePr>
              <a:graphicFrameLocks/>
            </p:cNvGraphicFramePr>
            <p:nvPr/>
          </p:nvGraphicFramePr>
          <p:xfrm>
            <a:off x="3801" y="5213"/>
            <a:ext cx="22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1" name="Уравнение" r:id="rId11" imgW="139639" imgH="203112" progId="Equation.3">
                    <p:embed/>
                  </p:oleObj>
                </mc:Choice>
                <mc:Fallback>
                  <p:oleObj name="Уравнение" r:id="rId11" imgW="139639" imgH="203112" progId="Equation.3">
                    <p:embed/>
                    <p:pic>
                      <p:nvPicPr>
                        <p:cNvPr id="46" name="Объект 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1" y="5213"/>
                          <a:ext cx="221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" name="Объект 174"/>
            <p:cNvGraphicFramePr>
              <a:graphicFrameLocks/>
            </p:cNvGraphicFramePr>
            <p:nvPr/>
          </p:nvGraphicFramePr>
          <p:xfrm>
            <a:off x="2963" y="3972"/>
            <a:ext cx="3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2" name="Уравнение" r:id="rId13" imgW="190417" imgH="203112" progId="Equation.3">
                    <p:embed/>
                  </p:oleObj>
                </mc:Choice>
                <mc:Fallback>
                  <p:oleObj name="Уравнение" r:id="rId13" imgW="190417" imgH="203112" progId="Equation.3">
                    <p:embed/>
                    <p:pic>
                      <p:nvPicPr>
                        <p:cNvPr id="47" name="Объект 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3" y="3972"/>
                          <a:ext cx="300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6" name="AutoShape 28"/>
          <p:cNvSpPr>
            <a:spLocks noChangeAspect="1" noChangeArrowheads="1"/>
          </p:cNvSpPr>
          <p:nvPr/>
        </p:nvSpPr>
        <p:spPr bwMode="auto">
          <a:xfrm>
            <a:off x="429528" y="1084096"/>
            <a:ext cx="2145506" cy="92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050"/>
          </a:p>
        </p:txBody>
      </p:sp>
      <p:sp>
        <p:nvSpPr>
          <p:cNvPr id="466" name="AutoShape 28"/>
          <p:cNvSpPr>
            <a:spLocks noChangeAspect="1" noChangeArrowheads="1"/>
          </p:cNvSpPr>
          <p:nvPr/>
        </p:nvSpPr>
        <p:spPr bwMode="auto">
          <a:xfrm>
            <a:off x="1718038" y="2512754"/>
            <a:ext cx="2145506" cy="92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ru-RU" sz="1050"/>
          </a:p>
        </p:txBody>
      </p:sp>
    </p:spTree>
    <p:extLst>
      <p:ext uri="{BB962C8B-B14F-4D97-AF65-F5344CB8AC3E}">
        <p14:creationId xmlns:p14="http://schemas.microsoft.com/office/powerpoint/2010/main" val="40768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682909"/>
            <a:ext cx="8907231" cy="14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ОПТИМИЗАЦИЯ ФОРМЫ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Рисунок 48"/>
          <p:cNvPicPr>
            <a:picLocks noChangeAspect="1"/>
          </p:cNvPicPr>
          <p:nvPr/>
        </p:nvPicPr>
        <p:blipFill rotWithShape="1">
          <a:blip r:embed="rId2"/>
          <a:srcRect b="48701"/>
          <a:stretch/>
        </p:blipFill>
        <p:spPr>
          <a:xfrm>
            <a:off x="4072695" y="878988"/>
            <a:ext cx="2431078" cy="139726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4346637" y="2289298"/>
            <a:ext cx="294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8 – Кормовой трансформируемый обтекатель</a:t>
            </a:r>
            <a:r>
              <a:rPr lang="ru-RU" sz="1200" baseline="30000" dirty="0"/>
              <a:t>1</a:t>
            </a:r>
            <a:endParaRPr lang="ru-RU" sz="1200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09666" y="571211"/>
            <a:ext cx="3295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Трансформируемая форма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53614" y="2759920"/>
            <a:ext cx="4600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Ветров В.В. Михеев К.Н.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Патент -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Ru 2535379</a:t>
            </a:r>
            <a:endParaRPr lang="ru-RU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Устройство трансформации кормового отсека артиллерийского снаряда 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 rotWithShape="1">
          <a:blip r:embed="rId2"/>
          <a:srcRect t="52017"/>
          <a:stretch/>
        </p:blipFill>
        <p:spPr>
          <a:xfrm>
            <a:off x="5573723" y="1007730"/>
            <a:ext cx="2431078" cy="130696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42533" y="543453"/>
            <a:ext cx="3295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Планирующий полёт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3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53" y="1555222"/>
            <a:ext cx="4943558" cy="210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296071" y="3661458"/>
            <a:ext cx="294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1 – Траектория снаряда </a:t>
            </a:r>
            <a:endParaRPr lang="ru-RU" sz="1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325789" y="416462"/>
            <a:ext cx="9144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решения системы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140552"/>
              </p:ext>
            </p:extLst>
          </p:nvPr>
        </p:nvGraphicFramePr>
        <p:xfrm>
          <a:off x="1438197" y="1079500"/>
          <a:ext cx="1722516" cy="350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Уравнение" r:id="rId4" imgW="1714320" imgH="3504960" progId="Equation.3">
                  <p:embed/>
                </p:oleObj>
              </mc:Choice>
              <mc:Fallback>
                <p:oleObj name="Уравнение" r:id="rId4" imgW="1714320" imgH="350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197" y="1079500"/>
                        <a:ext cx="1722516" cy="35092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86023" y="2586048"/>
            <a:ext cx="5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0000" y="4121550"/>
            <a:ext cx="478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Задача решается численным методом Рунге-Кутта 4 порядка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ОБРАТНОЙ ЗАДАЧИ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653" y="1555222"/>
            <a:ext cx="4943558" cy="2106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296071" y="3661458"/>
            <a:ext cx="294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1 – Траектория снаряда </a:t>
            </a:r>
            <a:endParaRPr lang="ru-RU" sz="1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325789" y="416462"/>
            <a:ext cx="9144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решения системы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/>
          </p:nvPr>
        </p:nvGraphicFramePr>
        <p:xfrm>
          <a:off x="1438197" y="1079500"/>
          <a:ext cx="1722516" cy="3509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Уравнение" r:id="rId4" imgW="1714320" imgH="3504960" progId="Equation.3">
                  <p:embed/>
                </p:oleObj>
              </mc:Choice>
              <mc:Fallback>
                <p:oleObj name="Уравнение" r:id="rId4" imgW="1714320" imgH="350496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197" y="1079500"/>
                        <a:ext cx="1722516" cy="35092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86023" y="2586048"/>
            <a:ext cx="5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0000" y="4121550"/>
            <a:ext cx="478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Задача решается численным методом Рунге-Кутта 4 порядка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5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100" dirty="0">
                <a:solidFill>
                  <a:schemeClr val="tx1"/>
                </a:solidFill>
              </a:rPr>
              <a:t>Исследование способов повышения дальности стрельбы снарядом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ОБТЕКАНИЯ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3/14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6071" y="3661458"/>
            <a:ext cx="2948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Рисунок 1 – Траектория снаряда </a:t>
            </a:r>
            <a:endParaRPr lang="ru-RU" sz="1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325789" y="416462"/>
            <a:ext cx="9144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решения системы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78433" y="2399899"/>
            <a:ext cx="5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0000" y="4121550"/>
            <a:ext cx="478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Задача решается численным методом Рунге-Кутта 4 порядка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39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773</Words>
  <Application>Microsoft Office PowerPoint</Application>
  <PresentationFormat>Экран (16:9)</PresentationFormat>
  <Paragraphs>159</Paragraphs>
  <Slides>14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Agency FB</vt:lpstr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Министерство образования и науки РФ ФГБОУ  ВО «ИЖГТУ  им. М.Т. Калашникова» Факультет «Математика и естественные науки» Кафедра «прикладная математика  и информационные технологии»    «ИССЛЕДОВАНИЕ СПОСОБОВ ПОВЫШЕНИЯ ДАЛЬНОСТИ СТРЕЛЬБЫ ЗА СЧЕТ ВНЕШНЕБАЛЛИСТИЧЕСКИХ ФАКТОРОВ»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72</cp:revision>
  <dcterms:created xsi:type="dcterms:W3CDTF">2021-06-11T06:02:05Z</dcterms:created>
  <dcterms:modified xsi:type="dcterms:W3CDTF">2022-01-18T10:20:48Z</dcterms:modified>
</cp:coreProperties>
</file>