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E0E11-3418-4075-85A5-A33E681E31D0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0D970-D1C8-41F6-916B-213D865E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3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DB4AEB-BE16-4723-A9DC-3E0EE32F46AC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72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45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8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18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8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6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0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04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19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8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42A8-ADC7-40C0-9534-236BB052B0DC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EB74-C9EF-4F42-BDE3-E0369AF9F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9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4.bin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7984559" y="1378759"/>
          <a:ext cx="2576511" cy="280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3" imgW="2173180" imgH="2365028" progId="Word.Picture.8">
                  <p:embed/>
                </p:oleObj>
              </mc:Choice>
              <mc:Fallback>
                <p:oleObj name="Picture" r:id="rId3" imgW="2173180" imgH="236502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4559" y="1378759"/>
                        <a:ext cx="2576511" cy="2802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759781" y="6545264"/>
            <a:ext cx="83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r" eaLnBrk="1" hangingPunct="1"/>
            <a:r>
              <a:rPr lang="ru-RU" sz="1800" b="1" dirty="0">
                <a:solidFill>
                  <a:schemeClr val="tx1"/>
                </a:solidFill>
                <a:latin typeface="Bookman Old Style" pitchFamily="18" charset="0"/>
              </a:rPr>
              <a:t>2</a:t>
            </a:r>
            <a:r>
              <a:rPr lang="ru-RU" sz="1800" b="1" dirty="0">
                <a:solidFill>
                  <a:schemeClr val="tx1"/>
                </a:solidFill>
                <a:latin typeface="Bookman Old Style" pitchFamily="18" charset="0"/>
              </a:rPr>
              <a:t>1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/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6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8</a:t>
            </a:r>
            <a:endParaRPr lang="ru-RU" sz="1400" b="1" dirty="0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526382" y="2200"/>
            <a:ext cx="9141619" cy="432000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altLang="ru-RU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2.2. </a:t>
            </a:r>
            <a:r>
              <a:rPr lang="ru-RU" altLang="ru-RU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Постановка и решение обратной задачи внешней баллистики</a:t>
            </a:r>
            <a:endParaRPr lang="ru-RU" b="1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6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525588" y="6545264"/>
            <a:ext cx="8208962" cy="319087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rgbClr val="808080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lIns="18000" tIns="18000" rIns="18000" bIns="18000" anchor="ctr"/>
          <a:lstStyle/>
          <a:p>
            <a:pPr indent="182563">
              <a:spcBef>
                <a:spcPts val="600"/>
              </a:spcBef>
              <a:spcAft>
                <a:spcPts val="1000"/>
              </a:spcAft>
              <a:defRPr/>
            </a:pPr>
            <a:r>
              <a:rPr lang="ru-RU" sz="1200" kern="0" dirty="0">
                <a:solidFill>
                  <a:srgbClr val="808080">
                    <a:lumMod val="50000"/>
                  </a:srgbClr>
                </a:solidFill>
                <a:latin typeface="Bookman Old Style" pitchFamily="18" charset="0"/>
              </a:rPr>
              <a:t>Королев С.А. Развитие подходов к решению проблем аэродинамики и устойчивости </a:t>
            </a:r>
            <a:r>
              <a:rPr lang="ru-RU" sz="1200" kern="0" dirty="0">
                <a:solidFill>
                  <a:srgbClr val="808080">
                    <a:lumMod val="50000"/>
                  </a:srgbClr>
                </a:solidFill>
                <a:latin typeface="Bookman Old Style" pitchFamily="18" charset="0"/>
              </a:rPr>
              <a:t>движения …</a:t>
            </a:r>
            <a:endParaRPr lang="ru-RU" sz="1200" kern="0" dirty="0">
              <a:solidFill>
                <a:srgbClr val="808080">
                  <a:lumMod val="5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1988156" y="522859"/>
            <a:ext cx="821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Постановка обратной задачи внешней баллистики</a:t>
            </a:r>
            <a:endParaRPr lang="ru-RU" altLang="ru-RU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9042" y="5800807"/>
            <a:ext cx="316202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3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Рис. 2</a:t>
            </a:r>
            <a:r>
              <a:rPr lang="ru-RU" altLang="ru-RU" sz="13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Траектория движения 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снаряда в 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геодезической (</a:t>
            </a:r>
            <a:r>
              <a:rPr lang="ru-RU" altLang="ru-RU" sz="13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и стартовой (</a:t>
            </a:r>
            <a:r>
              <a:rPr lang="ru-RU" altLang="ru-RU" sz="13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системах координат</a:t>
            </a:r>
          </a:p>
        </p:txBody>
      </p:sp>
      <p:graphicFrame>
        <p:nvGraphicFramePr>
          <p:cNvPr id="10" name="Object 242"/>
          <p:cNvGraphicFramePr>
            <a:graphicFrameLocks noChangeAspect="1"/>
          </p:cNvGraphicFramePr>
          <p:nvPr>
            <p:extLst/>
          </p:nvPr>
        </p:nvGraphicFramePr>
        <p:xfrm>
          <a:off x="2752726" y="2857500"/>
          <a:ext cx="33242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5" imgW="2768400" imgH="291960" progId="Equation.3">
                  <p:embed/>
                </p:oleObj>
              </mc:Choice>
              <mc:Fallback>
                <p:oleObj name="Формула" r:id="rId5" imgW="27684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6" y="2857500"/>
                        <a:ext cx="33242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673464" y="2497879"/>
            <a:ext cx="4017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Постановка задачи</a:t>
            </a:r>
            <a:endParaRPr lang="ru-RU" altLang="ru-RU" sz="14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383169" y="2888805"/>
            <a:ext cx="706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7" name="Object 275"/>
          <p:cNvGraphicFramePr>
            <a:graphicFrameLocks noChangeAspect="1"/>
          </p:cNvGraphicFramePr>
          <p:nvPr>
            <p:extLst/>
          </p:nvPr>
        </p:nvGraphicFramePr>
        <p:xfrm>
          <a:off x="1895030" y="3288219"/>
          <a:ext cx="408791" cy="32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Уравнение" r:id="rId7" imgW="368280" imgH="291960" progId="Equation.3">
                  <p:embed/>
                </p:oleObj>
              </mc:Choice>
              <mc:Fallback>
                <p:oleObj name="Уравнение" r:id="rId7" imgW="368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030" y="3288219"/>
                        <a:ext cx="408791" cy="324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268018" y="3296044"/>
            <a:ext cx="28632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начальные координаты цели;</a:t>
            </a:r>
          </a:p>
        </p:txBody>
      </p:sp>
      <p:graphicFrame>
        <p:nvGraphicFramePr>
          <p:cNvPr id="29" name="Object 277"/>
          <p:cNvGraphicFramePr>
            <a:graphicFrameLocks noChangeAspect="1"/>
          </p:cNvGraphicFramePr>
          <p:nvPr>
            <p:extLst/>
          </p:nvPr>
        </p:nvGraphicFramePr>
        <p:xfrm>
          <a:off x="5279442" y="4176830"/>
          <a:ext cx="376992" cy="26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Уравнение" r:id="rId9" imgW="342720" imgH="241200" progId="Equation.3">
                  <p:embed/>
                </p:oleObj>
              </mc:Choice>
              <mc:Fallback>
                <p:oleObj name="Уравнение" r:id="rId9" imgW="342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442" y="4176830"/>
                        <a:ext cx="376992" cy="26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78"/>
          <p:cNvGraphicFramePr>
            <a:graphicFrameLocks noChangeAspect="1"/>
          </p:cNvGraphicFramePr>
          <p:nvPr>
            <p:extLst/>
          </p:nvPr>
        </p:nvGraphicFramePr>
        <p:xfrm>
          <a:off x="1875979" y="3646994"/>
          <a:ext cx="422777" cy="28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Уравнение" r:id="rId11" imgW="380880" imgH="253800" progId="Equation.3">
                  <p:embed/>
                </p:oleObj>
              </mc:Choice>
              <mc:Fallback>
                <p:oleObj name="Уравнение" r:id="rId11" imgW="380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979" y="3646994"/>
                        <a:ext cx="422777" cy="281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2279440" y="3606802"/>
            <a:ext cx="2497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скорость движения цели;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5651475" y="4074451"/>
            <a:ext cx="1864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конечные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 цели.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Rectangle 286"/>
          <p:cNvSpPr>
            <a:spLocks noChangeArrowheads="1"/>
          </p:cNvSpPr>
          <p:nvPr/>
        </p:nvSpPr>
        <p:spPr bwMode="auto">
          <a:xfrm>
            <a:off x="7984558" y="3867688"/>
            <a:ext cx="3481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36" name="Rectangle 287"/>
          <p:cNvSpPr>
            <a:spLocks noChangeArrowheads="1"/>
          </p:cNvSpPr>
          <p:nvPr/>
        </p:nvSpPr>
        <p:spPr bwMode="auto">
          <a:xfrm>
            <a:off x="7922645" y="1757448"/>
            <a:ext cx="360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</p:txBody>
      </p:sp>
      <p:graphicFrame>
        <p:nvGraphicFramePr>
          <p:cNvPr id="37" name="Object 241"/>
          <p:cNvGraphicFramePr>
            <a:graphicFrameLocks noChangeAspect="1"/>
          </p:cNvGraphicFramePr>
          <p:nvPr>
            <p:extLst/>
          </p:nvPr>
        </p:nvGraphicFramePr>
        <p:xfrm>
          <a:off x="3563938" y="5513388"/>
          <a:ext cx="152241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Формула" r:id="rId13" imgW="1269720" imgH="241200" progId="Equation.3">
                  <p:embed/>
                </p:oleObj>
              </mc:Choice>
              <mc:Fallback>
                <p:oleObj name="Формула" r:id="rId13" imgW="1269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513388"/>
                        <a:ext cx="152241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673464" y="4795233"/>
            <a:ext cx="4017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Учет рельефа местности</a:t>
            </a:r>
            <a:endParaRPr lang="ru-RU" altLang="ru-RU" sz="14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6383168" y="5495635"/>
            <a:ext cx="706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6" name="Object 271"/>
          <p:cNvGraphicFramePr>
            <a:graphicFrameLocks noChangeAspect="1"/>
          </p:cNvGraphicFramePr>
          <p:nvPr>
            <p:extLst/>
          </p:nvPr>
        </p:nvGraphicFramePr>
        <p:xfrm>
          <a:off x="1884364" y="5881688"/>
          <a:ext cx="363537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Формула" r:id="rId15" imgW="330120" imgH="241200" progId="Equation.3">
                  <p:embed/>
                </p:oleObj>
              </mc:Choice>
              <mc:Fallback>
                <p:oleObj name="Формула" r:id="rId15" imgW="330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4" y="5881688"/>
                        <a:ext cx="363537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2294898" y="5842157"/>
            <a:ext cx="45413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абсолютная высота точки позиционирования;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52" name="Object 244"/>
          <p:cNvGraphicFramePr>
            <a:graphicFrameLocks noChangeAspect="1"/>
          </p:cNvGraphicFramePr>
          <p:nvPr>
            <p:extLst/>
          </p:nvPr>
        </p:nvGraphicFramePr>
        <p:xfrm>
          <a:off x="5269110" y="3788030"/>
          <a:ext cx="376992" cy="26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Уравнение" r:id="rId17" imgW="342720" imgH="241200" progId="Equation.3">
                  <p:embed/>
                </p:oleObj>
              </mc:Choice>
              <mc:Fallback>
                <p:oleObj name="Уравнение" r:id="rId17" imgW="342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110" y="3788030"/>
                        <a:ext cx="376992" cy="26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5674762" y="3307200"/>
            <a:ext cx="1431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направление стрельбы;</a:t>
            </a:r>
          </a:p>
        </p:txBody>
      </p:sp>
      <p:graphicFrame>
        <p:nvGraphicFramePr>
          <p:cNvPr id="54" name="Object 247"/>
          <p:cNvGraphicFramePr>
            <a:graphicFrameLocks noChangeAspect="1"/>
          </p:cNvGraphicFramePr>
          <p:nvPr>
            <p:extLst/>
          </p:nvPr>
        </p:nvGraphicFramePr>
        <p:xfrm>
          <a:off x="5272510" y="3350010"/>
          <a:ext cx="405108" cy="27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Формула" r:id="rId19" imgW="368280" imgH="253800" progId="Equation.3">
                  <p:embed/>
                </p:oleObj>
              </mc:Choice>
              <mc:Fallback>
                <p:oleObj name="Формула" r:id="rId19" imgW="368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510" y="3350010"/>
                        <a:ext cx="405108" cy="279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5659021" y="3760057"/>
            <a:ext cx="149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угол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стрельбы;</a:t>
            </a:r>
            <a:endParaRPr lang="ru-RU" alt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6" name="Object 273"/>
          <p:cNvGraphicFramePr>
            <a:graphicFrameLocks noChangeAspect="1"/>
          </p:cNvGraphicFramePr>
          <p:nvPr>
            <p:extLst/>
          </p:nvPr>
        </p:nvGraphicFramePr>
        <p:xfrm>
          <a:off x="1897063" y="3962400"/>
          <a:ext cx="3810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Формула" r:id="rId21" imgW="342720" imgH="241200" progId="Equation.3">
                  <p:embed/>
                </p:oleObj>
              </mc:Choice>
              <mc:Fallback>
                <p:oleObj name="Формула" r:id="rId21" imgW="342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962400"/>
                        <a:ext cx="3810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2298567" y="3922241"/>
            <a:ext cx="2344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общее время;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58" name="Object 245"/>
          <p:cNvGraphicFramePr>
            <a:graphicFrameLocks noChangeAspect="1"/>
          </p:cNvGraphicFramePr>
          <p:nvPr>
            <p:extLst/>
          </p:nvPr>
        </p:nvGraphicFramePr>
        <p:xfrm>
          <a:off x="1897229" y="4295183"/>
          <a:ext cx="348876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Формула" r:id="rId23" imgW="317160" imgH="228600" progId="Equation.3">
                  <p:embed/>
                </p:oleObj>
              </mc:Choice>
              <mc:Fallback>
                <p:oleObj name="Формула" r:id="rId23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229" y="4295183"/>
                        <a:ext cx="348876" cy="251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23027" y="4238033"/>
            <a:ext cx="3055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вектор характеристик снаряда</a:t>
            </a:r>
          </a:p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параметров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атмосферы;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60" name="Object 273"/>
          <p:cNvGraphicFramePr>
            <a:graphicFrameLocks noChangeAspect="1"/>
          </p:cNvGraphicFramePr>
          <p:nvPr>
            <p:extLst/>
          </p:nvPr>
        </p:nvGraphicFramePr>
        <p:xfrm>
          <a:off x="1819276" y="6219826"/>
          <a:ext cx="80486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Формула" r:id="rId25" imgW="723600" imgH="228600" progId="Equation.3">
                  <p:embed/>
                </p:oleObj>
              </mc:Choice>
              <mc:Fallback>
                <p:oleObj name="Формула" r:id="rId25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6" y="6219826"/>
                        <a:ext cx="80486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2598550" y="6147055"/>
            <a:ext cx="41738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относительная высота точки на местности.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673465" y="849919"/>
            <a:ext cx="6134283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ru-RU" sz="1400" i="1" dirty="0">
                <a:solidFill>
                  <a:prstClr val="black"/>
                </a:solidFill>
                <a:latin typeface="Bookman Old Style" pitchFamily="18" charset="0"/>
              </a:rPr>
              <a:t>Основные допущения:</a:t>
            </a:r>
          </a:p>
          <a:p>
            <a:pPr algn="just">
              <a:spcAft>
                <a:spcPts val="600"/>
              </a:spcAft>
              <a:buFontTx/>
              <a:buAutoNum type="arabicPeriod"/>
            </a:pPr>
            <a:r>
              <a:rPr lang="ru-RU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Bookman Old Style" pitchFamily="18" charset="0"/>
              </a:rPr>
              <a:t>Рассматривается обратная задача стрельбы из стационарной установки по движущейся цели</a:t>
            </a:r>
            <a:r>
              <a:rPr lang="ru-RU" sz="1400" dirty="0">
                <a:solidFill>
                  <a:prstClr val="black"/>
                </a:solidFill>
                <a:latin typeface="Bookman Old Style" pitchFamily="18" charset="0"/>
              </a:rPr>
              <a:t>;</a:t>
            </a:r>
          </a:p>
          <a:p>
            <a:pPr algn="just">
              <a:spcAft>
                <a:spcPts val="600"/>
              </a:spcAft>
              <a:buFontTx/>
              <a:buAutoNum type="arabicPeriod"/>
            </a:pPr>
            <a:r>
              <a:rPr lang="ru-RU" sz="1400" dirty="0">
                <a:solidFill>
                  <a:prstClr val="black"/>
                </a:solidFill>
                <a:latin typeface="Bookman Old Style" pitchFamily="18" charset="0"/>
              </a:rPr>
              <a:t> Общее время при решении задачи складывается из времени расчета, наведения и полета снаряда;</a:t>
            </a:r>
            <a:endParaRPr lang="ru-RU" sz="1400" dirty="0">
              <a:solidFill>
                <a:prstClr val="black"/>
              </a:solidFill>
              <a:latin typeface="Bookman Old Style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400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latin typeface="Bookman Old Style" pitchFamily="18" charset="0"/>
              </a:rPr>
              <a:t>Задача решается с учетом рельефа местности.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1673464" y="5132986"/>
            <a:ext cx="4017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Высота точки поверхности в земной СК:</a:t>
            </a:r>
            <a:endParaRPr lang="ru-RU" alt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7619999" y="4298147"/>
          <a:ext cx="29718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icture" r:id="rId27" imgW="2974774" imgH="1610178" progId="Word.Picture.8">
                  <p:embed/>
                </p:oleObj>
              </mc:Choice>
              <mc:Fallback>
                <p:oleObj name="Picture" r:id="rId27" imgW="2974774" imgH="161017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9" y="4298147"/>
                        <a:ext cx="2971800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2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759781" y="6545264"/>
            <a:ext cx="83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r" eaLnBrk="1" hangingPunct="1"/>
            <a:r>
              <a:rPr lang="ru-RU" sz="1800" b="1" dirty="0">
                <a:solidFill>
                  <a:schemeClr val="tx1"/>
                </a:solidFill>
                <a:latin typeface="Bookman Old Style" pitchFamily="18" charset="0"/>
              </a:rPr>
              <a:t>2</a:t>
            </a:r>
            <a:r>
              <a:rPr lang="ru-RU" sz="1800" b="1" dirty="0">
                <a:solidFill>
                  <a:schemeClr val="tx1"/>
                </a:solidFill>
                <a:latin typeface="Bookman Old Style" pitchFamily="18" charset="0"/>
              </a:rPr>
              <a:t>2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/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6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8</a:t>
            </a:r>
            <a:endParaRPr lang="ru-RU" sz="1400" b="1" dirty="0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526382" y="2200"/>
            <a:ext cx="9141619" cy="432000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altLang="ru-RU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2.2. </a:t>
            </a:r>
            <a:r>
              <a:rPr lang="ru-RU" altLang="ru-RU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Постановка и решение обратной задачи внешней баллистики</a:t>
            </a:r>
            <a:endParaRPr lang="ru-RU" b="1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6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525588" y="6545264"/>
            <a:ext cx="8208962" cy="319087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rgbClr val="808080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lIns="18000" tIns="18000" rIns="18000" bIns="18000" anchor="ctr"/>
          <a:lstStyle/>
          <a:p>
            <a:pPr indent="182563">
              <a:spcBef>
                <a:spcPts val="600"/>
              </a:spcBef>
              <a:spcAft>
                <a:spcPts val="1000"/>
              </a:spcAft>
              <a:defRPr/>
            </a:pPr>
            <a:r>
              <a:rPr lang="ru-RU" sz="1200" kern="0" dirty="0">
                <a:solidFill>
                  <a:srgbClr val="808080">
                    <a:lumMod val="50000"/>
                  </a:srgbClr>
                </a:solidFill>
                <a:latin typeface="Bookman Old Style" pitchFamily="18" charset="0"/>
              </a:rPr>
              <a:t>Королев С.А. Развитие подходов к решению проблем аэродинамики и </a:t>
            </a:r>
            <a:r>
              <a:rPr lang="ru-RU" sz="1200" kern="0" dirty="0">
                <a:solidFill>
                  <a:srgbClr val="808080">
                    <a:lumMod val="50000"/>
                  </a:srgbClr>
                </a:solidFill>
                <a:latin typeface="Bookman Old Style" pitchFamily="18" charset="0"/>
              </a:rPr>
              <a:t>устойчивости движения </a:t>
            </a:r>
            <a:r>
              <a:rPr lang="ru-RU" sz="1200" kern="0" dirty="0">
                <a:solidFill>
                  <a:srgbClr val="808080">
                    <a:lumMod val="50000"/>
                  </a:srgbClr>
                </a:solidFill>
                <a:latin typeface="Bookman Old Style" pitchFamily="18" charset="0"/>
              </a:rPr>
              <a:t>…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1998982" y="564192"/>
            <a:ext cx="821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Итерационный алгоритм решения обратной задачи</a:t>
            </a:r>
            <a:endParaRPr lang="ru-RU" altLang="ru-RU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37" name="Object 8"/>
          <p:cNvGraphicFramePr>
            <a:graphicFrameLocks noChangeAspect="1"/>
          </p:cNvGraphicFramePr>
          <p:nvPr>
            <p:extLst/>
          </p:nvPr>
        </p:nvGraphicFramePr>
        <p:xfrm>
          <a:off x="5097106" y="1166859"/>
          <a:ext cx="26574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Уравнение" r:id="rId4" imgW="2450880" imgH="291960" progId="Equation.3">
                  <p:embed/>
                </p:oleObj>
              </mc:Choice>
              <mc:Fallback>
                <p:oleObj name="Уравнение" r:id="rId4" imgW="24508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106" y="1166859"/>
                        <a:ext cx="26574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1"/>
          <p:cNvGraphicFramePr>
            <a:graphicFrameLocks noChangeAspect="1"/>
          </p:cNvGraphicFramePr>
          <p:nvPr>
            <p:extLst/>
          </p:nvPr>
        </p:nvGraphicFramePr>
        <p:xfrm>
          <a:off x="5632622" y="2523288"/>
          <a:ext cx="16494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Уравнение" r:id="rId6" imgW="1498320" imgH="291960" progId="Equation.3">
                  <p:embed/>
                </p:oleObj>
              </mc:Choice>
              <mc:Fallback>
                <p:oleObj name="Уравнение" r:id="rId6" imgW="1498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622" y="2523288"/>
                        <a:ext cx="1649412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6455018" y="153674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Line 29"/>
          <p:cNvSpPr>
            <a:spLocks noChangeShapeType="1"/>
          </p:cNvSpPr>
          <p:nvPr/>
        </p:nvSpPr>
        <p:spPr bwMode="auto">
          <a:xfrm>
            <a:off x="6445493" y="2195059"/>
            <a:ext cx="0" cy="1987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41" name="Object 30"/>
          <p:cNvGraphicFramePr>
            <a:graphicFrameLocks noChangeAspect="1"/>
          </p:cNvGraphicFramePr>
          <p:nvPr>
            <p:extLst/>
          </p:nvPr>
        </p:nvGraphicFramePr>
        <p:xfrm>
          <a:off x="4585930" y="4084683"/>
          <a:ext cx="13255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Уравнение" r:id="rId8" imgW="1206360" imgH="291960" progId="Equation.3">
                  <p:embed/>
                </p:oleObj>
              </mc:Choice>
              <mc:Fallback>
                <p:oleObj name="Уравнение" r:id="rId8" imgW="12063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930" y="4084683"/>
                        <a:ext cx="1325562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1"/>
          <p:cNvGraphicFramePr>
            <a:graphicFrameLocks noChangeAspect="1"/>
          </p:cNvGraphicFramePr>
          <p:nvPr>
            <p:extLst/>
          </p:nvPr>
        </p:nvGraphicFramePr>
        <p:xfrm>
          <a:off x="5944831" y="4084683"/>
          <a:ext cx="11588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Уравнение" r:id="rId10" imgW="1054080" imgH="291960" progId="Equation.3">
                  <p:embed/>
                </p:oleObj>
              </mc:Choice>
              <mc:Fallback>
                <p:oleObj name="Уравнение" r:id="rId10" imgW="1054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831" y="4084683"/>
                        <a:ext cx="1158875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2"/>
          <p:cNvGraphicFramePr>
            <a:graphicFrameLocks noChangeAspect="1"/>
          </p:cNvGraphicFramePr>
          <p:nvPr>
            <p:extLst/>
          </p:nvPr>
        </p:nvGraphicFramePr>
        <p:xfrm>
          <a:off x="5919502" y="4357030"/>
          <a:ext cx="11731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Формула" r:id="rId12" imgW="1066680" imgH="291960" progId="Equation.3">
                  <p:embed/>
                </p:oleObj>
              </mc:Choice>
              <mc:Fallback>
                <p:oleObj name="Формула" r:id="rId12" imgW="1066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502" y="4357030"/>
                        <a:ext cx="1173163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3"/>
          <p:cNvGraphicFramePr>
            <a:graphicFrameLocks noChangeAspect="1"/>
          </p:cNvGraphicFramePr>
          <p:nvPr>
            <p:extLst/>
          </p:nvPr>
        </p:nvGraphicFramePr>
        <p:xfrm>
          <a:off x="7116406" y="4041820"/>
          <a:ext cx="12731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Уравнение" r:id="rId14" imgW="1269720" imgH="507960" progId="Equation.3">
                  <p:embed/>
                </p:oleObj>
              </mc:Choice>
              <mc:Fallback>
                <p:oleObj name="Уравнение" r:id="rId14" imgW="12697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406" y="4041820"/>
                        <a:ext cx="12731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Line 34"/>
          <p:cNvSpPr>
            <a:spLocks noChangeShapeType="1"/>
          </p:cNvSpPr>
          <p:nvPr/>
        </p:nvSpPr>
        <p:spPr bwMode="auto">
          <a:xfrm>
            <a:off x="6445493" y="3593623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505039" y="4050642"/>
            <a:ext cx="3917950" cy="644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" name="AutoShape 40"/>
          <p:cNvSpPr>
            <a:spLocks noChangeArrowheads="1"/>
          </p:cNvSpPr>
          <p:nvPr/>
        </p:nvSpPr>
        <p:spPr bwMode="auto">
          <a:xfrm>
            <a:off x="4770902" y="4861854"/>
            <a:ext cx="3436114" cy="790754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8" name="Line 41"/>
          <p:cNvSpPr>
            <a:spLocks noChangeShapeType="1"/>
          </p:cNvSpPr>
          <p:nvPr/>
        </p:nvSpPr>
        <p:spPr bwMode="auto">
          <a:xfrm>
            <a:off x="8184440" y="5255022"/>
            <a:ext cx="6327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" name="Line 42"/>
          <p:cNvSpPr>
            <a:spLocks noChangeShapeType="1"/>
          </p:cNvSpPr>
          <p:nvPr/>
        </p:nvSpPr>
        <p:spPr bwMode="auto">
          <a:xfrm flipV="1">
            <a:off x="8817218" y="2289409"/>
            <a:ext cx="0" cy="296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 flipH="1">
            <a:off x="6455019" y="2289410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8021708" y="4897816"/>
            <a:ext cx="4892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>
              <a:defRPr sz="160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defRPr>
            </a:lvl1pPr>
          </a:lstStyle>
          <a:p>
            <a:r>
              <a:rPr lang="ru-RU" altLang="ru-RU" sz="1400" dirty="0"/>
              <a:t>нет</a:t>
            </a:r>
          </a:p>
        </p:txBody>
      </p: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5951251" y="5709382"/>
            <a:ext cx="397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>
              <a:defRPr sz="160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defRPr>
            </a:lvl1pPr>
          </a:lstStyle>
          <a:p>
            <a:r>
              <a:rPr lang="ru-RU" altLang="ru-RU" sz="1400" dirty="0"/>
              <a:t>да</a:t>
            </a:r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>
            <a:off x="6483047" y="5652609"/>
            <a:ext cx="0" cy="37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>
            <a:off x="6475448" y="4695166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2201421" y="6059534"/>
            <a:ext cx="9765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Решение</a:t>
            </a: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5053256" y="1130345"/>
            <a:ext cx="27559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1954558" y="1043857"/>
            <a:ext cx="1527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1.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Начальные 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  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условия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1955862" y="1945755"/>
            <a:ext cx="232463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71463" indent="-271463">
              <a:spcAft>
                <a:spcPts val="6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2.  Расчет угла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стрельбы</a:t>
            </a:r>
            <a:r>
              <a:rPr lang="en-US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71463" indent="-271463"/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М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етод хорд допускает изменение границ поиска вследствие введения поправок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)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9" name="Rectangle 52"/>
          <p:cNvSpPr>
            <a:spLocks noChangeArrowheads="1"/>
          </p:cNvSpPr>
          <p:nvPr/>
        </p:nvSpPr>
        <p:spPr bwMode="auto">
          <a:xfrm>
            <a:off x="4729407" y="1714545"/>
            <a:ext cx="3455033" cy="2011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1915887" y="4081156"/>
            <a:ext cx="23129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71463" indent="-271463">
              <a:spcAft>
                <a:spcPts val="6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3.  Поправки на перемещение цели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71463" indent="-271463"/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	(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определяются совместно с расчетом угла стрельбы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4365340" y="3949041"/>
            <a:ext cx="4194175" cy="1797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62" name="Object 55"/>
          <p:cNvGraphicFramePr>
            <a:graphicFrameLocks noChangeAspect="1"/>
          </p:cNvGraphicFramePr>
          <p:nvPr>
            <p:extLst/>
          </p:nvPr>
        </p:nvGraphicFramePr>
        <p:xfrm>
          <a:off x="5454293" y="6059533"/>
          <a:ext cx="20875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Уравнение" r:id="rId16" imgW="1904760" imgH="304560" progId="Equation.3">
                  <p:embed/>
                </p:oleObj>
              </mc:Choice>
              <mc:Fallback>
                <p:oleObj name="Уравнение" r:id="rId16" imgW="1904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293" y="6059533"/>
                        <a:ext cx="20875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56"/>
          <p:cNvSpPr>
            <a:spLocks noChangeArrowheads="1"/>
          </p:cNvSpPr>
          <p:nvPr/>
        </p:nvSpPr>
        <p:spPr bwMode="auto">
          <a:xfrm>
            <a:off x="5358763" y="6041364"/>
            <a:ext cx="2251075" cy="33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64" name="Object 58"/>
          <p:cNvGraphicFramePr>
            <a:graphicFrameLocks noChangeAspect="1"/>
          </p:cNvGraphicFramePr>
          <p:nvPr>
            <p:extLst/>
          </p:nvPr>
        </p:nvGraphicFramePr>
        <p:xfrm>
          <a:off x="5692418" y="1865359"/>
          <a:ext cx="15351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Уравнение" r:id="rId18" imgW="1396800" imgH="279360" progId="Equation.3">
                  <p:embed/>
                </p:oleObj>
              </mc:Choice>
              <mc:Fallback>
                <p:oleObj name="Уравнение" r:id="rId18" imgW="13968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418" y="1865359"/>
                        <a:ext cx="1535113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59"/>
          <p:cNvSpPr>
            <a:spLocks noChangeArrowheads="1"/>
          </p:cNvSpPr>
          <p:nvPr/>
        </p:nvSpPr>
        <p:spPr bwMode="auto">
          <a:xfrm>
            <a:off x="5273918" y="1849483"/>
            <a:ext cx="2336800" cy="35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" name="Rectangle 60"/>
          <p:cNvSpPr>
            <a:spLocks noChangeArrowheads="1"/>
          </p:cNvSpPr>
          <p:nvPr/>
        </p:nvSpPr>
        <p:spPr bwMode="auto">
          <a:xfrm>
            <a:off x="5462831" y="3100433"/>
            <a:ext cx="2000249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69" name="Object 64"/>
          <p:cNvGraphicFramePr>
            <a:graphicFrameLocks noChangeAspect="1"/>
          </p:cNvGraphicFramePr>
          <p:nvPr>
            <p:extLst/>
          </p:nvPr>
        </p:nvGraphicFramePr>
        <p:xfrm>
          <a:off x="6554392" y="5096902"/>
          <a:ext cx="10572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Формула" r:id="rId20" imgW="1054080" imgH="342720" progId="Equation.3">
                  <p:embed/>
                </p:oleObj>
              </mc:Choice>
              <mc:Fallback>
                <p:oleObj name="Формула" r:id="rId20" imgW="1054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392" y="5096902"/>
                        <a:ext cx="1057275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5"/>
          <p:cNvGraphicFramePr>
            <a:graphicFrameLocks noChangeAspect="1"/>
          </p:cNvGraphicFramePr>
          <p:nvPr>
            <p:extLst/>
          </p:nvPr>
        </p:nvGraphicFramePr>
        <p:xfrm>
          <a:off x="4616694" y="1233533"/>
          <a:ext cx="39052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Формула" r:id="rId22" imgW="355320" imgH="190440" progId="Equation.3">
                  <p:embed/>
                </p:oleObj>
              </mc:Choice>
              <mc:Fallback>
                <p:oleObj name="Формула" r:id="rId22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694" y="1233533"/>
                        <a:ext cx="390525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6"/>
          <p:cNvGraphicFramePr>
            <a:graphicFrameLocks noChangeAspect="1"/>
          </p:cNvGraphicFramePr>
          <p:nvPr>
            <p:extLst/>
          </p:nvPr>
        </p:nvGraphicFramePr>
        <p:xfrm>
          <a:off x="4778462" y="3253716"/>
          <a:ext cx="6000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Формула" r:id="rId24" imgW="545760" imgH="190440" progId="Equation.3">
                  <p:embed/>
                </p:oleObj>
              </mc:Choice>
              <mc:Fallback>
                <p:oleObj name="Формула" r:id="rId24" imgW="5457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462" y="3253716"/>
                        <a:ext cx="600075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60"/>
          <p:cNvSpPr>
            <a:spLocks noChangeArrowheads="1"/>
          </p:cNvSpPr>
          <p:nvPr/>
        </p:nvSpPr>
        <p:spPr bwMode="auto">
          <a:xfrm>
            <a:off x="5445721" y="2416425"/>
            <a:ext cx="2000249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73" name="Object 64"/>
          <p:cNvGraphicFramePr>
            <a:graphicFrameLocks noChangeAspect="1"/>
          </p:cNvGraphicFramePr>
          <p:nvPr>
            <p:extLst/>
          </p:nvPr>
        </p:nvGraphicFramePr>
        <p:xfrm>
          <a:off x="5454293" y="5096902"/>
          <a:ext cx="9937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Уравнение" r:id="rId26" imgW="990360" imgH="342720" progId="Equation.3">
                  <p:embed/>
                </p:oleObj>
              </mc:Choice>
              <mc:Fallback>
                <p:oleObj name="Уравнение" r:id="rId26" imgW="9903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293" y="5096902"/>
                        <a:ext cx="993775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>
            <p:extLst/>
          </p:nvPr>
        </p:nvGraphicFramePr>
        <p:xfrm>
          <a:off x="5631417" y="3057445"/>
          <a:ext cx="1662408" cy="55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Уравнение" r:id="rId28" imgW="1511280" imgH="507960" progId="Equation.3">
                  <p:embed/>
                </p:oleObj>
              </mc:Choice>
              <mc:Fallback>
                <p:oleObj name="Уравнение" r:id="rId28" imgW="15112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417" y="3057445"/>
                        <a:ext cx="1662408" cy="558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Line 29"/>
          <p:cNvSpPr>
            <a:spLocks noChangeShapeType="1"/>
          </p:cNvSpPr>
          <p:nvPr/>
        </p:nvSpPr>
        <p:spPr bwMode="auto">
          <a:xfrm>
            <a:off x="6425842" y="2923773"/>
            <a:ext cx="0" cy="1562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7189865" y="1920153"/>
            <a:ext cx="2544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Среднеквадратическая ошибка: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759781" y="6545264"/>
            <a:ext cx="8320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r" eaLnBrk="1" hangingPunct="1"/>
            <a:r>
              <a:rPr lang="ru-RU" sz="1800" b="1" dirty="0">
                <a:solidFill>
                  <a:schemeClr val="tx1"/>
                </a:solidFill>
                <a:latin typeface="Bookman Old Style" pitchFamily="18" charset="0"/>
              </a:rPr>
              <a:t>2</a:t>
            </a:r>
            <a:r>
              <a:rPr lang="ru-RU" sz="1800" b="1" dirty="0">
                <a:solidFill>
                  <a:schemeClr val="tx1"/>
                </a:solidFill>
                <a:latin typeface="Bookman Old Style" pitchFamily="18" charset="0"/>
              </a:rPr>
              <a:t>3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/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6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Bookman Old Style" pitchFamily="18" charset="0"/>
              </a:rPr>
              <a:t>8</a:t>
            </a:r>
            <a:endParaRPr lang="ru-RU" sz="1400" b="1" dirty="0">
              <a:solidFill>
                <a:schemeClr val="bg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526382" y="2200"/>
            <a:ext cx="9141619" cy="432000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altLang="ru-RU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2.2. </a:t>
            </a:r>
            <a:r>
              <a:rPr lang="ru-RU" altLang="ru-RU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Постановка и решение обратной задачи внешней баллистики</a:t>
            </a:r>
            <a:endParaRPr lang="ru-RU" b="1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6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525588" y="6545264"/>
            <a:ext cx="8208962" cy="319087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rgbClr val="808080">
                <a:lumMod val="50000"/>
              </a:srgbClr>
            </a:solidFill>
            <a:miter lim="800000"/>
            <a:headEnd/>
            <a:tailEnd/>
          </a:ln>
          <a:effectLst/>
          <a:extLst/>
        </p:spPr>
        <p:txBody>
          <a:bodyPr lIns="18000" tIns="18000" rIns="18000" bIns="18000" anchor="ctr"/>
          <a:lstStyle/>
          <a:p>
            <a:pPr indent="182563">
              <a:spcBef>
                <a:spcPts val="600"/>
              </a:spcBef>
              <a:spcAft>
                <a:spcPts val="1000"/>
              </a:spcAft>
              <a:defRPr/>
            </a:pPr>
            <a:r>
              <a:rPr lang="ru-RU" sz="1200" kern="0" dirty="0">
                <a:solidFill>
                  <a:srgbClr val="808080">
                    <a:lumMod val="50000"/>
                  </a:srgbClr>
                </a:solidFill>
                <a:latin typeface="Bookman Old Style" pitchFamily="18" charset="0"/>
              </a:rPr>
              <a:t>Королев С.А. Развитие подходов к решению проблем аэродинамики и </a:t>
            </a:r>
            <a:r>
              <a:rPr lang="ru-RU" sz="1200" kern="0" dirty="0">
                <a:solidFill>
                  <a:srgbClr val="808080">
                    <a:lumMod val="50000"/>
                  </a:srgbClr>
                </a:solidFill>
                <a:latin typeface="Bookman Old Style" pitchFamily="18" charset="0"/>
              </a:rPr>
              <a:t>устойчивости движения </a:t>
            </a:r>
            <a:r>
              <a:rPr lang="ru-RU" sz="1200" kern="0" dirty="0">
                <a:solidFill>
                  <a:srgbClr val="808080">
                    <a:lumMod val="50000"/>
                  </a:srgbClr>
                </a:solidFill>
                <a:latin typeface="Bookman Old Style" pitchFamily="18" charset="0"/>
              </a:rPr>
              <a:t>…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1998982" y="564192"/>
            <a:ext cx="821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Алгоритмы решения обратной задачи на основе </a:t>
            </a:r>
            <a:r>
              <a:rPr lang="ru-RU" altLang="ru-RU" sz="1600" b="1" dirty="0" err="1">
                <a:solidFill>
                  <a:srgbClr val="292929"/>
                </a:solidFill>
                <a:latin typeface="Bookman Old Style" panose="02050604050505020204" pitchFamily="18" charset="0"/>
              </a:rPr>
              <a:t>аппроксиматоров</a:t>
            </a:r>
            <a:endParaRPr lang="ru-RU" altLang="ru-RU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Text Box 50"/>
          <p:cNvSpPr txBox="1">
            <a:spLocks noChangeArrowheads="1"/>
          </p:cNvSpPr>
          <p:nvPr/>
        </p:nvSpPr>
        <p:spPr bwMode="auto">
          <a:xfrm>
            <a:off x="1752601" y="2136689"/>
            <a:ext cx="456021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Рассматривалось несколько типов </a:t>
            </a:r>
            <a:r>
              <a:rPr lang="ru-RU" altLang="ru-RU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аппроксиматоров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линейный,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многослойная нейронная сеть,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радиальная нейронная сеть,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метод нечетких деревьев решений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79" name="Object 244"/>
          <p:cNvGraphicFramePr>
            <a:graphicFrameLocks noChangeAspect="1"/>
          </p:cNvGraphicFramePr>
          <p:nvPr>
            <p:extLst/>
          </p:nvPr>
        </p:nvGraphicFramePr>
        <p:xfrm>
          <a:off x="2159000" y="1792974"/>
          <a:ext cx="363538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Формула" r:id="rId3" imgW="330120" imgH="177480" progId="Equation.3">
                  <p:embed/>
                </p:oleObj>
              </mc:Choice>
              <mc:Fallback>
                <p:oleObj name="Формула" r:id="rId3" imgW="330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792974"/>
                        <a:ext cx="363538" cy="19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2622752" y="1732405"/>
            <a:ext cx="20780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бъем выборки.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21"/>
          <p:cNvSpPr>
            <a:spLocks noChangeArrowheads="1"/>
          </p:cNvSpPr>
          <p:nvPr/>
        </p:nvSpPr>
        <p:spPr bwMode="auto">
          <a:xfrm>
            <a:off x="9759951" y="1347875"/>
            <a:ext cx="706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50"/>
          <p:cNvSpPr txBox="1">
            <a:spLocks noChangeArrowheads="1"/>
          </p:cNvSpPr>
          <p:nvPr/>
        </p:nvSpPr>
        <p:spPr bwMode="auto">
          <a:xfrm>
            <a:off x="1752601" y="956090"/>
            <a:ext cx="32303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Таблица баллистических данных:</a:t>
            </a:r>
          </a:p>
        </p:txBody>
      </p:sp>
      <p:sp>
        <p:nvSpPr>
          <p:cNvPr id="23" name="Text Box 50"/>
          <p:cNvSpPr txBox="1">
            <a:spLocks noChangeArrowheads="1"/>
          </p:cNvSpPr>
          <p:nvPr/>
        </p:nvSpPr>
        <p:spPr bwMode="auto">
          <a:xfrm>
            <a:off x="1821686" y="5768221"/>
            <a:ext cx="1733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Объем выборки: 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/>
          </p:nvPr>
        </p:nvGraphicFramePr>
        <p:xfrm>
          <a:off x="6534350" y="5923228"/>
          <a:ext cx="3225600" cy="52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Формула" r:id="rId5" imgW="3225600" imgH="520560" progId="Equation.3">
                  <p:embed/>
                </p:oleObj>
              </mc:Choice>
              <mc:Fallback>
                <p:oleObj name="Формула" r:id="rId5" imgW="3225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350" y="5923228"/>
                        <a:ext cx="3225600" cy="520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/>
          </p:nvPr>
        </p:nvGraphicFramePr>
        <p:xfrm>
          <a:off x="3510738" y="5802216"/>
          <a:ext cx="1804988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Формула" r:id="rId7" imgW="1638000" imgH="241200" progId="Equation.3">
                  <p:embed/>
                </p:oleObj>
              </mc:Choice>
              <mc:Fallback>
                <p:oleObj name="Формула" r:id="rId7" imgW="1638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738" y="5802216"/>
                        <a:ext cx="1804988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1838647" y="6067329"/>
            <a:ext cx="33441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Диапазон изменения переменных: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2823" y="2345894"/>
            <a:ext cx="3600690" cy="2907067"/>
          </a:xfrm>
          <a:prstGeom prst="rect">
            <a:avLst/>
          </a:prstGeom>
        </p:spPr>
      </p:pic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6588179" y="2038597"/>
          <a:ext cx="516780" cy="30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Уравнение" r:id="rId10" imgW="469800" imgH="279360" progId="Equation.3">
                  <p:embed/>
                </p:oleObj>
              </mc:Choice>
              <mc:Fallback>
                <p:oleObj name="Уравнение" r:id="rId10" imgW="4698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79" y="2038597"/>
                        <a:ext cx="516780" cy="307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9875123" y="4642772"/>
          <a:ext cx="516780" cy="30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Уравнение" r:id="rId12" imgW="469800" imgH="279360" progId="Equation.3">
                  <p:embed/>
                </p:oleObj>
              </mc:Choice>
              <mc:Fallback>
                <p:oleObj name="Уравнение" r:id="rId12" imgW="4698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5123" y="4642772"/>
                        <a:ext cx="516780" cy="307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8904872" y="2180431"/>
          <a:ext cx="82391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Уравнение" r:id="rId14" imgW="749160" imgH="241200" progId="Equation.3">
                  <p:embed/>
                </p:oleObj>
              </mc:Choice>
              <mc:Fallback>
                <p:oleObj name="Уравнение" r:id="rId14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872" y="2180431"/>
                        <a:ext cx="823913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6312817" y="5255287"/>
            <a:ext cx="422636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3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Рис. 2</a:t>
            </a:r>
            <a:r>
              <a:rPr lang="ru-RU" altLang="ru-RU" sz="13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‑ 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Качество аппроксимации 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/>
            </a:r>
            <a:b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методом 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нечетких деревьев решений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3613819" y="1350851"/>
          <a:ext cx="5071110" cy="33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Формула" r:id="rId16" imgW="4610100" imgH="304800" progId="Equation.3">
                  <p:embed/>
                </p:oleObj>
              </mc:Choice>
              <mc:Fallback>
                <p:oleObj name="Формула" r:id="rId16" imgW="4610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819" y="1350851"/>
                        <a:ext cx="5071110" cy="335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2209801" y="4348163"/>
          <a:ext cx="312896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Формула" r:id="rId18" imgW="2844720" imgH="291960" progId="Equation.3">
                  <p:embed/>
                </p:oleObj>
              </mc:Choice>
              <mc:Fallback>
                <p:oleObj name="Формула" r:id="rId18" imgW="28447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4348163"/>
                        <a:ext cx="3128963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1838647" y="3930535"/>
            <a:ext cx="41504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Дерево решений – набор нечетких правил: 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1852424" y="4759485"/>
            <a:ext cx="3586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Агрегированное выходное значение: 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2264215" y="5110648"/>
          <a:ext cx="2581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Формула" r:id="rId20" imgW="2577960" imgH="545760" progId="Equation.3">
                  <p:embed/>
                </p:oleObj>
              </mc:Choice>
              <mc:Fallback>
                <p:oleObj name="Формула" r:id="rId20" imgW="2577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215" y="5110648"/>
                        <a:ext cx="25812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5743972" y="4335848"/>
            <a:ext cx="706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5754797" y="5201030"/>
            <a:ext cx="706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Широкоэкранный</PresentationFormat>
  <Paragraphs>60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Times New Roman</vt:lpstr>
      <vt:lpstr>Тема Office</vt:lpstr>
      <vt:lpstr>Picture</vt:lpstr>
      <vt:lpstr>Формула</vt:lpstr>
      <vt:lpstr>Уравнение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2022-02-09T08:40:41Z</dcterms:created>
  <dcterms:modified xsi:type="dcterms:W3CDTF">2022-02-09T08:41:04Z</dcterms:modified>
</cp:coreProperties>
</file>