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18"/>
  </p:notesMasterIdLst>
  <p:sldIdLst>
    <p:sldId id="316" r:id="rId2"/>
    <p:sldId id="317" r:id="rId3"/>
    <p:sldId id="308" r:id="rId4"/>
    <p:sldId id="292" r:id="rId5"/>
    <p:sldId id="283" r:id="rId6"/>
    <p:sldId id="285" r:id="rId7"/>
    <p:sldId id="300" r:id="rId8"/>
    <p:sldId id="304" r:id="rId9"/>
    <p:sldId id="262" r:id="rId10"/>
    <p:sldId id="260" r:id="rId11"/>
    <p:sldId id="313" r:id="rId12"/>
    <p:sldId id="314" r:id="rId13"/>
    <p:sldId id="296" r:id="rId14"/>
    <p:sldId id="288" r:id="rId15"/>
    <p:sldId id="264" r:id="rId16"/>
    <p:sldId id="265" r:id="rId17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14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e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e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18" Type="http://schemas.openxmlformats.org/officeDocument/2006/relationships/image" Target="../media/image5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17" Type="http://schemas.openxmlformats.org/officeDocument/2006/relationships/image" Target="../media/image51.wmf"/><Relationship Id="rId2" Type="http://schemas.openxmlformats.org/officeDocument/2006/relationships/image" Target="../media/image36.wmf"/><Relationship Id="rId16" Type="http://schemas.openxmlformats.org/officeDocument/2006/relationships/image" Target="../media/image50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5" Type="http://schemas.openxmlformats.org/officeDocument/2006/relationships/image" Target="../media/image4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5" Type="http://schemas.openxmlformats.org/officeDocument/2006/relationships/image" Target="../media/image68.e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6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5" Type="http://schemas.openxmlformats.org/officeDocument/2006/relationships/image" Target="../media/image8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Relationship Id="rId14" Type="http://schemas.openxmlformats.org/officeDocument/2006/relationships/image" Target="../media/image8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23.06.2023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8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5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36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69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03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11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23.06.2023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89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23.06.2023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51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23.06.2023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94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23.06.2023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29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23.06.2023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16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23.06.2023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45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84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83.png"/><Relationship Id="rId21" Type="http://schemas.openxmlformats.org/officeDocument/2006/relationships/image" Target="../media/image77.wmf"/><Relationship Id="rId34" Type="http://schemas.openxmlformats.org/officeDocument/2006/relationships/image" Target="../media/image84.png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5.wmf"/><Relationship Id="rId25" Type="http://schemas.openxmlformats.org/officeDocument/2006/relationships/image" Target="../media/image79.wmf"/><Relationship Id="rId33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81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2.wmf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6.bin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23" Type="http://schemas.openxmlformats.org/officeDocument/2006/relationships/image" Target="../media/image78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6.wmf"/><Relationship Id="rId31" Type="http://schemas.openxmlformats.org/officeDocument/2006/relationships/image" Target="../media/image82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80.wmf"/><Relationship Id="rId30" Type="http://schemas.openxmlformats.org/officeDocument/2006/relationships/oleObject" Target="../embeddings/oleObject7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8.wmf"/><Relationship Id="rId11" Type="http://schemas.openxmlformats.org/officeDocument/2006/relationships/image" Target="../media/image91.png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32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6.e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9" Type="http://schemas.openxmlformats.org/officeDocument/2006/relationships/image" Target="../media/image53.png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50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38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5.wmf"/><Relationship Id="rId32" Type="http://schemas.openxmlformats.org/officeDocument/2006/relationships/image" Target="../media/image49.wmf"/><Relationship Id="rId37" Type="http://schemas.openxmlformats.org/officeDocument/2006/relationships/oleObject" Target="../embeddings/oleObject46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7.wmf"/><Relationship Id="rId36" Type="http://schemas.openxmlformats.org/officeDocument/2006/relationships/image" Target="../media/image51.wmf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48.wmf"/><Relationship Id="rId35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1.wmf"/><Relationship Id="rId26" Type="http://schemas.openxmlformats.org/officeDocument/2006/relationships/image" Target="../media/image65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4.wmf"/><Relationship Id="rId32" Type="http://schemas.openxmlformats.org/officeDocument/2006/relationships/image" Target="../media/image68.e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6.wmf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одзаголовок 6">
            <a:extLst>
              <a:ext uri="{FF2B5EF4-FFF2-40B4-BE49-F238E27FC236}">
                <a16:creationId xmlns:a16="http://schemas.microsoft.com/office/drawing/2014/main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7" y="4038713"/>
            <a:ext cx="7207304" cy="549087"/>
          </a:xfrm>
        </p:spPr>
        <p:txBody>
          <a:bodyPr>
            <a:noAutofit/>
          </a:bodyPr>
          <a:lstStyle/>
          <a:p>
            <a:pPr algn="l"/>
            <a:r>
              <a:rPr lang="ru-RU" sz="1200" b="1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Научный руководитель</a:t>
            </a:r>
          </a:p>
          <a:p>
            <a:pPr algn="l"/>
            <a:r>
              <a:rPr lang="ru-RU" sz="12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д.т.н., профессор каф. ПМиИТ</a:t>
            </a:r>
            <a:r>
              <a:rPr lang="ru-RU" sz="1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    	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С.А. Королев</a:t>
            </a:r>
            <a:endParaRPr lang="ru-RU" sz="1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259" y="83662"/>
            <a:ext cx="5639481" cy="125111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indent="190500" algn="ctr">
              <a:spcBef>
                <a:spcPct val="20000"/>
              </a:spcBef>
            </a:pP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МИНИСТЕРСТВО НАУКИ И ВЫСШЕГО ОБРАЗОВАНИЯ</a:t>
            </a:r>
            <a:b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ФГБОУ ВО “ИЖЕВСКИЙ ГОСУДАРСТВЕННЫЙ ТЕХНИЧЕСКИЙ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/>
            </a:r>
            <a:b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УНИВЕРСИТЕТ ИМЕНИ М.Т. КАЛАШНИКОВА”</a:t>
            </a:r>
          </a:p>
          <a:p>
            <a:pPr indent="190500" algn="ctr">
              <a:spcBef>
                <a:spcPct val="20000"/>
              </a:spcBef>
            </a:pPr>
            <a:r>
              <a:rPr lang="ru-RU" alt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Кафедра «Прикладная математика</a:t>
            </a:r>
            <a:br>
              <a:rPr lang="ru-RU" alt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alt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информационные технологии»</a:t>
            </a: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663" y="2266860"/>
            <a:ext cx="7587638" cy="540865"/>
          </a:xfrm>
        </p:spPr>
        <p:txBody>
          <a:bodyPr>
            <a:normAutofit fontScale="90000"/>
          </a:bodyPr>
          <a:lstStyle/>
          <a:p>
            <a:r>
              <a:rPr lang="ru-RU" sz="1500" b="1" cap="all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 и комплексной оптимизации»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sp>
        <p:nvSpPr>
          <p:cNvPr id="6" name="Заголовок 16">
            <a:extLst>
              <a:ext uri="{FF2B5EF4-FFF2-40B4-BE49-F238E27FC236}">
                <a16:creationId xmlns:a16="http://schemas.microsoft.com/office/drawing/2014/main" id="{85FFDCB6-DCBF-4F9C-90C4-2AB70E81D8A0}"/>
              </a:ext>
            </a:extLst>
          </p:cNvPr>
          <p:cNvSpPr txBox="1">
            <a:spLocks/>
          </p:cNvSpPr>
          <p:nvPr/>
        </p:nvSpPr>
        <p:spPr>
          <a:xfrm>
            <a:off x="1" y="1527874"/>
            <a:ext cx="9143999" cy="23726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i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Мансуров Рустам </a:t>
            </a:r>
            <a:r>
              <a:rPr lang="ru-RU" sz="1500" i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</a:t>
            </a:r>
            <a:r>
              <a:rPr lang="ru-RU" sz="1500" i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енатович</a:t>
            </a:r>
            <a:endParaRPr lang="ru-RU" sz="1500" i="1" dirty="0">
              <a:latin typeface="Bookman Old Style" panose="0205060405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B3733-B982-4B73-A9F3-38F9C71CC6EA}"/>
              </a:ext>
            </a:extLst>
          </p:cNvPr>
          <p:cNvSpPr txBox="1"/>
          <p:nvPr/>
        </p:nvSpPr>
        <p:spPr>
          <a:xfrm>
            <a:off x="1621227" y="2807725"/>
            <a:ext cx="59015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  <a:t>Направление подготовки 01.04.04 «Прикладная математика»</a:t>
            </a:r>
            <a:b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</a:br>
            <a: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  <a:t/>
            </a:r>
            <a:b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</a:br>
            <a: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  <a:t>Профиль – «Разработка программного обеспечения</a:t>
            </a:r>
            <a:b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</a:br>
            <a: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  <a:t>и математических методов решения</a:t>
            </a:r>
            <a:b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</a:br>
            <a: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  <a:t>инженерных и экономических задач»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CF103-AC91-48FF-AA34-D8B9DB5E2763}"/>
              </a:ext>
            </a:extLst>
          </p:cNvPr>
          <p:cNvSpPr txBox="1"/>
          <p:nvPr/>
        </p:nvSpPr>
        <p:spPr>
          <a:xfrm>
            <a:off x="2985566" y="1870339"/>
            <a:ext cx="3172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/>
                </a:solidFill>
                <a:latin typeface="Bookman Old Style" pitchFamily="18" charset="0"/>
              </a:rPr>
              <a:t>Презентация диссертации на тему</a:t>
            </a:r>
            <a:r>
              <a:rPr lang="en-US" sz="1200" b="1" dirty="0">
                <a:solidFill>
                  <a:schemeClr val="tx2"/>
                </a:solidFill>
                <a:latin typeface="Bookman Old Style" pitchFamily="18" charset="0"/>
              </a:rPr>
              <a:t>:</a:t>
            </a:r>
            <a:endParaRPr lang="ru-RU" sz="1200" b="1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4803126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5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564" y="315709"/>
            <a:ext cx="43486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 smtClean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максимальная доля тяги на вращение,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максимальное время полёта снаряда.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3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18724" y="2145545"/>
            <a:ext cx="3943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11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45239"/>
              </p:ext>
            </p:extLst>
          </p:nvPr>
        </p:nvGraphicFramePr>
        <p:xfrm>
          <a:off x="4801417" y="328087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:a16="http://schemas.microsoft.com/office/drawing/2014/main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60892"/>
              </p:ext>
            </p:extLst>
          </p:nvPr>
        </p:nvGraphicFramePr>
        <p:xfrm>
          <a:off x="5074262" y="3298914"/>
          <a:ext cx="450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4" name="Уравнение" r:id="rId6" imgW="406080" imgH="190440" progId="Equation.3">
                  <p:embed/>
                </p:oleObj>
              </mc:Choice>
              <mc:Fallback>
                <p:oleObj name="Уравнение" r:id="rId6" imgW="406080" imgH="19044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262" y="3298914"/>
                        <a:ext cx="450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0687"/>
              </p:ext>
            </p:extLst>
          </p:nvPr>
        </p:nvGraphicFramePr>
        <p:xfrm>
          <a:off x="6018213" y="3276435"/>
          <a:ext cx="4619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5" name="Уравнение" r:id="rId8" imgW="419040" imgH="215640" progId="Equation.3">
                  <p:embed/>
                </p:oleObj>
              </mc:Choice>
              <mc:Fallback>
                <p:oleObj name="Уравнение" r:id="rId8" imgW="41904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276435"/>
                        <a:ext cx="4619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93157"/>
              </p:ext>
            </p:extLst>
          </p:nvPr>
        </p:nvGraphicFramePr>
        <p:xfrm>
          <a:off x="6972296" y="3268498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6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296" y="3268498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41835"/>
              </p:ext>
            </p:extLst>
          </p:nvPr>
        </p:nvGraphicFramePr>
        <p:xfrm>
          <a:off x="7996787" y="32957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7" name="Формула" r:id="rId12" imgW="304560" imgH="215640" progId="Equation.3">
                  <p:embed/>
                </p:oleObj>
              </mc:Choice>
              <mc:Fallback>
                <p:oleObj name="Формула" r:id="rId12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787" y="32957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257249" y="2960965"/>
            <a:ext cx="50272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для различной массы топлива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5943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8" name="Формула" r:id="rId14" imgW="799920" imgH="228600" progId="Equation.3">
                  <p:embed/>
                </p:oleObj>
              </mc:Choice>
              <mc:Fallback>
                <p:oleObj name="Формула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9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282191"/>
            <a:chOff x="4756125" y="464806"/>
            <a:chExt cx="4211979" cy="1282191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282191"/>
              <a:chOff x="4972369" y="495697"/>
              <a:chExt cx="4211979" cy="1282191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50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51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282191"/>
                <a:chOff x="4972369" y="495697"/>
                <a:chExt cx="4211979" cy="1282191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282191"/>
                  <a:chOff x="4972369" y="495697"/>
                  <a:chExt cx="4211979" cy="1282191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282191"/>
                    <a:chOff x="4972369" y="495697"/>
                    <a:chExt cx="4211979" cy="1282191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76285449"/>
                        </p:ext>
                      </p:extLst>
                    </p:nvPr>
                  </p:nvGraphicFramePr>
                  <p:xfrm>
                    <a:off x="7603510" y="1464758"/>
                    <a:ext cx="1905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352" name="Уравнение" r:id="rId22" imgW="177480" imgH="228600" progId="Equation.3">
                            <p:embed/>
                          </p:oleObj>
                        </mc:Choice>
                        <mc:Fallback>
                          <p:oleObj name="Уравнение" r:id="rId22" imgW="1774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3510" y="1464758"/>
                                  <a:ext cx="1905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353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354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54355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6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108189"/>
              </p:ext>
            </p:extLst>
          </p:nvPr>
        </p:nvGraphicFramePr>
        <p:xfrm>
          <a:off x="203200" y="855663"/>
          <a:ext cx="1905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7" name="Уравнение" r:id="rId32" imgW="1904760" imgH="228600" progId="Equation.3">
                  <p:embed/>
                </p:oleObj>
              </mc:Choice>
              <mc:Fallback>
                <p:oleObj name="Уравнение" r:id="rId32" imgW="1904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855663"/>
                        <a:ext cx="1905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ru-RU" sz="1100" i="1" baseline="-2500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д</m:t>
                    </m:r>
                    <m:r>
                      <a:rPr lang="ru-RU" sz="1100" b="0" i="1" baseline="-2500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−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дульная 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РД.;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МОДЕЛИРУЕМОЕ ОРУДИЕ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274820" y="405643"/>
            <a:ext cx="47493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пороха для орудия 2а36</a:t>
            </a:r>
            <a:endParaRPr lang="ru-RU" sz="1100" dirty="0"/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44324"/>
              </p:ext>
            </p:extLst>
          </p:nvPr>
        </p:nvGraphicFramePr>
        <p:xfrm>
          <a:off x="4274820" y="672903"/>
          <a:ext cx="4749364" cy="4146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пороха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каналов в пороховом элементе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Максимальное давление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sz="1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Плотность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кг/м</a:t>
                      </a:r>
                      <a:r>
                        <a:rPr lang="ru-RU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Длина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Внешний диаметр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0,0115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Диаметр канала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Толщина горящего свода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9226" y="3355128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орудия 2а36</a:t>
            </a:r>
            <a:endParaRPr lang="ru-RU" sz="1100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7247"/>
              </p:ext>
            </p:extLst>
          </p:nvPr>
        </p:nvGraphicFramePr>
        <p:xfrm>
          <a:off x="49226" y="3645842"/>
          <a:ext cx="4010836" cy="11737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2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ствола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</a:t>
                      </a:r>
                      <a:endParaRPr lang="ru-RU" sz="11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7,562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1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Диаметр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1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0,214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138564" y="678533"/>
            <a:ext cx="3706739" cy="2351102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48183" y="3064414"/>
            <a:ext cx="34526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12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152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-мм пушка 2а36  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МОДЕЛИРУЕМЫЙ СНАРЯД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73737" y="3343685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ОФ снаряд</a:t>
            </a:r>
            <a:endParaRPr lang="ru-RU" sz="110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36337"/>
              </p:ext>
            </p:extLst>
          </p:nvPr>
        </p:nvGraphicFramePr>
        <p:xfrm>
          <a:off x="4673737" y="3665254"/>
          <a:ext cx="4010836" cy="1188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14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9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120806" y="367059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АРС снаряд</a:t>
            </a:r>
            <a:endParaRPr lang="ru-RU" sz="1100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88984"/>
              </p:ext>
            </p:extLst>
          </p:nvPr>
        </p:nvGraphicFramePr>
        <p:xfrm>
          <a:off x="161188" y="641857"/>
          <a:ext cx="4010836" cy="1188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8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8" y="1854525"/>
            <a:ext cx="3925234" cy="25468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451" y="4360853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13 – Траектория полёта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334" y="383596"/>
            <a:ext cx="3827362" cy="24877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65435" y="2805998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14 – Изменение скорости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7275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30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6776"/>
              </p:ext>
            </p:extLst>
          </p:nvPr>
        </p:nvGraphicFramePr>
        <p:xfrm>
          <a:off x="1855788" y="647700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3" name="Уравнение" r:id="rId3" imgW="812520" imgH="482400" progId="Equation.3">
                  <p:embed/>
                </p:oleObj>
              </mc:Choice>
              <mc:Fallback>
                <p:oleObj name="Уравнение" r:id="rId3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647700"/>
                        <a:ext cx="903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616449" y="2915726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16 – Изменение условия устойчивости при раскручивающимся двигателе</a:t>
            </a:r>
            <a:endParaRPr lang="ru-RU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0" y="4561625"/>
            <a:ext cx="481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15 – Изменение угловой скорости при раскручивающимся двигателе</a:t>
            </a:r>
            <a:endParaRPr lang="ru-RU" sz="11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90900"/>
              </p:ext>
            </p:extLst>
          </p:nvPr>
        </p:nvGraphicFramePr>
        <p:xfrm>
          <a:off x="298450" y="1075076"/>
          <a:ext cx="708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4" name="Уравнение" r:id="rId5" imgW="787320" imgH="507960" progId="Equation.3">
                  <p:embed/>
                </p:oleObj>
              </mc:Choice>
              <mc:Fallback>
                <p:oleObj name="Уравнение" r:id="rId5" imgW="78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" y="1075076"/>
                        <a:ext cx="7080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01713"/>
              </p:ext>
            </p:extLst>
          </p:nvPr>
        </p:nvGraphicFramePr>
        <p:xfrm>
          <a:off x="298450" y="1619250"/>
          <a:ext cx="879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5" name="Уравнение" r:id="rId7" imgW="977760" imgH="520560" progId="Equation.3">
                  <p:embed/>
                </p:oleObj>
              </mc:Choice>
              <mc:Fallback>
                <p:oleObj name="Уравнение" r:id="rId7" imgW="97776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" y="1619250"/>
                        <a:ext cx="87947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236023" y="1039515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276363" y="1533565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60453"/>
              </p:ext>
            </p:extLst>
          </p:nvPr>
        </p:nvGraphicFramePr>
        <p:xfrm>
          <a:off x="2853563" y="80962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6" name="Уравнение" r:id="rId9" imgW="812520" imgH="203040" progId="Equation.3">
                  <p:embed/>
                </p:oleObj>
              </mc:Choice>
              <mc:Fallback>
                <p:oleObj name="Уравнение" r:id="rId9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3563" y="80962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452" y="2352501"/>
            <a:ext cx="4461520" cy="22157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79186" y="574606"/>
            <a:ext cx="4649812" cy="23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95130" y="4891170"/>
            <a:ext cx="748870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17  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709013" y="4426945"/>
            <a:ext cx="405165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18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ть дальности от массы топлива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100" i="1" dirty="0">
                <a:latin typeface="Times New Roman" pitchFamily="18" charset="0"/>
                <a:ea typeface="Times New Roman"/>
                <a:cs typeface="Times New Roman" pitchFamily="18" charset="0"/>
              </a:rPr>
              <a:t>m</a:t>
            </a:r>
            <a:r>
              <a:rPr lang="ru-RU" sz="1100" baseline="-25000" dirty="0">
                <a:latin typeface="Times New Roman" pitchFamily="18" charset="0"/>
                <a:ea typeface="Times New Roman"/>
                <a:cs typeface="Times New Roman" pitchFamily="18" charset="0"/>
              </a:rPr>
              <a:t>Т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 = 0 кг,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2 – </a:t>
            </a:r>
            <a:r>
              <a:rPr lang="en-US" sz="1100" i="1" dirty="0">
                <a:latin typeface="Times New Roman" pitchFamily="18" charset="0"/>
                <a:ea typeface="Times New Roman"/>
                <a:cs typeface="Times New Roman" pitchFamily="18" charset="0"/>
              </a:rPr>
              <a:t>m</a:t>
            </a:r>
            <a:r>
              <a:rPr lang="ru-RU" sz="1100" baseline="-25000" dirty="0">
                <a:latin typeface="Times New Roman" pitchFamily="18" charset="0"/>
                <a:ea typeface="Times New Roman"/>
                <a:cs typeface="Times New Roman" pitchFamily="18" charset="0"/>
              </a:rPr>
              <a:t>Т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= 5 кг, 3 - </a:t>
            </a:r>
            <a:r>
              <a:rPr lang="en-US" sz="1100" i="1" dirty="0">
                <a:latin typeface="Times New Roman" pitchFamily="18" charset="0"/>
                <a:ea typeface="Times New Roman"/>
                <a:cs typeface="Times New Roman" pitchFamily="18" charset="0"/>
              </a:rPr>
              <a:t>m</a:t>
            </a:r>
            <a:r>
              <a:rPr lang="ru-RU" sz="1100" baseline="-25000" dirty="0">
                <a:latin typeface="Times New Roman" pitchFamily="18" charset="0"/>
                <a:ea typeface="Times New Roman"/>
                <a:cs typeface="Times New Roman" pitchFamily="18" charset="0"/>
              </a:rPr>
              <a:t>Т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кг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07020" y="61471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Зависимость начальной скорости от массы снаряда</a:t>
            </a:r>
            <a:endParaRPr lang="ru-RU" sz="110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20794"/>
              </p:ext>
            </p:extLst>
          </p:nvPr>
        </p:nvGraphicFramePr>
        <p:xfrm>
          <a:off x="4873738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ru-RU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ru-RU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28500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59208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945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89236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873738" y="62170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Зависимость дальности от массы топлива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94746"/>
              </p:ext>
            </p:extLst>
          </p:nvPr>
        </p:nvGraphicFramePr>
        <p:xfrm>
          <a:off x="207020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n-US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55,6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66,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983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855" y="1897231"/>
            <a:ext cx="4023362" cy="2613390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" y="1808454"/>
            <a:ext cx="4464518" cy="2523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ОПТИМИЗАЦИИ АКТИВНО – 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95130" y="4891170"/>
            <a:ext cx="748870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80" y="4318373"/>
            <a:ext cx="861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19  График траектории полёта снаряда при различных параметрах</a:t>
            </a:r>
          </a:p>
          <a:p>
            <a:pPr lvl="0" algn="ctr"/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1 – </a:t>
            </a:r>
            <a:r>
              <a:rPr lang="ru-RU" sz="11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время старта РД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= 5 с,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2 – </a:t>
            </a:r>
            <a:r>
              <a:rPr lang="ru-RU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время старта РД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41 с,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3 –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время старта РД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20 с, 4 – </a:t>
            </a:r>
            <a:r>
              <a:rPr lang="ru-RU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время старта РД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22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с</a:t>
            </a:r>
            <a:endParaRPr lang="ru-RU" sz="11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00292"/>
              </p:ext>
            </p:extLst>
          </p:nvPr>
        </p:nvGraphicFramePr>
        <p:xfrm>
          <a:off x="4788569" y="879987"/>
          <a:ext cx="3830625" cy="9006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22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100" b="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1100" b="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100" b="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с</a:t>
                      </a:r>
                      <a:endParaRPr lang="ru-RU" sz="11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355946"/>
                  </a:ext>
                </a:extLst>
              </a:tr>
              <a:tr h="30622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ru-RU" sz="12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град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34813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36982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Оптимальные характеристики для задачи оптимизации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18688"/>
              </p:ext>
            </p:extLst>
          </p:nvPr>
        </p:nvGraphicFramePr>
        <p:xfrm>
          <a:off x="136359" y="879987"/>
          <a:ext cx="4379495" cy="900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261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ru-RU" sz="12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град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сек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183065"/>
                  </a:ext>
                </a:extLst>
              </a:tr>
              <a:tr h="388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Дальность стрельбы при различных параметрах</a:t>
            </a:r>
            <a:endParaRPr lang="ru-RU" sz="11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87" y="1804437"/>
            <a:ext cx="5836386" cy="2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4" y="4887831"/>
            <a:ext cx="766664" cy="25316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86400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97445"/>
            <a:ext cx="8377332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0" y="670961"/>
            <a:ext cx="8813669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комплексная математическая модель внутренней и внешней баллистики активно – реактивного снаряда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параметров внутренней и внешней баллистики с целью повышения дальности стрельбы.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найдена зависимость начальной скорости от массы снаряда. При изменении массы от 40 кг до 70 кг скорость снаряда меняется от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1001,4 м/с до 777,1 м/с.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реактивного двигателя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время работы реактивного двигателя при массе топлива равной 5,0 кг составило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2,6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секунд, при этом суммарный импульс реактивного двигателя составил 11,56 кПа. Суммарный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прирост скорости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участке работы РД составил 215 м/с. Удалось установить, что за счёт добавления в конструкцию реактивного двигателя дальность увеличилась на 31%, по сравнению со штатным осколочно-фугасным снарядом.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внешней баллистики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активно-реактивного снаряда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контролем устойчивости движения по траектории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Устойчивость снаряда обеспечена за счёт момента вращения двигателя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задача оптимизации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дальности полёта активно-реактивного снаряда. Найден оптимальный угол наклона орудия θ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= 58° и время старта двигателя на траектории t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= 22 с. При данных параметрах дальность полёта снаряда составила 37,9 км, что на 4,9 км больше штатного активно-реактивного снаряда 3ОФ30.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58012"/>
            <a:ext cx="9144000" cy="431092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работы: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математических моделей, вычислительных алгоритмов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программы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для решения задачи повышения дальности стрельбы артиллерийскими снарядами.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Объект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Способы повышения дальности стрельбы артиллерийским снарядом. </a:t>
            </a:r>
          </a:p>
          <a:p>
            <a:pPr lvl="0">
              <a:lnSpc>
                <a:spcPct val="120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Предмет исследования: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Математическое моделирование 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снаряда и выстрела.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Состав задач: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Анализ факторов, влияющих на дальность стрельбы артиллерийскими снарядами.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Разработка математической модели внешней баллистики активно-реактивного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снаряда и устойчивости его движения на траектории.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математической модели внутренней баллистики в стволе орудия и реактивного двигателя твердого топлива.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алгоритма оптимизации баллистических условий стрельбы активно-реактивным снарядом с учетом условия устойчивости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математических моделей и алгоритмов в виде расчетной программы решения задачи повышения дальности стрельбы.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Исследование пределов повышения дальности стрельбы за счет оптимизации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снаряда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выстрела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  ЦЕЛЬ И СОСТАВ ЗАДАЧ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4973"/>
            <a:ext cx="836755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дальности стрельбы активно-реактивным снарядом на основе математического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АКТУАЛЬНЫХ СНАРЯДОВ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742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«Повышение дальности стрельбы активно-реактивным снарядом на основе математического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моделирования...»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65684"/>
              </p:ext>
            </p:extLst>
          </p:nvPr>
        </p:nvGraphicFramePr>
        <p:xfrm>
          <a:off x="52594" y="1117313"/>
          <a:ext cx="6091428" cy="3008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7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0871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Орудия, </a:t>
                      </a:r>
                      <a:endParaRPr lang="ru-RU" sz="1000" baseline="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страна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Начальная скорость,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м</a:t>
                      </a:r>
                      <a:r>
                        <a:rPr lang="en-US" sz="1000" baseline="0" dirty="0" smtClean="0">
                          <a:latin typeface="Bookman Old Style" panose="02050604050505020204" pitchFamily="18" charset="0"/>
                        </a:rPr>
                        <a:t>/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Длина 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снаряда, мм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945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660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939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740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838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</a:t>
                      </a:r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3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,5</a:t>
                      </a: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800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996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44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950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980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32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930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985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7896" y="736274"/>
            <a:ext cx="5934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1. Характеристики снарядов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3" y="706279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2603" y="1665524"/>
            <a:ext cx="2643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1. «Краснополь»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6360769" y="2134390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6581" y="2895115"/>
            <a:ext cx="2410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2. М982 «</a:t>
            </a:r>
            <a:r>
              <a:rPr lang="en-US" sz="1000" dirty="0" smtClean="0">
                <a:latin typeface="Bookman Old Style" panose="02050604050505020204" pitchFamily="18" charset="0"/>
              </a:rPr>
              <a:t>Excalibur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3868"/>
          <a:stretch/>
        </p:blipFill>
        <p:spPr>
          <a:xfrm flipV="1">
            <a:off x="6356581" y="3260207"/>
            <a:ext cx="2712056" cy="10688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12603" y="4194519"/>
            <a:ext cx="2317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3. «</a:t>
            </a:r>
            <a:r>
              <a:rPr lang="en-US" sz="1000" dirty="0" smtClean="0">
                <a:latin typeface="Bookman Old Style" panose="02050604050505020204" pitchFamily="18" charset="0"/>
              </a:rPr>
              <a:t>V-LAP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87928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5331" y="4887928"/>
            <a:ext cx="778670" cy="255572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4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676" y="1397947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5009" y="1397946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5455" y="2237548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67861" y="1397948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74304" y="743741"/>
            <a:ext cx="1161691" cy="65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33932" cy="65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7" idx="2"/>
            <a:endCxn id="38" idx="0"/>
          </p:cNvCxnSpPr>
          <p:nvPr/>
        </p:nvCxnSpPr>
        <p:spPr>
          <a:xfrm rot="5400000">
            <a:off x="921295" y="1684540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66712" y="1667203"/>
            <a:ext cx="377936" cy="762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68435"/>
            <a:ext cx="0" cy="8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705406" y="1615971"/>
            <a:ext cx="377939" cy="865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44945" y="1621483"/>
            <a:ext cx="378691" cy="85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>
            <a:off x="4281914" y="974573"/>
            <a:ext cx="5722" cy="4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/>
          <p:nvPr/>
        </p:nvCxnSpPr>
        <p:spPr>
          <a:xfrm rot="5400000">
            <a:off x="3720121" y="1678518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/>
          <p:nvPr/>
        </p:nvCxnSpPr>
        <p:spPr>
          <a:xfrm rot="16200000" flipH="1">
            <a:off x="4506499" y="1620219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545049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90424" y="354682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3" y="3553525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камеры сгорания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91228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6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7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8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9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0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1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2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3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4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83731"/>
              </p:ext>
            </p:extLst>
          </p:nvPr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5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49206"/>
              </p:ext>
            </p:extLst>
          </p:nvPr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6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7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04908"/>
              </p:ext>
            </p:extLst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8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43618"/>
              </p:ext>
            </p:extLst>
          </p:nvPr>
        </p:nvGraphicFramePr>
        <p:xfrm>
          <a:off x="5029200" y="2552700"/>
          <a:ext cx="35941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9" name="Уравнение" r:id="rId29" imgW="3593880" imgH="965160" progId="Equation.3">
                  <p:embed/>
                </p:oleObj>
              </mc:Choice>
              <mc:Fallback>
                <p:oleObj name="Уравнение" r:id="rId29" imgW="3593880" imgH="96516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52700"/>
                        <a:ext cx="35941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38049"/>
              </p:ext>
            </p:extLst>
          </p:nvPr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40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090"/>
              </p:ext>
            </p:extLst>
          </p:nvPr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41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1804" y="4163272"/>
            <a:ext cx="3698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Русяк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И. Г., Липанов А. М., Ушаков В. М.,  Физические основы и газовая динамика горения порохов в артиллерийских системах М.-Ижевск: Институт компьютерных исследований, 2016. 456 с</a:t>
            </a: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95130" y="489248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2483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45074"/>
              </p:ext>
            </p:extLst>
          </p:nvPr>
        </p:nvGraphicFramePr>
        <p:xfrm>
          <a:off x="331557" y="2402025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0" name="Формула" r:id="rId3" imgW="545760" imgH="241200" progId="Equation.3">
                  <p:embed/>
                </p:oleObj>
              </mc:Choice>
              <mc:Fallback>
                <p:oleObj name="Формула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7" y="2402025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14767"/>
              </p:ext>
            </p:extLst>
          </p:nvPr>
        </p:nvGraphicFramePr>
        <p:xfrm>
          <a:off x="281906" y="2995557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1" name="Формула" r:id="rId5" imgW="1485720" imgH="609480" progId="Equation.3">
                  <p:embed/>
                </p:oleObj>
              </mc:Choice>
              <mc:Fallback>
                <p:oleObj name="Формула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06" y="2995557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8228"/>
              </p:ext>
            </p:extLst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18130"/>
              </p:ext>
            </p:extLst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70128"/>
              </p:ext>
            </p:extLst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0308"/>
              </p:ext>
            </p:extLst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5839"/>
              </p:ext>
            </p:extLst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8762"/>
              </p:ext>
            </p:extLst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5450"/>
              </p:ext>
            </p:extLst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890029"/>
              </p:ext>
            </p:extLst>
          </p:nvPr>
        </p:nvGraphicFramePr>
        <p:xfrm>
          <a:off x="7348073" y="4434668"/>
          <a:ext cx="81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9" name="Уравнение" r:id="rId21" imgW="812520" imgH="330120" progId="Equation.3">
                  <p:embed/>
                </p:oleObj>
              </mc:Choice>
              <mc:Fallback>
                <p:oleObj name="Уравнение" r:id="rId21" imgW="81252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073" y="4434668"/>
                        <a:ext cx="812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ХАРАКТЕРИСТИ РЕБЕР НА ВНУТРЕННЕЙ ПОВЕРХНОСТИ СОПЛА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7 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8 – Ребра на внутренней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83194"/>
              </p:ext>
            </p:extLst>
          </p:nvPr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5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00187"/>
              </p:ext>
            </p:extLst>
          </p:nvPr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6" name="Уравнение" r:id="rId5" imgW="1079280" imgH="241200" progId="Equation.3">
                  <p:embed/>
                </p:oleObj>
              </mc:Choice>
              <mc:Fallback>
                <p:oleObj name="Уравнение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2205347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2205347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49155" y="880351"/>
            <a:ext cx="382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Параметрические характеристики ребер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30849"/>
              </p:ext>
            </p:extLst>
          </p:nvPr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2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21675"/>
              </p:ext>
            </p:extLst>
          </p:nvPr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3" name="Формула" r:id="rId5" imgW="736560" imgH="228600" progId="Equation.3">
                  <p:embed/>
                </p:oleObj>
              </mc:Choice>
              <mc:Fallback>
                <p:oleObj name="Формула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9794"/>
              </p:ext>
            </p:extLst>
          </p:nvPr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4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13064"/>
              </p:ext>
            </p:extLst>
          </p:nvPr>
        </p:nvGraphicFramePr>
        <p:xfrm>
          <a:off x="113303" y="3651747"/>
          <a:ext cx="808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5" name="Формула" r:id="rId9" imgW="812520" imgH="228600" progId="Equation.3">
                  <p:embed/>
                </p:oleObj>
              </mc:Choice>
              <mc:Fallback>
                <p:oleObj name="Формула" r:id="rId9" imgW="8125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03" y="3651747"/>
                        <a:ext cx="8080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64396"/>
              </p:ext>
            </p:extLst>
          </p:nvPr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6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63168"/>
              </p:ext>
            </p:extLst>
          </p:nvPr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7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9165"/>
              </p:ext>
            </p:extLst>
          </p:nvPr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8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60433" y="38067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7091"/>
              </p:ext>
            </p:extLst>
          </p:nvPr>
        </p:nvGraphicFramePr>
        <p:xfrm>
          <a:off x="5891706" y="63160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9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706" y="63160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39515"/>
              </p:ext>
            </p:extLst>
          </p:nvPr>
        </p:nvGraphicFramePr>
        <p:xfrm>
          <a:off x="5409292" y="978366"/>
          <a:ext cx="1168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0" name="Формула" r:id="rId19" imgW="1168200" imgH="266400" progId="Equation.3">
                  <p:embed/>
                </p:oleObj>
              </mc:Choice>
              <mc:Fallback>
                <p:oleObj name="Формула" r:id="rId19" imgW="1168200" imgH="2664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292" y="978366"/>
                        <a:ext cx="1168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3451"/>
              </p:ext>
            </p:extLst>
          </p:nvPr>
        </p:nvGraphicFramePr>
        <p:xfrm>
          <a:off x="5398847" y="128896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1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28896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12240"/>
              </p:ext>
            </p:extLst>
          </p:nvPr>
        </p:nvGraphicFramePr>
        <p:xfrm>
          <a:off x="5398847" y="161207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2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61207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30937" y="157771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700796" y="1917604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86568"/>
              </p:ext>
            </p:extLst>
          </p:nvPr>
        </p:nvGraphicFramePr>
        <p:xfrm>
          <a:off x="5308449" y="2212173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3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449" y="2212173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19523" y="125655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499792" y="98022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600364" y="4241829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9 – Схема активно – реактивного снаряда</a:t>
            </a:r>
            <a:endParaRPr lang="ru-RU" sz="11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952790" y="2698774"/>
            <a:ext cx="432201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11343"/>
              </p:ext>
            </p:extLst>
          </p:nvPr>
        </p:nvGraphicFramePr>
        <p:xfrm>
          <a:off x="5990890" y="2992783"/>
          <a:ext cx="130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4" name="Уравнение" r:id="rId27" imgW="1307880" imgH="431640" progId="Equation.3">
                  <p:embed/>
                </p:oleObj>
              </mc:Choice>
              <mc:Fallback>
                <p:oleObj name="Уравнение" r:id="rId27" imgW="130788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890" y="2992783"/>
                        <a:ext cx="1309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44576" y="2800373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01697"/>
              </p:ext>
            </p:extLst>
          </p:nvPr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5" name="Формула" r:id="rId29" imgW="1955520" imgH="393480" progId="Equation.3">
                  <p:embed/>
                </p:oleObj>
              </mc:Choice>
              <mc:Fallback>
                <p:oleObj name="Формула" r:id="rId29" imgW="1955520" imgH="393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40126"/>
              </p:ext>
            </p:extLst>
          </p:nvPr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6" name="Формула" r:id="rId31" imgW="2844720" imgH="393480" progId="Equation.3">
                  <p:embed/>
                </p:oleObj>
              </mc:Choice>
              <mc:Fallback>
                <p:oleObj name="Формула" r:id="rId31" imgW="2844720" imgH="393480" progId="Equation.3">
                  <p:embed/>
                  <p:pic>
                    <p:nvPicPr>
                      <p:cNvPr id="0" name="Object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89390"/>
              </p:ext>
            </p:extLst>
          </p:nvPr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7" name="Уравнение" r:id="rId33" imgW="1460160" imgH="393480" progId="Equation.3">
                  <p:embed/>
                </p:oleObj>
              </mc:Choice>
              <mc:Fallback>
                <p:oleObj name="Уравнение" r:id="rId33" imgW="1460160" imgH="393480" progId="Equation.3">
                  <p:embed/>
                  <p:pic>
                    <p:nvPicPr>
                      <p:cNvPr id="0" name="Object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23105"/>
              </p:ext>
            </p:extLst>
          </p:nvPr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8" name="Формула" r:id="rId35" imgW="1346040" imgH="393480" progId="Equation.3">
                  <p:embed/>
                </p:oleObj>
              </mc:Choice>
              <mc:Fallback>
                <p:oleObj name="Формула" r:id="rId35" imgW="1346040" imgH="393480" progId="Equation.3">
                  <p:embed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13401"/>
              </p:ext>
            </p:extLst>
          </p:nvPr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9" name="Формула" r:id="rId37" imgW="647640" imgH="228600" progId="Equation.3">
                  <p:embed/>
                </p:oleObj>
              </mc:Choice>
              <mc:Fallback>
                <p:oleObj name="Формула" r:id="rId37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Рисунок 48"/>
          <p:cNvPicPr/>
          <p:nvPr/>
        </p:nvPicPr>
        <p:blipFill>
          <a:blip r:embed="rId39"/>
          <a:stretch>
            <a:fillRect/>
          </a:stretch>
        </p:blipFill>
        <p:spPr>
          <a:xfrm>
            <a:off x="4591237" y="3387849"/>
            <a:ext cx="4528965" cy="9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8910" y="3001489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10 – Траектория снаряда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43130"/>
              </p:ext>
            </p:extLst>
          </p:nvPr>
        </p:nvGraphicFramePr>
        <p:xfrm>
          <a:off x="34925" y="1155700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4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155700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2909"/>
              </p:ext>
            </p:extLst>
          </p:nvPr>
        </p:nvGraphicFramePr>
        <p:xfrm>
          <a:off x="1391066" y="1164974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5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066" y="1164974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1391"/>
              </p:ext>
            </p:extLst>
          </p:nvPr>
        </p:nvGraphicFramePr>
        <p:xfrm>
          <a:off x="2407066" y="1162654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6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66" y="1162654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0509"/>
              </p:ext>
            </p:extLst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7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5522"/>
              </p:ext>
            </p:extLst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8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14752"/>
              </p:ext>
            </p:extLst>
          </p:nvPr>
        </p:nvGraphicFramePr>
        <p:xfrm>
          <a:off x="2640013" y="2005013"/>
          <a:ext cx="12271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49" name="Формула" r:id="rId13" imgW="1282680" imgH="495000" progId="Equation.3">
                  <p:embed/>
                </p:oleObj>
              </mc:Choice>
              <mc:Fallback>
                <p:oleObj name="Формула" r:id="rId13" imgW="1282680" imgH="4950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05013"/>
                        <a:ext cx="12271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7619"/>
              </p:ext>
            </p:extLst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50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(19)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12940"/>
              </p:ext>
            </p:extLst>
          </p:nvPr>
        </p:nvGraphicFramePr>
        <p:xfrm>
          <a:off x="66614" y="419265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51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" y="419265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92007"/>
              </p:ext>
            </p:extLst>
          </p:nvPr>
        </p:nvGraphicFramePr>
        <p:xfrm>
          <a:off x="5011738" y="3914775"/>
          <a:ext cx="18907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52" name="Уравнение" r:id="rId19" imgW="1879560" imgH="228600" progId="Equation.3">
                  <p:embed/>
                </p:oleObj>
              </mc:Choice>
              <mc:Fallback>
                <p:oleObj name="Уравнение" r:id="rId19" imgW="187956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3914775"/>
                        <a:ext cx="18907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18590"/>
              </p:ext>
            </p:extLst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53" name="Формула" r:id="rId21" imgW="2019240" imgH="228600" progId="Equation.3">
                  <p:embed/>
                </p:oleObj>
              </mc:Choice>
              <mc:Fallback>
                <p:oleObj name="Формула" r:id="rId21" imgW="201924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36036"/>
              </p:ext>
            </p:extLst>
          </p:nvPr>
        </p:nvGraphicFramePr>
        <p:xfrm>
          <a:off x="23813" y="3768725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54" name="Формула" r:id="rId23" imgW="812520" imgH="393480" progId="Equation.3">
                  <p:embed/>
                </p:oleObj>
              </mc:Choice>
              <mc:Fallback>
                <p:oleObj name="Формула" r:id="rId23" imgW="81252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3768725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15640"/>
              </p:ext>
            </p:extLst>
          </p:nvPr>
        </p:nvGraphicFramePr>
        <p:xfrm>
          <a:off x="73025" y="4451350"/>
          <a:ext cx="6794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55" name="Уравнение" r:id="rId25" imgW="685800" imgH="431640" progId="Equation.3">
                  <p:embed/>
                </p:oleObj>
              </mc:Choice>
              <mc:Fallback>
                <p:oleObj name="Уравнение" r:id="rId25" imgW="68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4451350"/>
                        <a:ext cx="6794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039704"/>
              </p:ext>
            </p:extLst>
          </p:nvPr>
        </p:nvGraphicFramePr>
        <p:xfrm>
          <a:off x="2426254" y="454437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56" name="Уравнение" r:id="rId27" imgW="164880" imgH="228600" progId="Equation.3">
                  <p:embed/>
                </p:oleObj>
              </mc:Choice>
              <mc:Fallback>
                <p:oleObj name="Уравнение" r:id="rId27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26254" y="454437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9631"/>
              </p:ext>
            </p:extLst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57" name="Формула" r:id="rId29" imgW="393480" imgH="228600" progId="Equation.3">
                  <p:embed/>
                </p:oleObj>
              </mc:Choice>
              <mc:Fallback>
                <p:oleObj name="Формула" r:id="rId29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802332"/>
              </p:ext>
            </p:extLst>
          </p:nvPr>
        </p:nvGraphicFramePr>
        <p:xfrm>
          <a:off x="5016880" y="681632"/>
          <a:ext cx="40671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58" name="Picture" r:id="rId31" imgW="3970895" imgH="2272490" progId="Word.Picture.8">
                  <p:embed/>
                </p:oleObj>
              </mc:Choice>
              <mc:Fallback>
                <p:oleObj name="Picture" r:id="rId31" imgW="3970895" imgH="2272490" progId="Word.Picture.8">
                  <p:embed/>
                  <p:pic>
                    <p:nvPicPr>
                      <p:cNvPr id="0" name="Object 2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880" y="681632"/>
                        <a:ext cx="4067175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18004</TotalTime>
  <Words>1969</Words>
  <Application>Microsoft Office PowerPoint</Application>
  <PresentationFormat>Экран (16:9)</PresentationFormat>
  <Paragraphs>431</Paragraphs>
  <Slides>16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6</vt:i4>
      </vt:variant>
      <vt:variant>
        <vt:lpstr>Заголовки слайдов</vt:lpstr>
      </vt:variant>
      <vt:variant>
        <vt:i4>16</vt:i4>
      </vt:variant>
    </vt:vector>
  </HeadingPairs>
  <TitlesOfParts>
    <vt:vector size="29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Picture</vt:lpstr>
      <vt:lpstr>Документ</vt:lpstr>
      <vt:lpstr>Microsoft Equation 3.0</vt:lpstr>
      <vt:lpstr>Equation</vt:lpstr>
      <vt:lpstr>«Повышение дальности стрельбы активно-реактивным снарядом на основе математического моделирования и комплексной оптимизации»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Рустам</cp:lastModifiedBy>
  <cp:revision>625</cp:revision>
  <dcterms:created xsi:type="dcterms:W3CDTF">2021-06-11T06:02:05Z</dcterms:created>
  <dcterms:modified xsi:type="dcterms:W3CDTF">2023-06-23T17:25:44Z</dcterms:modified>
</cp:coreProperties>
</file>