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306" r:id="rId2"/>
    <p:sldId id="264" r:id="rId3"/>
    <p:sldId id="311" r:id="rId4"/>
    <p:sldId id="308" r:id="rId5"/>
    <p:sldId id="312" r:id="rId6"/>
    <p:sldId id="309" r:id="rId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49" d="100"/>
          <a:sy n="149" d="100"/>
        </p:scale>
        <p:origin x="42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2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“ИЖЕВСКИЙ ГОСУДАРСТВЕННЫЙ ТЕХНИЧЕСКИЙ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«Прикладная математика</a:t>
            </a:r>
            <a:b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</a:p>
        </p:txBody>
      </p:sp>
      <p:sp>
        <p:nvSpPr>
          <p:cNvPr id="6" name="Заголовок 16">
            <a:extLst>
              <a:ext uri="{FF2B5EF4-FFF2-40B4-BE49-F238E27FC236}">
                <a16:creationId xmlns:a16="http://schemas.microsoft.com/office/drawing/2014/main" xmlns="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2747807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Рустам Ренатович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9CF103-AC91-48FF-AA34-D8B9DB5E2763}"/>
              </a:ext>
            </a:extLst>
          </p:cNvPr>
          <p:cNvSpPr txBox="1"/>
          <p:nvPr/>
        </p:nvSpPr>
        <p:spPr>
          <a:xfrm>
            <a:off x="846855" y="3319939"/>
            <a:ext cx="745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01.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«Прикладная математика»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– «Разработка программного обеспечения и математических методов решения инженерных и экономических задач»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9CF103-AC91-48FF-AA34-D8B9DB5E2763}"/>
              </a:ext>
            </a:extLst>
          </p:cNvPr>
          <p:cNvSpPr txBox="1"/>
          <p:nvPr/>
        </p:nvSpPr>
        <p:spPr>
          <a:xfrm>
            <a:off x="846857" y="1778004"/>
            <a:ext cx="7450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вопросы по дисциплинам:</a:t>
            </a:r>
          </a:p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«Принципы построения математических моделей»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</a:p>
        </p:txBody>
      </p:sp>
      <p:sp>
        <p:nvSpPr>
          <p:cNvPr id="7" name="Заголовок 16">
            <a:extLst>
              <a:ext uri="{FF2B5EF4-FFF2-40B4-BE49-F238E27FC236}">
                <a16:creationId xmlns:a16="http://schemas.microsoft.com/office/drawing/2014/main" xmlns="" id="{00B113A3-4A38-44F4-8FDE-3CF2561C426F}"/>
              </a:ext>
            </a:extLst>
          </p:cNvPr>
          <p:cNvSpPr txBox="1">
            <a:spLocks/>
          </p:cNvSpPr>
          <p:nvPr/>
        </p:nvSpPr>
        <p:spPr>
          <a:xfrm>
            <a:off x="-3" y="2996188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</a:t>
            </a:r>
            <a:r>
              <a:rPr lang="ru-RU" sz="12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М21-181-1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1527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«Модели и моделирование»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5020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это виртуальный математический или физический объект, позволяющий проводить имитационные исследования реальных объектов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моделирования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‑ анализ явления, описание поведения объекта, или системы, выявление закономерностей и механизмов такого поведения с целью прогнозировать, предсказывать поведение объекта, или системы, в различных ситуациях, не прибегая к экспериментам на реальном объекте или системе.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1755067"/>
            <a:ext cx="427560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Имитационное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моделирование является экспериментальной и прикладной методологией, имеющей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системы.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конкретный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объекта или его свойства.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или процессом, определять наилучшие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при заданных целях и критериях.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68946"/>
              </p:ext>
            </p:extLst>
          </p:nvPr>
        </p:nvGraphicFramePr>
        <p:xfrm>
          <a:off x="3292674" y="2059678"/>
          <a:ext cx="6840656" cy="2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Picture" r:id="rId3" imgW="6301080" imgH="1961640" progId="Word.Picture.8">
                  <p:embed/>
                </p:oleObj>
              </mc:Choice>
              <mc:Fallback>
                <p:oleObj name="Picture" r:id="rId3" imgW="6301080" imgH="1961640" progId="Word.Picture.8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83"/>
                      <a:stretch>
                        <a:fillRect/>
                      </a:stretch>
                    </p:blipFill>
                    <p:spPr bwMode="auto">
                      <a:xfrm>
                        <a:off x="3292674" y="2059678"/>
                        <a:ext cx="6840656" cy="205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326764" y="4121522"/>
            <a:ext cx="4874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1. Классификация моделей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целей моделирования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4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«Модели и моделирование»</a:t>
            </a:r>
          </a:p>
          <a:p>
            <a:pPr algn="ctr">
              <a:spcAft>
                <a:spcPts val="450"/>
              </a:spcAft>
            </a:pP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  <p:sp>
        <p:nvSpPr>
          <p:cNvPr id="13" name="Rectangle 1008"/>
          <p:cNvSpPr>
            <a:spLocks noChangeArrowheads="1"/>
          </p:cNvSpPr>
          <p:nvPr/>
        </p:nvSpPr>
        <p:spPr bwMode="auto">
          <a:xfrm>
            <a:off x="2045847" y="290937"/>
            <a:ext cx="43034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имитационной модели снаряда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98" y="607671"/>
            <a:ext cx="39729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1.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поведения 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описывается с помощью следующих дифференциальных уравнений 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13375"/>
              </p:ext>
            </p:extLst>
          </p:nvPr>
        </p:nvGraphicFramePr>
        <p:xfrm>
          <a:off x="25400" y="1336675"/>
          <a:ext cx="33734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Формула" r:id="rId3" imgW="3352680" imgH="1206360" progId="Equation.3">
                  <p:embed/>
                </p:oleObj>
              </mc:Choice>
              <mc:Fallback>
                <p:oleObj name="Формула" r:id="rId3" imgW="3352680" imgH="12063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1336675"/>
                        <a:ext cx="3373438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4337903" y="607671"/>
            <a:ext cx="4806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2.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объект, система: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(орудие – снаряд)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определяются в зависимости от допущений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337903" y="1430437"/>
            <a:ext cx="48468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3.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объекта: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решении задачи увеличения дальности определяются оптимальные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баллистические параметры выстрела.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337903" y="2250472"/>
            <a:ext cx="4846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4.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правлять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объектом, определять наилучшие способы управления при заданных целях: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управлять снарядом выражается через влияние начальных заданных параметров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устойчивость движения, дальность и точность стрельбы.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337903" y="3501394"/>
            <a:ext cx="449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влияния внешних факторов на точность попадания снаряда в заданную цель.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" name="Рисунок 3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" y="2663396"/>
            <a:ext cx="4130632" cy="18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6932" y="4466793"/>
            <a:ext cx="4193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2. Траектория снаряда при различных параметрах.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794266" y="171394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3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3.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81117"/>
              </p:ext>
            </p:extLst>
          </p:nvPr>
        </p:nvGraphicFramePr>
        <p:xfrm>
          <a:off x="1257300" y="838200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2" name="Формула" r:id="rId3" imgW="1396800" imgH="241200" progId="Equation.3">
                  <p:embed/>
                </p:oleObj>
              </mc:Choice>
              <mc:Fallback>
                <p:oleObj name="Формула" r:id="rId3" imgW="1396800" imgH="24120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38200"/>
                        <a:ext cx="1397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04685"/>
              </p:ext>
            </p:extLst>
          </p:nvPr>
        </p:nvGraphicFramePr>
        <p:xfrm>
          <a:off x="1155700" y="2084388"/>
          <a:ext cx="1600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3" name="Формула" r:id="rId5" imgW="1600200" imgH="253800" progId="Equation.3">
                  <p:embed/>
                </p:oleObj>
              </mc:Choice>
              <mc:Fallback>
                <p:oleObj name="Формула" r:id="rId5" imgW="1600200" imgH="2538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084388"/>
                        <a:ext cx="16002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442" y="513831"/>
            <a:ext cx="4300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безусловной оптимизации: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341" y="1203831"/>
            <a:ext cx="4219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числ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енн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 решения задачи безусловной оптимизации в основном используют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процедуры вида: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53752" y="4214827"/>
            <a:ext cx="16696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ЗАМЕНИТЬ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491" y="2444526"/>
            <a:ext cx="4214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следующие условия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(критерий окончания) итерационного процесса: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98087"/>
              </p:ext>
            </p:extLst>
          </p:nvPr>
        </p:nvGraphicFramePr>
        <p:xfrm>
          <a:off x="1388590" y="3063082"/>
          <a:ext cx="14509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4" name="Формула" r:id="rId7" imgW="1460160" imgH="291960" progId="Equation.3">
                  <p:embed/>
                </p:oleObj>
              </mc:Choice>
              <mc:Fallback>
                <p:oleObj name="Формула" r:id="rId7" imgW="1460160" imgH="29196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590" y="3063082"/>
                        <a:ext cx="145097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46724"/>
              </p:ext>
            </p:extLst>
          </p:nvPr>
        </p:nvGraphicFramePr>
        <p:xfrm>
          <a:off x="2909888" y="306070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5" name="Формула" r:id="rId9" imgW="939600" imgH="291960" progId="Equation.3">
                  <p:embed/>
                </p:oleObj>
              </mc:Choice>
              <mc:Fallback>
                <p:oleObj name="Формула" r:id="rId9" imgW="939600" imgH="29196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060700"/>
                        <a:ext cx="939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03063" y="3392221"/>
            <a:ext cx="3379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kumimoji="0" lang="el-GR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(погрешность).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577868" y="1942495"/>
            <a:ext cx="443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Вычислительные алгоритмы простейших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процедур, основаны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формулах вида:</a:t>
            </a: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83258"/>
              </p:ext>
            </p:extLst>
          </p:nvPr>
        </p:nvGraphicFramePr>
        <p:xfrm>
          <a:off x="5864225" y="2674938"/>
          <a:ext cx="164465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6" name="Формула" r:id="rId11" imgW="1815840" imgH="253800" progId="Equation.3">
                  <p:embed/>
                </p:oleObj>
              </mc:Choice>
              <mc:Fallback>
                <p:oleObj name="Формула" r:id="rId11" imgW="1815840" imgH="25380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2674938"/>
                        <a:ext cx="1644650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4572000" y="3061192"/>
            <a:ext cx="653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Здесь:</a:t>
            </a: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00258"/>
              </p:ext>
            </p:extLst>
          </p:nvPr>
        </p:nvGraphicFramePr>
        <p:xfrm>
          <a:off x="5191125" y="3078163"/>
          <a:ext cx="182563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7" name="Формула" r:id="rId13" imgW="203040" imgH="253800" progId="Equation.3">
                  <p:embed/>
                </p:oleObj>
              </mc:Choice>
              <mc:Fallback>
                <p:oleObj name="Формула" r:id="rId13" imgW="203040" imgH="25380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3078163"/>
                        <a:ext cx="182563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329723" y="3061192"/>
            <a:ext cx="2734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аправление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20176"/>
              </p:ext>
            </p:extLst>
          </p:nvPr>
        </p:nvGraphicFramePr>
        <p:xfrm>
          <a:off x="7588250" y="3113088"/>
          <a:ext cx="276225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8" name="Формула" r:id="rId15" imgW="279360" imgH="203040" progId="Equation.3">
                  <p:embed/>
                </p:oleObj>
              </mc:Choice>
              <mc:Fallback>
                <p:oleObj name="Формула" r:id="rId15" imgW="279360" imgH="20304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0" y="3113088"/>
                        <a:ext cx="276225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7849713" y="3081052"/>
            <a:ext cx="8433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596176"/>
              </p:ext>
            </p:extLst>
          </p:nvPr>
        </p:nvGraphicFramePr>
        <p:xfrm>
          <a:off x="8604014" y="3105069"/>
          <a:ext cx="2508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9" name="Формула" r:id="rId17" imgW="253800" imgH="241200" progId="Equation.3">
                  <p:embed/>
                </p:oleObj>
              </mc:Choice>
              <mc:Fallback>
                <p:oleObj name="Формула" r:id="rId17" imgW="253800" imgH="2412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014" y="3105069"/>
                        <a:ext cx="2508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19951"/>
              </p:ext>
            </p:extLst>
          </p:nvPr>
        </p:nvGraphicFramePr>
        <p:xfrm>
          <a:off x="4660747" y="3475814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0" name="Формула" r:id="rId19" imgW="228600" imgH="241300" progId="Equation.3">
                  <p:embed/>
                </p:oleObj>
              </mc:Choice>
              <mc:Fallback>
                <p:oleObj name="Формула" r:id="rId19" imgW="228600" imgH="24130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47" y="3475814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Прямоугольник 57"/>
          <p:cNvSpPr/>
          <p:nvPr/>
        </p:nvSpPr>
        <p:spPr>
          <a:xfrm>
            <a:off x="4572000" y="3468934"/>
            <a:ext cx="424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величина шага, которая выбирается так, чтобы выполнялось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69766"/>
              </p:ext>
            </p:extLst>
          </p:nvPr>
        </p:nvGraphicFramePr>
        <p:xfrm>
          <a:off x="6380163" y="3736488"/>
          <a:ext cx="11398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1" name="Формула" r:id="rId21" imgW="1130040" imgH="253800" progId="Equation.3">
                  <p:embed/>
                </p:oleObj>
              </mc:Choice>
              <mc:Fallback>
                <p:oleObj name="Формула" r:id="rId21" imgW="1130040" imgH="2538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3736488"/>
                        <a:ext cx="11398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xmlns="" id="{9E04601C-F75E-4D02-B7C1-8148ED14A96C}"/>
              </a:ext>
            </a:extLst>
          </p:cNvPr>
          <p:cNvSpPr/>
          <p:nvPr/>
        </p:nvSpPr>
        <p:spPr>
          <a:xfrm>
            <a:off x="4898872" y="543984"/>
            <a:ext cx="3779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максимизации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минимизации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08342"/>
              </p:ext>
            </p:extLst>
          </p:nvPr>
        </p:nvGraphicFramePr>
        <p:xfrm>
          <a:off x="5729469" y="906278"/>
          <a:ext cx="2212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2" name="Формула" r:id="rId23" imgW="2197080" imgH="228600" progId="Equation.3">
                  <p:embed/>
                </p:oleObj>
              </mc:Choice>
              <mc:Fallback>
                <p:oleObj name="Формула" r:id="rId23" imgW="2197080" imgH="2286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469" y="906278"/>
                        <a:ext cx="2212975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75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8973"/>
              </p:ext>
            </p:extLst>
          </p:nvPr>
        </p:nvGraphicFramePr>
        <p:xfrm>
          <a:off x="327025" y="3065463"/>
          <a:ext cx="1003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3" name="Формула" r:id="rId25" imgW="1002960" imgH="291960" progId="Equation.3">
                  <p:embed/>
                </p:oleObj>
              </mc:Choice>
              <mc:Fallback>
                <p:oleObj name="Формула" r:id="rId25" imgW="1002960" imgH="29196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065463"/>
                        <a:ext cx="1003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4168702" y="811162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168702" y="200339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4168702" y="3027760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(4)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8693090" y="2621788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(6)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8693090" y="4436942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330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5</a:t>
            </a:fld>
            <a:r>
              <a:rPr lang="en-US" smtClean="0"/>
              <a:t>/11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E04601C-F75E-4D02-B7C1-8148ED14A96C}"/>
              </a:ext>
            </a:extLst>
          </p:cNvPr>
          <p:cNvSpPr/>
          <p:nvPr/>
        </p:nvSpPr>
        <p:spPr>
          <a:xfrm>
            <a:off x="2564027" y="1859696"/>
            <a:ext cx="3367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н-мерное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векторное пространство (евклидово)</a:t>
            </a:r>
            <a:endParaRPr lang="en-US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подмножество Е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содержит вектора 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допустимое множество, заданное ограничениями на управляемые переменные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4.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" y="344029"/>
            <a:ext cx="53161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циклического покоординатного спуска: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Метод Хука-Дживса: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с помощью алгоритма 			исследующего покоординатного поиска.</a:t>
            </a: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Метод случайного поиска: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итерационная формула: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                        - некоторая реализация </a:t>
            </a:r>
            <a:r>
              <a:rPr lang="en-US" i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мерного 	случайного вектора </a:t>
            </a:r>
            <a:r>
              <a:rPr lang="el-GR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98456"/>
              </p:ext>
            </p:extLst>
          </p:nvPr>
        </p:nvGraphicFramePr>
        <p:xfrm>
          <a:off x="2654300" y="87630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Формула" r:id="rId3" imgW="1524000" imgH="254000" progId="Equation.3">
                  <p:embed/>
                </p:oleObj>
              </mc:Choice>
              <mc:Fallback>
                <p:oleObj name="Формула" r:id="rId3" imgW="1524000" imgH="2540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876300"/>
                        <a:ext cx="1524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47925"/>
              </p:ext>
            </p:extLst>
          </p:nvPr>
        </p:nvGraphicFramePr>
        <p:xfrm>
          <a:off x="1111807" y="1204486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Формула" r:id="rId5" imgW="228600" imgH="241300" progId="Equation.3">
                  <p:embed/>
                </p:oleObj>
              </mc:Choice>
              <mc:Fallback>
                <p:oleObj name="Формула" r:id="rId5" imgW="228600" imgH="2413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1204486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05834"/>
              </p:ext>
            </p:extLst>
          </p:nvPr>
        </p:nvGraphicFramePr>
        <p:xfrm>
          <a:off x="1128710" y="1487061"/>
          <a:ext cx="2409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Формула" r:id="rId7" imgW="2425700" imgH="279400" progId="Equation.3">
                  <p:embed/>
                </p:oleObj>
              </mc:Choice>
              <mc:Fallback>
                <p:oleObj name="Формула" r:id="rId7" imgW="2425700" imgH="2794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0" y="1487061"/>
                        <a:ext cx="24098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68921"/>
              </p:ext>
            </p:extLst>
          </p:nvPr>
        </p:nvGraphicFramePr>
        <p:xfrm>
          <a:off x="2638425" y="2187794"/>
          <a:ext cx="204787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Формула" r:id="rId9" imgW="2044700" imgH="254000" progId="Equation.3">
                  <p:embed/>
                </p:oleObj>
              </mc:Choice>
              <mc:Fallback>
                <p:oleObj name="Формула" r:id="rId9" imgW="2044700" imgH="2540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87794"/>
                        <a:ext cx="2047875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720993"/>
              </p:ext>
            </p:extLst>
          </p:nvPr>
        </p:nvGraphicFramePr>
        <p:xfrm>
          <a:off x="1139029" y="2503024"/>
          <a:ext cx="20320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Формула" r:id="rId11" imgW="203024" imgH="215713" progId="Equation.3">
                  <p:embed/>
                </p:oleObj>
              </mc:Choice>
              <mc:Fallback>
                <p:oleObj name="Формула" r:id="rId11" imgW="203024" imgH="215713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029" y="2503024"/>
                        <a:ext cx="203200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00534"/>
              </p:ext>
            </p:extLst>
          </p:nvPr>
        </p:nvGraphicFramePr>
        <p:xfrm>
          <a:off x="2583417" y="3448560"/>
          <a:ext cx="193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Формула" r:id="rId13" imgW="1930400" imgH="508000" progId="Equation.3">
                  <p:embed/>
                </p:oleObj>
              </mc:Choice>
              <mc:Fallback>
                <p:oleObj name="Формула" r:id="rId13" imgW="1930400" imgH="508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17" y="3448560"/>
                        <a:ext cx="1933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349577"/>
              </p:ext>
            </p:extLst>
          </p:nvPr>
        </p:nvGraphicFramePr>
        <p:xfrm>
          <a:off x="1111807" y="4460957"/>
          <a:ext cx="2238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Формула" r:id="rId15" imgW="215713" imgH="241091" progId="Equation.3">
                  <p:embed/>
                </p:oleObj>
              </mc:Choice>
              <mc:Fallback>
                <p:oleObj name="Формула" r:id="rId15" imgW="215713" imgH="241091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4460957"/>
                        <a:ext cx="22383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2018"/>
              </p:ext>
            </p:extLst>
          </p:nvPr>
        </p:nvGraphicFramePr>
        <p:xfrm>
          <a:off x="3351125" y="4430858"/>
          <a:ext cx="533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Формула" r:id="rId17" imgW="508000" imgH="241300" progId="Equation.3">
                  <p:embed/>
                </p:oleObj>
              </mc:Choice>
              <mc:Fallback>
                <p:oleObj name="Формула" r:id="rId17" imgW="508000" imgH="2413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125" y="4430858"/>
                        <a:ext cx="533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27479"/>
              </p:ext>
            </p:extLst>
          </p:nvPr>
        </p:nvGraphicFramePr>
        <p:xfrm>
          <a:off x="1230488" y="3891723"/>
          <a:ext cx="10382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Формула" r:id="rId19" imgW="1016000" imgH="241300" progId="Equation.3">
                  <p:embed/>
                </p:oleObj>
              </mc:Choice>
              <mc:Fallback>
                <p:oleObj name="Формула" r:id="rId19" imgW="1016000" imgH="2413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488" y="3891723"/>
                        <a:ext cx="10382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17365</TotalTime>
  <Words>553</Words>
  <Application>Microsoft Office PowerPoint</Application>
  <PresentationFormat>Экран (16:9)</PresentationFormat>
  <Paragraphs>82</Paragraphs>
  <Slides>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Times New Roman</vt:lpstr>
      <vt:lpstr>Тема Office</vt:lpstr>
      <vt:lpstr>Picture</vt:lpstr>
      <vt:lpstr>Формула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583</cp:revision>
  <dcterms:created xsi:type="dcterms:W3CDTF">2021-06-11T06:02:05Z</dcterms:created>
  <dcterms:modified xsi:type="dcterms:W3CDTF">2023-05-17T13:33:42Z</dcterms:modified>
</cp:coreProperties>
</file>