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2"/>
  </p:notesMasterIdLst>
  <p:sldIdLst>
    <p:sldId id="316" r:id="rId2"/>
    <p:sldId id="319" r:id="rId3"/>
    <p:sldId id="317" r:id="rId4"/>
    <p:sldId id="318" r:id="rId5"/>
    <p:sldId id="342" r:id="rId6"/>
    <p:sldId id="320" r:id="rId7"/>
    <p:sldId id="321" r:id="rId8"/>
    <p:sldId id="322" r:id="rId9"/>
    <p:sldId id="323" r:id="rId10"/>
    <p:sldId id="344" r:id="rId11"/>
    <p:sldId id="324" r:id="rId12"/>
    <p:sldId id="334" r:id="rId13"/>
    <p:sldId id="331" r:id="rId14"/>
    <p:sldId id="343" r:id="rId15"/>
    <p:sldId id="335" r:id="rId16"/>
    <p:sldId id="341" r:id="rId17"/>
    <p:sldId id="332" r:id="rId18"/>
    <p:sldId id="346" r:id="rId19"/>
    <p:sldId id="349" r:id="rId20"/>
    <p:sldId id="350" r:id="rId21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5977" autoAdjust="0"/>
  </p:normalViewPr>
  <p:slideViewPr>
    <p:cSldViewPr snapToGrid="0">
      <p:cViewPr>
        <p:scale>
          <a:sx n="150" d="100"/>
          <a:sy n="150" d="100"/>
        </p:scale>
        <p:origin x="630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e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emf"/><Relationship Id="rId14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e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18" Type="http://schemas.openxmlformats.org/officeDocument/2006/relationships/image" Target="../media/image8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17" Type="http://schemas.openxmlformats.org/officeDocument/2006/relationships/image" Target="../media/image84.wmf"/><Relationship Id="rId2" Type="http://schemas.openxmlformats.org/officeDocument/2006/relationships/image" Target="../media/image69.wmf"/><Relationship Id="rId16" Type="http://schemas.openxmlformats.org/officeDocument/2006/relationships/image" Target="../media/image83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image" Target="../media/image99.w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12" Type="http://schemas.openxmlformats.org/officeDocument/2006/relationships/image" Target="../media/image98.wmf"/><Relationship Id="rId2" Type="http://schemas.openxmlformats.org/officeDocument/2006/relationships/image" Target="../media/image88.emf"/><Relationship Id="rId16" Type="http://schemas.openxmlformats.org/officeDocument/2006/relationships/image" Target="../media/image102.wmf"/><Relationship Id="rId1" Type="http://schemas.openxmlformats.org/officeDocument/2006/relationships/image" Target="../media/image87.e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emf"/><Relationship Id="rId15" Type="http://schemas.openxmlformats.org/officeDocument/2006/relationships/image" Target="../media/image101.wmf"/><Relationship Id="rId10" Type="http://schemas.openxmlformats.org/officeDocument/2006/relationships/image" Target="../media/image96.wmf"/><Relationship Id="rId4" Type="http://schemas.openxmlformats.org/officeDocument/2006/relationships/image" Target="../media/image90.emf"/><Relationship Id="rId9" Type="http://schemas.openxmlformats.org/officeDocument/2006/relationships/image" Target="../media/image95.wmf"/><Relationship Id="rId14" Type="http://schemas.openxmlformats.org/officeDocument/2006/relationships/image" Target="../media/image10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5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5" Type="http://schemas.openxmlformats.org/officeDocument/2006/relationships/image" Target="../media/image11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Relationship Id="rId14" Type="http://schemas.openxmlformats.org/officeDocument/2006/relationships/image" Target="../media/image1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oleObject" Target="../embeddings/oleObject42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wmf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8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1.wmf"/><Relationship Id="rId22" Type="http://schemas.openxmlformats.org/officeDocument/2006/relationships/image" Target="../media/image55.emf"/><Relationship Id="rId27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5.wmf"/><Relationship Id="rId26" Type="http://schemas.openxmlformats.org/officeDocument/2006/relationships/image" Target="../media/image79.wmf"/><Relationship Id="rId39" Type="http://schemas.openxmlformats.org/officeDocument/2006/relationships/image" Target="../media/image85.wmf"/><Relationship Id="rId21" Type="http://schemas.openxmlformats.org/officeDocument/2006/relationships/oleObject" Target="../embeddings/oleObject75.bin"/><Relationship Id="rId34" Type="http://schemas.openxmlformats.org/officeDocument/2006/relationships/oleObject" Target="../embeddings/oleObject81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image" Target="../media/image82.wmf"/><Relationship Id="rId38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8.wmf"/><Relationship Id="rId32" Type="http://schemas.openxmlformats.org/officeDocument/2006/relationships/oleObject" Target="../embeddings/oleObject80.bin"/><Relationship Id="rId37" Type="http://schemas.openxmlformats.org/officeDocument/2006/relationships/image" Target="../media/image84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oleObject" Target="../embeddings/oleObject78.bin"/><Relationship Id="rId36" Type="http://schemas.openxmlformats.org/officeDocument/2006/relationships/oleObject" Target="../embeddings/oleObject82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4.bin"/><Relationship Id="rId31" Type="http://schemas.openxmlformats.org/officeDocument/2006/relationships/image" Target="../media/image8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Relationship Id="rId27" Type="http://schemas.openxmlformats.org/officeDocument/2006/relationships/image" Target="../media/image86.emf"/><Relationship Id="rId30" Type="http://schemas.openxmlformats.org/officeDocument/2006/relationships/oleObject" Target="../embeddings/oleObject79.bin"/><Relationship Id="rId35" Type="http://schemas.openxmlformats.org/officeDocument/2006/relationships/image" Target="../media/image83.wmf"/><Relationship Id="rId8" Type="http://schemas.openxmlformats.org/officeDocument/2006/relationships/image" Target="../media/image70.wmf"/><Relationship Id="rId3" Type="http://schemas.openxmlformats.org/officeDocument/2006/relationships/oleObject" Target="../embeddings/oleObject66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4.emf"/><Relationship Id="rId26" Type="http://schemas.openxmlformats.org/officeDocument/2006/relationships/image" Target="../media/image98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34" Type="http://schemas.openxmlformats.org/officeDocument/2006/relationships/image" Target="../media/image102.wmf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1.e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3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emf"/><Relationship Id="rId20" Type="http://schemas.openxmlformats.org/officeDocument/2006/relationships/image" Target="../media/image95.wmf"/><Relationship Id="rId29" Type="http://schemas.openxmlformats.org/officeDocument/2006/relationships/oleObject" Target="../embeddings/oleObject9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7.wmf"/><Relationship Id="rId32" Type="http://schemas.openxmlformats.org/officeDocument/2006/relationships/image" Target="../media/image101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99.wmf"/><Relationship Id="rId10" Type="http://schemas.openxmlformats.org/officeDocument/2006/relationships/image" Target="../media/image90.emf"/><Relationship Id="rId19" Type="http://schemas.openxmlformats.org/officeDocument/2006/relationships/oleObject" Target="../embeddings/oleObject92.bin"/><Relationship Id="rId31" Type="http://schemas.openxmlformats.org/officeDocument/2006/relationships/oleObject" Target="../embeddings/oleObject98.bin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100.wmf"/><Relationship Id="rId8" Type="http://schemas.openxmlformats.org/officeDocument/2006/relationships/image" Target="../media/image89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07.bin"/><Relationship Id="rId26" Type="http://schemas.openxmlformats.org/officeDocument/2006/relationships/oleObject" Target="../embeddings/oleObject111.bin"/><Relationship Id="rId3" Type="http://schemas.openxmlformats.org/officeDocument/2006/relationships/image" Target="NULL"/><Relationship Id="rId21" Type="http://schemas.openxmlformats.org/officeDocument/2006/relationships/image" Target="../media/image111.wmf"/><Relationship Id="rId34" Type="http://schemas.openxmlformats.org/officeDocument/2006/relationships/image" Target="NULL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9.wmf"/><Relationship Id="rId25" Type="http://schemas.openxmlformats.org/officeDocument/2006/relationships/image" Target="../media/image113.wmf"/><Relationship Id="rId33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29" Type="http://schemas.openxmlformats.org/officeDocument/2006/relationships/image" Target="../media/image115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6.wmf"/><Relationship Id="rId24" Type="http://schemas.openxmlformats.org/officeDocument/2006/relationships/oleObject" Target="../embeddings/oleObject110.bin"/><Relationship Id="rId32" Type="http://schemas.openxmlformats.org/officeDocument/2006/relationships/oleObject" Target="../embeddings/oleObject114.bin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23" Type="http://schemas.openxmlformats.org/officeDocument/2006/relationships/image" Target="../media/image112.wmf"/><Relationship Id="rId28" Type="http://schemas.openxmlformats.org/officeDocument/2006/relationships/oleObject" Target="../embeddings/oleObject112.bin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10.wmf"/><Relationship Id="rId31" Type="http://schemas.openxmlformats.org/officeDocument/2006/relationships/image" Target="../media/image116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09.bin"/><Relationship Id="rId27" Type="http://schemas.openxmlformats.org/officeDocument/2006/relationships/image" Target="../media/image114.wmf"/><Relationship Id="rId30" Type="http://schemas.openxmlformats.org/officeDocument/2006/relationships/oleObject" Target="../embeddings/oleObject113.bin"/><Relationship Id="rId8" Type="http://schemas.openxmlformats.org/officeDocument/2006/relationships/oleObject" Target="../embeddings/oleObject10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8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e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9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5214" y="73117"/>
            <a:ext cx="7163851" cy="164506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 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ФГБОУ ВО “ИЖЕВСКИЙ ГОСУДАРСТВЕННЫЙ ТЕХНИЧЕСКИЙ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УНИВЕРСИТЕТ ИМЕНИ М.Т. КАЛАШНИКОВА”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Кафедра «Прикладная математика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технологии»</a:t>
            </a:r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7200"/>
            <a:ext cx="9144000" cy="1675843"/>
          </a:xfrm>
        </p:spPr>
        <p:txBody>
          <a:bodyPr>
            <a:spAutoFit/>
          </a:bodyPr>
          <a:lstStyle/>
          <a:p>
            <a:r>
              <a:rPr lang="ru-RU" sz="1600" i="1" dirty="0">
                <a:latin typeface="Bookman Old Style" panose="02050604050505020204" pitchFamily="18" charset="0"/>
                <a:ea typeface="Calibri" panose="020F0502020204030204" pitchFamily="34" charset="0"/>
              </a:rPr>
              <a:t>Мансуров Рустам Ренатович</a:t>
            </a:r>
            <a:br>
              <a:rPr lang="ru-RU" sz="1800" i="1" dirty="0">
                <a:latin typeface="Bookman Old Style" panose="02050604050505020204" pitchFamily="18" charset="0"/>
                <a:ea typeface="Calibri" panose="020F0502020204030204" pitchFamily="34" charset="0"/>
              </a:rPr>
            </a:br>
            <a:br>
              <a:rPr lang="ru-RU" sz="1800" b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Bookman Old Style" pitchFamily="18" charset="0"/>
              </a:rPr>
              <a:t>Презентация диссертации на тему</a:t>
            </a:r>
            <a:r>
              <a:rPr lang="en-US" sz="1600" dirty="0">
                <a:latin typeface="Bookman Old Style" pitchFamily="18" charset="0"/>
              </a:rPr>
              <a:t>:</a:t>
            </a:r>
            <a:br>
              <a:rPr lang="ru-RU" sz="1600" dirty="0">
                <a:latin typeface="Bookman Old Style" pitchFamily="18" charset="0"/>
              </a:rPr>
            </a:br>
            <a:b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 на основе математического моделирования и комплексной оптимизации»</a:t>
            </a:r>
          </a:p>
        </p:txBody>
      </p:sp>
      <p:sp>
        <p:nvSpPr>
          <p:cNvPr id="8" name="Подзаголовок 6">
            <a:extLst>
              <a:ext uri="{FF2B5EF4-FFF2-40B4-BE49-F238E27FC236}">
                <a16:creationId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214" y="4201124"/>
            <a:ext cx="8141313" cy="942376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l"/>
            <a:r>
              <a:rPr lang="ru-RU" sz="1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ru-RU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С.А. Королев</a:t>
            </a:r>
            <a:endParaRPr lang="ru-RU" sz="1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6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 МОДЕЛЬ ВНЕШНЕЙ БАЛЛИСТИКИ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10/20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Рисунок 5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Рисунок 6 – Ребра на внутренней</a:t>
            </a:r>
          </a:p>
          <a:p>
            <a:pPr algn="ctr"/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(21)</a:t>
            </a: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/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(22)</a:t>
            </a: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/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138564" y="809812"/>
            <a:ext cx="391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214898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ОБТЕКАНИЯ СНАРЯДА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11/20</a:t>
            </a: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634" y="375322"/>
            <a:ext cx="9143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ru-RU" alt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аэродинамики обтекания снаряда</a:t>
            </a:r>
            <a:endParaRPr lang="ru-RU" altLang="ru-RU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8295784" y="2570981"/>
            <a:ext cx="4879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872820" y="666372"/>
            <a:ext cx="4546949" cy="3594705"/>
            <a:chOff x="1262106" y="538956"/>
            <a:chExt cx="4546949" cy="3594705"/>
          </a:xfrm>
        </p:grpSpPr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1262107" y="538956"/>
              <a:ext cx="4546948" cy="728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just">
                <a:spcAft>
                  <a:spcPts val="450"/>
                </a:spcAft>
              </a:pPr>
              <a:r>
                <a:rPr lang="ru-RU" sz="11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Основные допущения</a:t>
              </a:r>
              <a:r>
                <a:rPr lang="ru-RU" sz="11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just">
                <a:spcAft>
                  <a:spcPts val="450"/>
                </a:spcAft>
                <a:buAutoNum type="arabicPeriod"/>
              </a:pPr>
              <a:r>
                <a:rPr lang="ru-RU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Режим обтекания предполагается квазистационарным;</a:t>
              </a:r>
            </a:p>
            <a:p>
              <a:pPr algn="just">
                <a:spcAft>
                  <a:spcPts val="450"/>
                </a:spcAft>
                <a:buAutoNum type="arabicPeriod"/>
              </a:pPr>
              <a:r>
                <a:rPr lang="en-US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Параметры атмосферы учитываются через число Маха.</a:t>
              </a:r>
            </a:p>
          </p:txBody>
        </p:sp>
        <p:graphicFrame>
          <p:nvGraphicFramePr>
            <p:cNvPr id="2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78937"/>
                </p:ext>
              </p:extLst>
            </p:nvPr>
          </p:nvGraphicFramePr>
          <p:xfrm>
            <a:off x="1756645" y="1672056"/>
            <a:ext cx="1611313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8" name="Формула" r:id="rId3" imgW="1955520" imgH="241200" progId="Equation.3">
                    <p:embed/>
                  </p:oleObj>
                </mc:Choice>
                <mc:Fallback>
                  <p:oleObj name="Формула" r:id="rId3" imgW="19555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645" y="1672056"/>
                          <a:ext cx="1611313" cy="198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8678597"/>
                </p:ext>
              </p:extLst>
            </p:nvPr>
          </p:nvGraphicFramePr>
          <p:xfrm>
            <a:off x="1731555" y="1921473"/>
            <a:ext cx="669925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9" name="Формула" r:id="rId5" imgW="812520" imgH="444240" progId="Equation.3">
                    <p:embed/>
                  </p:oleObj>
                </mc:Choice>
                <mc:Fallback>
                  <p:oleObj name="Формула" r:id="rId5" imgW="8125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555" y="1921473"/>
                          <a:ext cx="669925" cy="366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4160958"/>
                </p:ext>
              </p:extLst>
            </p:nvPr>
          </p:nvGraphicFramePr>
          <p:xfrm>
            <a:off x="2434817" y="1884961"/>
            <a:ext cx="75565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" name="Формула" r:id="rId7" imgW="914400" imgH="520560" progId="Equation.3">
                    <p:embed/>
                  </p:oleObj>
                </mc:Choice>
                <mc:Fallback>
                  <p:oleObj name="Формула" r:id="rId7" imgW="91440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4817" y="1884961"/>
                          <a:ext cx="755650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Объект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291701"/>
                </p:ext>
              </p:extLst>
            </p:nvPr>
          </p:nvGraphicFramePr>
          <p:xfrm>
            <a:off x="1685160" y="3493959"/>
            <a:ext cx="1865709" cy="398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1" name="Уравнение" r:id="rId9" imgW="2260440" imgH="482400" progId="Equation.3">
                    <p:embed/>
                  </p:oleObj>
                </mc:Choice>
                <mc:Fallback>
                  <p:oleObj name="Уравнение" r:id="rId9" imgW="22604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160" y="3493959"/>
                          <a:ext cx="1865709" cy="3988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Объект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3941372"/>
                </p:ext>
              </p:extLst>
            </p:nvPr>
          </p:nvGraphicFramePr>
          <p:xfrm>
            <a:off x="1681389" y="3934826"/>
            <a:ext cx="912019" cy="198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" name="Уравнение" r:id="rId11" imgW="1104840" imgH="241200" progId="Equation.3">
                    <p:embed/>
                  </p:oleObj>
                </mc:Choice>
                <mc:Fallback>
                  <p:oleObj name="Уравнение" r:id="rId11" imgW="11048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1389" y="3934826"/>
                          <a:ext cx="912019" cy="1988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6442059"/>
                </p:ext>
              </p:extLst>
            </p:nvPr>
          </p:nvGraphicFramePr>
          <p:xfrm>
            <a:off x="1719580" y="2479568"/>
            <a:ext cx="419100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3" name="Уравнение" r:id="rId13" imgW="507960" imgH="241200" progId="Equation.3">
                    <p:embed/>
                  </p:oleObj>
                </mc:Choice>
                <mc:Fallback>
                  <p:oleObj name="Уравнение" r:id="rId13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580" y="2479568"/>
                          <a:ext cx="419100" cy="197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6697780"/>
                </p:ext>
              </p:extLst>
            </p:nvPr>
          </p:nvGraphicFramePr>
          <p:xfrm>
            <a:off x="3026757" y="2491190"/>
            <a:ext cx="566737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4" name="Формула" r:id="rId15" imgW="685800" imgH="215640" progId="Equation.3">
                    <p:embed/>
                  </p:oleObj>
                </mc:Choice>
                <mc:Fallback>
                  <p:oleObj name="Формула" r:id="rId15" imgW="685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6757" y="2491190"/>
                          <a:ext cx="566737" cy="17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Объект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5195286"/>
                </p:ext>
              </p:extLst>
            </p:nvPr>
          </p:nvGraphicFramePr>
          <p:xfrm>
            <a:off x="2229832" y="2443565"/>
            <a:ext cx="774700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5" name="Equation" r:id="rId17" imgW="939600" imgH="304560" progId="Equation.DSMT4">
                    <p:embed/>
                  </p:oleObj>
                </mc:Choice>
                <mc:Fallback>
                  <p:oleObj name="Equation" r:id="rId17" imgW="93960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9832" y="2443565"/>
                          <a:ext cx="774700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7553813"/>
                </p:ext>
              </p:extLst>
            </p:nvPr>
          </p:nvGraphicFramePr>
          <p:xfrm>
            <a:off x="1388725" y="2802035"/>
            <a:ext cx="1036823" cy="26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6" name="Уравнение" r:id="rId19" imgW="1256755" imgH="317362" progId="Equation.3">
                    <p:embed/>
                  </p:oleObj>
                </mc:Choice>
                <mc:Fallback>
                  <p:oleObj name="Уравнение" r:id="rId19" imgW="1256755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725" y="2802035"/>
                          <a:ext cx="1036823" cy="2618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1518325" y="2786528"/>
              <a:ext cx="2852672" cy="510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– скорость на поверхности вращающегося тела;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1262106" y="1308504"/>
              <a:ext cx="140775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Граничные условия: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363589" y="1624196"/>
              <a:ext cx="3930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sz="1200" i="1" dirty="0">
                  <a:solidFill>
                    <a:prstClr val="black"/>
                  </a:solidFill>
                  <a:latin typeface="Bookman Old Style" pitchFamily="18" charset="0"/>
                </a:rPr>
                <a:t>Г</a:t>
              </a:r>
              <a:r>
                <a:rPr lang="ru-RU" sz="1200" baseline="-2500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r>
                <a:rPr lang="ru-RU" sz="1200" dirty="0">
                  <a:solidFill>
                    <a:prstClr val="black"/>
                  </a:solidFill>
                  <a:latin typeface="Bookman Old Style" pitchFamily="18" charset="0"/>
                </a:rPr>
                <a:t>: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1292104" y="2414271"/>
              <a:ext cx="3930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sz="1200" i="1" dirty="0">
                  <a:solidFill>
                    <a:prstClr val="black"/>
                  </a:solidFill>
                  <a:latin typeface="Bookman Old Style" pitchFamily="18" charset="0"/>
                </a:rPr>
                <a:t>Г</a:t>
              </a:r>
              <a:r>
                <a:rPr lang="ru-RU" sz="1200" baseline="-25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ru-RU" sz="1200" dirty="0">
                  <a:solidFill>
                    <a:prstClr val="black"/>
                  </a:solidFill>
                  <a:latin typeface="Bookman Old Style" pitchFamily="18" charset="0"/>
                </a:rPr>
                <a:t>:</a:t>
              </a:r>
            </a:p>
          </p:txBody>
        </p:sp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1292104" y="3503503"/>
              <a:ext cx="3930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sz="1200" i="1" dirty="0">
                  <a:solidFill>
                    <a:prstClr val="black"/>
                  </a:solidFill>
                  <a:latin typeface="Bookman Old Style" pitchFamily="18" charset="0"/>
                </a:rPr>
                <a:t>Г</a:t>
              </a:r>
              <a:r>
                <a:rPr lang="ru-RU" sz="1200" baseline="-25000" dirty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r>
                <a:rPr lang="ru-RU" sz="1200" dirty="0">
                  <a:solidFill>
                    <a:prstClr val="black"/>
                  </a:solidFill>
                  <a:latin typeface="Bookman Old Style" pitchFamily="18" charset="0"/>
                </a:rPr>
                <a:t>: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118113" y="513821"/>
            <a:ext cx="4164434" cy="3843116"/>
            <a:chOff x="4719665" y="630702"/>
            <a:chExt cx="4164434" cy="3843116"/>
          </a:xfrm>
        </p:grpSpPr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7467408"/>
                </p:ext>
              </p:extLst>
            </p:nvPr>
          </p:nvGraphicFramePr>
          <p:xfrm>
            <a:off x="4961850" y="630702"/>
            <a:ext cx="3326159" cy="214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7" name="Picture" r:id="rId21" imgW="5153051" imgH="3320371" progId="Word.Picture.8">
                    <p:embed/>
                  </p:oleObj>
                </mc:Choice>
                <mc:Fallback>
                  <p:oleObj name="Picture" r:id="rId21" imgW="5153051" imgH="3320371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1850" y="630702"/>
                          <a:ext cx="3326159" cy="21432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5082619" y="2801339"/>
              <a:ext cx="283249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7 – Схема расчетной области</a:t>
              </a:r>
            </a:p>
          </p:txBody>
        </p:sp>
        <p:graphicFrame>
          <p:nvGraphicFramePr>
            <p:cNvPr id="46" name="Объект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3015889"/>
                </p:ext>
              </p:extLst>
            </p:nvPr>
          </p:nvGraphicFramePr>
          <p:xfrm>
            <a:off x="6013688" y="3347486"/>
            <a:ext cx="932260" cy="377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8" name="Уравнение" r:id="rId23" imgW="1130040" imgH="457200" progId="Equation.3">
                    <p:embed/>
                  </p:oleObj>
                </mc:Choice>
                <mc:Fallback>
                  <p:oleObj name="Уравнение" r:id="rId23" imgW="11300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3688" y="3347486"/>
                          <a:ext cx="932260" cy="377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940581"/>
                </p:ext>
              </p:extLst>
            </p:nvPr>
          </p:nvGraphicFramePr>
          <p:xfrm>
            <a:off x="5494575" y="3718961"/>
            <a:ext cx="1969294" cy="377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9" name="Уравнение" r:id="rId25" imgW="2387520" imgH="457200" progId="Equation.3">
                    <p:embed/>
                  </p:oleObj>
                </mc:Choice>
                <mc:Fallback>
                  <p:oleObj name="Уравнение" r:id="rId25" imgW="23875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4575" y="3718961"/>
                          <a:ext cx="1969294" cy="377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Объект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2146486"/>
                </p:ext>
              </p:extLst>
            </p:nvPr>
          </p:nvGraphicFramePr>
          <p:xfrm>
            <a:off x="5082619" y="4096389"/>
            <a:ext cx="2944416" cy="377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0" name="Уравнение" r:id="rId27" imgW="3568680" imgH="457200" progId="Equation.3">
                    <p:embed/>
                  </p:oleObj>
                </mc:Choice>
                <mc:Fallback>
                  <p:oleObj name="Уравнение" r:id="rId27" imgW="35686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2619" y="4096389"/>
                          <a:ext cx="2944416" cy="377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>
              <a:off x="4719665" y="3100198"/>
              <a:ext cx="414087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Система уравнений Навье-Стокса осредненных по </a:t>
              </a:r>
              <a:r>
                <a:rPr lang="ru-RU" sz="11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Фавру</a:t>
              </a:r>
              <a:r>
                <a:rPr lang="ru-RU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FANS)</a:t>
              </a:r>
              <a:endParaRPr 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8396181" y="3763204"/>
              <a:ext cx="4879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(23)</a:t>
              </a:r>
            </a:p>
          </p:txBody>
        </p:sp>
      </p:grp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69282" y="4479309"/>
            <a:ext cx="440388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Применялась 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 </a:t>
            </a: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турбулентности</a:t>
            </a:r>
          </a:p>
        </p:txBody>
      </p:sp>
    </p:spTree>
    <p:extLst>
      <p:ext uri="{BB962C8B-B14F-4D97-AF65-F5344CB8AC3E}">
        <p14:creationId xmlns:p14="http://schemas.microsoft.com/office/powerpoint/2010/main" val="286763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7773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ЧИСЛЕННЫЕ МЕТОДЫ РЕШЕНИЯ ДИФФЕРЕНЦИАЛЬНЫХ УРАВНЕНИЙ </a:t>
            </a:r>
          </a:p>
          <a:p>
            <a:pPr indent="133350" algn="ctr"/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ВНУТРЕННЕЙ И ВНЕШНЕЙ БАЛЛИСТИКИ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7679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5" name="Text Box 39">
            <a:extLst>
              <a:ext uri="{FF2B5EF4-FFF2-40B4-BE49-F238E27FC236}">
                <a16:creationId xmlns:a16="http://schemas.microsoft.com/office/drawing/2014/main" id="{7A63793F-A4C7-4812-A360-98308B6C5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7989"/>
            <a:ext cx="91440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600"/>
              </a:spcAft>
            </a:pPr>
            <a:r>
              <a:rPr lang="ru-RU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дифференциальных уравнений внутренней и внешней баллистики</a:t>
            </a: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решается методом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</a:pPr>
            <a:r>
              <a:rPr lang="ru-RU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Рунге-Кутты 4-го порядка точности.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FB05227E-8ACE-49BF-89BC-8F67A48AB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4390"/>
              </p:ext>
            </p:extLst>
          </p:nvPr>
        </p:nvGraphicFramePr>
        <p:xfrm>
          <a:off x="1045634" y="1467653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3" imgW="812520" imgH="393480" progId="Equation.DSMT4">
                  <p:embed/>
                </p:oleObj>
              </mc:Choice>
              <mc:Fallback>
                <p:oleObj name="Equation" r:id="rId3" imgW="812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5634" y="1467653"/>
                        <a:ext cx="812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B94CD96-19E0-43E2-8519-B3EF1FDD1B05}"/>
              </a:ext>
            </a:extLst>
          </p:cNvPr>
          <p:cNvSpPr/>
          <p:nvPr/>
        </p:nvSpPr>
        <p:spPr>
          <a:xfrm>
            <a:off x="115417" y="1920804"/>
            <a:ext cx="33399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600"/>
              </a:spcAft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данного метода имеет следующий вид: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89FD3AE-DD81-4B14-A513-ABEBF21CD8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66397"/>
              </p:ext>
            </p:extLst>
          </p:nvPr>
        </p:nvGraphicFramePr>
        <p:xfrm>
          <a:off x="150284" y="2277992"/>
          <a:ext cx="34163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5" imgW="3416040" imgH="1739880" progId="Equation.DSMT4">
                  <p:embed/>
                </p:oleObj>
              </mc:Choice>
              <mc:Fallback>
                <p:oleObj name="Equation" r:id="rId5" imgW="3416040" imgH="1739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284" y="2277992"/>
                        <a:ext cx="3416300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F10DDAE-7D75-4826-8B05-FDB8C2B07A79}"/>
              </a:ext>
            </a:extLst>
          </p:cNvPr>
          <p:cNvSpPr txBox="1"/>
          <p:nvPr/>
        </p:nvSpPr>
        <p:spPr>
          <a:xfrm>
            <a:off x="4570678" y="1149837"/>
            <a:ext cx="42402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заданной точности разностного решения, расчеты проводились в соответствии с </a:t>
            </a:r>
            <a:r>
              <a:rPr lang="ru-RU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принципом Рунге</a:t>
            </a: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6" name="Объект 45">
            <a:extLst>
              <a:ext uri="{FF2B5EF4-FFF2-40B4-BE49-F238E27FC236}">
                <a16:creationId xmlns:a16="http://schemas.microsoft.com/office/drawing/2014/main" id="{B80CCD92-09ED-4348-8084-5DEF0AD6EA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886175"/>
              </p:ext>
            </p:extLst>
          </p:nvPr>
        </p:nvGraphicFramePr>
        <p:xfrm>
          <a:off x="5810250" y="1678633"/>
          <a:ext cx="1562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Equation" r:id="rId7" imgW="1562040" imgH="609480" progId="Equation.DSMT4">
                  <p:embed/>
                </p:oleObj>
              </mc:Choice>
              <mc:Fallback>
                <p:oleObj name="Equation" r:id="rId7" imgW="1562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0250" y="1678633"/>
                        <a:ext cx="1562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F740F37E-0ACA-4760-AE9A-FB8156EC83CB}"/>
              </a:ext>
            </a:extLst>
          </p:cNvPr>
          <p:cNvSpPr txBox="1"/>
          <p:nvPr/>
        </p:nvSpPr>
        <p:spPr>
          <a:xfrm>
            <a:off x="4572000" y="2448574"/>
            <a:ext cx="38989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                    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значения решения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точке </a:t>
            </a:r>
            <a:r>
              <a:rPr lang="en-US" sz="1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T</a:t>
            </a:r>
            <a:r>
              <a:rPr lang="ru-RU" sz="1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сетках с шагами          и        соответственно.</a:t>
            </a:r>
          </a:p>
        </p:txBody>
      </p:sp>
      <p:graphicFrame>
        <p:nvGraphicFramePr>
          <p:cNvPr id="47" name="Объект 46">
            <a:extLst>
              <a:ext uri="{FF2B5EF4-FFF2-40B4-BE49-F238E27FC236}">
                <a16:creationId xmlns:a16="http://schemas.microsoft.com/office/drawing/2014/main" id="{60ED92F3-C99B-4CE6-825D-839D7D8113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382786"/>
              </p:ext>
            </p:extLst>
          </p:nvPr>
        </p:nvGraphicFramePr>
        <p:xfrm>
          <a:off x="4925219" y="2425620"/>
          <a:ext cx="787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Equation" r:id="rId9" imgW="787320" imgH="304560" progId="Equation.DSMT4">
                  <p:embed/>
                </p:oleObj>
              </mc:Choice>
              <mc:Fallback>
                <p:oleObj name="Equation" r:id="rId9" imgW="787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25219" y="2425620"/>
                        <a:ext cx="787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>
            <a:extLst>
              <a:ext uri="{FF2B5EF4-FFF2-40B4-BE49-F238E27FC236}">
                <a16:creationId xmlns:a16="http://schemas.microsoft.com/office/drawing/2014/main" id="{2A2A780E-C1B4-4AA8-8A52-DA256DE6E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354264"/>
              </p:ext>
            </p:extLst>
          </p:nvPr>
        </p:nvGraphicFramePr>
        <p:xfrm>
          <a:off x="6660355" y="2686121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Equation" r:id="rId11" imgW="304560" imgH="215640" progId="Equation.DSMT4">
                  <p:embed/>
                </p:oleObj>
              </mc:Choice>
              <mc:Fallback>
                <p:oleObj name="Equation" r:id="rId11" imgW="304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60355" y="2686121"/>
                        <a:ext cx="304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>
            <a:extLst>
              <a:ext uri="{FF2B5EF4-FFF2-40B4-BE49-F238E27FC236}">
                <a16:creationId xmlns:a16="http://schemas.microsoft.com/office/drawing/2014/main" id="{CE9B6945-1996-42BA-B2A3-886BAFDCF4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640543"/>
              </p:ext>
            </p:extLst>
          </p:nvPr>
        </p:nvGraphicFramePr>
        <p:xfrm>
          <a:off x="7083425" y="2694145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Equation" r:id="rId13" imgW="215640" imgH="215640" progId="Equation.DSMT4">
                  <p:embed/>
                </p:oleObj>
              </mc:Choice>
              <mc:Fallback>
                <p:oleObj name="Equation" r:id="rId13" imgW="215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83425" y="2694145"/>
                        <a:ext cx="215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4FB9B44F-04D9-4907-8D98-67B1F9A8CC21}"/>
              </a:ext>
            </a:extLst>
          </p:cNvPr>
          <p:cNvSpPr txBox="1"/>
          <p:nvPr/>
        </p:nvSpPr>
        <p:spPr>
          <a:xfrm>
            <a:off x="4572000" y="2950345"/>
            <a:ext cx="431641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			        , 	         , где </a:t>
            </a:r>
            <a:r>
              <a:rPr lang="en-US" sz="1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порядковый номер расчета, при котором первый раз выполняется условие, 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 – </a:t>
            </a: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порядок метода.</a:t>
            </a: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4" name="Объект 53">
            <a:extLst>
              <a:ext uri="{FF2B5EF4-FFF2-40B4-BE49-F238E27FC236}">
                <a16:creationId xmlns:a16="http://schemas.microsoft.com/office/drawing/2014/main" id="{8D06A97D-C39E-4F10-861B-90DFFF6C7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07413"/>
              </p:ext>
            </p:extLst>
          </p:nvPr>
        </p:nvGraphicFramePr>
        <p:xfrm>
          <a:off x="5274469" y="2968565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Equation" r:id="rId15" imgW="888840" imgH="241200" progId="Equation.DSMT4">
                  <p:embed/>
                </p:oleObj>
              </mc:Choice>
              <mc:Fallback>
                <p:oleObj name="Equation" r:id="rId15" imgW="888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74469" y="2968565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ъект 55">
            <a:extLst>
              <a:ext uri="{FF2B5EF4-FFF2-40B4-BE49-F238E27FC236}">
                <a16:creationId xmlns:a16="http://schemas.microsoft.com/office/drawing/2014/main" id="{83033080-C9CB-4517-B302-9B9B6B0B1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768253"/>
              </p:ext>
            </p:extLst>
          </p:nvPr>
        </p:nvGraphicFramePr>
        <p:xfrm>
          <a:off x="6184900" y="2967887"/>
          <a:ext cx="825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Equation" r:id="rId17" imgW="825480" imgH="215640" progId="Equation.DSMT4">
                  <p:embed/>
                </p:oleObj>
              </mc:Choice>
              <mc:Fallback>
                <p:oleObj name="Equation" r:id="rId17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84900" y="2967887"/>
                        <a:ext cx="8255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>
            <a:extLst>
              <a:ext uri="{FF2B5EF4-FFF2-40B4-BE49-F238E27FC236}">
                <a16:creationId xmlns:a16="http://schemas.microsoft.com/office/drawing/2014/main" id="{1774457E-A55B-4016-9DFE-969B279C2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989109"/>
              </p:ext>
            </p:extLst>
          </p:nvPr>
        </p:nvGraphicFramePr>
        <p:xfrm>
          <a:off x="7083425" y="295549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Equation" r:id="rId19" imgW="622080" imgH="241200" progId="Equation.DSMT4">
                  <p:embed/>
                </p:oleObj>
              </mc:Choice>
              <mc:Fallback>
                <p:oleObj name="Equation" r:id="rId19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83425" y="2955490"/>
                        <a:ext cx="622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201D21DB-4177-4D46-AA0C-E3DB359C37CC}"/>
              </a:ext>
            </a:extLst>
          </p:cNvPr>
          <p:cNvSpPr txBox="1"/>
          <p:nvPr/>
        </p:nvSpPr>
        <p:spPr>
          <a:xfrm>
            <a:off x="411428" y="1141829"/>
            <a:ext cx="27479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дифференциального уравнения:</a:t>
            </a:r>
          </a:p>
        </p:txBody>
      </p:sp>
      <p:sp>
        <p:nvSpPr>
          <p:cNvPr id="69" name="Rectangle 21">
            <a:extLst>
              <a:ext uri="{FF2B5EF4-FFF2-40B4-BE49-F238E27FC236}">
                <a16:creationId xmlns:a16="http://schemas.microsoft.com/office/drawing/2014/main" id="{E7E9801D-41DC-4234-B829-2982DF0FA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145" y="1500851"/>
            <a:ext cx="4879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(25)</a:t>
            </a:r>
          </a:p>
        </p:txBody>
      </p:sp>
      <p:sp>
        <p:nvSpPr>
          <p:cNvPr id="70" name="Rectangle 21">
            <a:extLst>
              <a:ext uri="{FF2B5EF4-FFF2-40B4-BE49-F238E27FC236}">
                <a16:creationId xmlns:a16="http://schemas.microsoft.com/office/drawing/2014/main" id="{3FB3C5F1-C6AE-446A-998C-90D675928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314" y="2817905"/>
            <a:ext cx="4879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(26)</a:t>
            </a:r>
          </a:p>
        </p:txBody>
      </p:sp>
      <p:sp>
        <p:nvSpPr>
          <p:cNvPr id="71" name="Rectangle 21">
            <a:extLst>
              <a:ext uri="{FF2B5EF4-FFF2-40B4-BE49-F238E27FC236}">
                <a16:creationId xmlns:a16="http://schemas.microsoft.com/office/drawing/2014/main" id="{064CC344-C15D-40CC-ADE2-CD5636B96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591" y="1801654"/>
            <a:ext cx="4879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(27)</a:t>
            </a:r>
          </a:p>
        </p:txBody>
      </p:sp>
    </p:spTree>
    <p:extLst>
      <p:ext uri="{BB962C8B-B14F-4D97-AF65-F5344CB8AC3E}">
        <p14:creationId xmlns:p14="http://schemas.microsoft.com/office/powerpoint/2010/main" val="162431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13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475581"/>
            <a:ext cx="9134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2. Задача комплексной оптимизации параметров активно-реактивного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422475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87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14/20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Equation" r:id="rId5" imgW="736560" imgH="228600" progId="Equation.3">
                  <p:embed/>
                </p:oleObj>
              </mc:Choice>
              <mc:Fallback>
                <p:oleObj name="Equation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масса камеры сгорания 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119063" y="3651250"/>
          <a:ext cx="7953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Equation" r:id="rId9" imgW="799920" imgH="228600" progId="Equation.3">
                  <p:embed/>
                </p:oleObj>
              </mc:Choice>
              <mc:Fallback>
                <p:oleObj name="Equation" r:id="rId9" imgW="799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3651250"/>
                        <a:ext cx="7953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длина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под массу 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 длина сопла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из 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93307" y="31681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5924580" y="56774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80" y="56774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5454187" y="926740"/>
          <a:ext cx="11430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" name="Equation" r:id="rId19" imgW="1143000" imgH="241200" progId="Equation.3">
                  <p:embed/>
                </p:oleObj>
              </mc:Choice>
              <mc:Fallback>
                <p:oleObj name="Equation" r:id="rId19" imgW="1143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187" y="926740"/>
                        <a:ext cx="11430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5431721" y="122510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721" y="122510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5431721" y="154821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721" y="154821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63811" y="151385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571444" y="1897222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/>
        </p:nvGraphicFramePr>
        <p:xfrm>
          <a:off x="5179097" y="2191791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097" y="2191791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52397" y="119269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532666" y="91636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7"/>
          <a:srcRect t="23817" b="34976"/>
          <a:stretch/>
        </p:blipFill>
        <p:spPr>
          <a:xfrm>
            <a:off x="4545504" y="3457225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28225" y="4275665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Рисунок 8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642861" y="2732610"/>
            <a:ext cx="455980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момента:</a:t>
            </a:r>
            <a:endParaRPr lang="ru-RU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/>
        </p:nvGraphicFramePr>
        <p:xfrm>
          <a:off x="6067306" y="3016961"/>
          <a:ext cx="13350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" name="Equation" r:id="rId28" imgW="1333440" imgH="431640" progId="Equation.3">
                  <p:embed/>
                </p:oleObj>
              </mc:Choice>
              <mc:Fallback>
                <p:oleObj name="Equation" r:id="rId28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306" y="3016961"/>
                        <a:ext cx="133508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113131" y="2759201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" name="Equation" r:id="rId30" imgW="1955520" imgH="393480" progId="Equation.3">
                  <p:embed/>
                </p:oleObj>
              </mc:Choice>
              <mc:Fallback>
                <p:oleObj name="Equation" r:id="rId30" imgW="1955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4" name="Формула" r:id="rId32" imgW="2844720" imgH="393480" progId="Equation.3">
                  <p:embed/>
                </p:oleObj>
              </mc:Choice>
              <mc:Fallback>
                <p:oleObj name="Формула" r:id="rId32" imgW="2844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" name="Уравнение" r:id="rId34" imgW="1460160" imgH="393480" progId="Equation.3">
                  <p:embed/>
                </p:oleObj>
              </mc:Choice>
              <mc:Fallback>
                <p:oleObj name="Уравнение" r:id="rId34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name="Формула" r:id="rId36" imgW="1346040" imgH="393480" progId="Equation.3">
                  <p:embed/>
                </p:oleObj>
              </mc:Choice>
              <mc:Fallback>
                <p:oleObj name="Формула" r:id="rId36" imgW="1346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Equation" r:id="rId38" imgW="647640" imgH="228600" progId="Equation.3">
                  <p:embed/>
                </p:oleObj>
              </mc:Choice>
              <mc:Fallback>
                <p:oleObj name="Equation" r:id="rId3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85755" y="590545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(28)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85755" y="302679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(29)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90823" y="42090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(30)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38417" y="57695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(31)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638417" y="216561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(32)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90710" y="3087325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(33)</a:t>
            </a:r>
          </a:p>
        </p:txBody>
      </p:sp>
      <p:sp>
        <p:nvSpPr>
          <p:cNvPr id="6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3689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ОПТИМИЗАЦИИ АЭРОДИНАМИЧЕСКОЙ ФОРМЫ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367011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7773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ОПТИМИЗАЦИИ АЭРОДИНАМИЧЕСКОЙ ФОРМЫ СНАРЯДА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7679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15/20</a:t>
            </a: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6" name="Text Box 39">
            <a:extLst>
              <a:ext uri="{FF2B5EF4-FFF2-40B4-BE49-F238E27FC236}">
                <a16:creationId xmlns:a16="http://schemas.microsoft.com/office/drawing/2014/main" id="{EA108B10-7F05-4F96-BBAE-AB79450A6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41" y="536891"/>
            <a:ext cx="8618092" cy="96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spcAft>
                <a:spcPts val="450"/>
              </a:spcAft>
            </a:pPr>
            <a:r>
              <a:rPr lang="ru-RU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допущения</a:t>
            </a:r>
            <a:r>
              <a:rPr lang="ru-RU" sz="1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Aft>
                <a:spcPts val="45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Рассматривался активно-реактивный снаряд классической формы</a:t>
            </a: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spcAft>
                <a:spcPts val="450"/>
              </a:spcAft>
              <a:buAutoNum type="arabicPeriod"/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Задавались геометрические ограничения исходя из минимальной длины снаряда, при оптимальной массе топлива двигателя;</a:t>
            </a:r>
          </a:p>
          <a:p>
            <a:pPr algn="just">
              <a:spcAft>
                <a:spcPts val="450"/>
              </a:spcAft>
              <a:buAutoNum type="arabicPeriod"/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Ограничения, связанные с внутренним устройством снаряда, и влияние формы на массу снаряда не учитывались.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4444B80D-E5EA-4DF6-97D0-F1B342D9E367}"/>
              </a:ext>
            </a:extLst>
          </p:cNvPr>
          <p:cNvGrpSpPr/>
          <p:nvPr/>
        </p:nvGrpSpPr>
        <p:grpSpPr>
          <a:xfrm>
            <a:off x="5216555" y="1569017"/>
            <a:ext cx="3761439" cy="1065369"/>
            <a:chOff x="4722484" y="2474106"/>
            <a:chExt cx="3761439" cy="1065369"/>
          </a:xfrm>
        </p:grpSpPr>
        <p:sp>
          <p:nvSpPr>
            <p:cNvPr id="44" name="Прямая соединительная линия 13">
              <a:extLst>
                <a:ext uri="{FF2B5EF4-FFF2-40B4-BE49-F238E27FC236}">
                  <a16:creationId xmlns:a16="http://schemas.microsoft.com/office/drawing/2014/main" id="{EF9F8340-C1B0-4591-B6D4-49730A80E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1041" y="2613904"/>
              <a:ext cx="4315" cy="6878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Прямая соединительная линия 19">
              <a:extLst>
                <a:ext uri="{FF2B5EF4-FFF2-40B4-BE49-F238E27FC236}">
                  <a16:creationId xmlns:a16="http://schemas.microsoft.com/office/drawing/2014/main" id="{93AB7028-C825-4A6E-BB99-3C70828E8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6187" y="2671721"/>
              <a:ext cx="145311" cy="488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aphicFrame>
          <p:nvGraphicFramePr>
            <p:cNvPr id="46" name="Объект 45">
              <a:extLst>
                <a:ext uri="{FF2B5EF4-FFF2-40B4-BE49-F238E27FC236}">
                  <a16:creationId xmlns:a16="http://schemas.microsoft.com/office/drawing/2014/main" id="{0F66F110-8157-4395-B445-5B346CF543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3311124"/>
                </p:ext>
              </p:extLst>
            </p:nvPr>
          </p:nvGraphicFramePr>
          <p:xfrm>
            <a:off x="7408592" y="2949863"/>
            <a:ext cx="200025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" name="Equation" r:id="rId3" imgW="199815" imgH="216368" progId="Equation.DSMT4">
                    <p:embed/>
                  </p:oleObj>
                </mc:Choice>
                <mc:Fallback>
                  <p:oleObj name="Equation" r:id="rId3" imgW="199815" imgH="216368" progId="Equation.DSMT4">
                    <p:embed/>
                    <p:pic>
                      <p:nvPicPr>
                        <p:cNvPr id="34" name="Объект 33">
                          <a:extLst>
                            <a:ext uri="{FF2B5EF4-FFF2-40B4-BE49-F238E27FC236}">
                              <a16:creationId xmlns:a16="http://schemas.microsoft.com/office/drawing/2014/main" id="{88B5994F-A55C-469D-922B-AE9583FF16B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08592" y="2949863"/>
                          <a:ext cx="200025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8D149587-F3FF-40FF-AA1B-CF60E5594FE3}"/>
                </a:ext>
              </a:extLst>
            </p:cNvPr>
            <p:cNvGrpSpPr/>
            <p:nvPr/>
          </p:nvGrpSpPr>
          <p:grpSpPr>
            <a:xfrm>
              <a:off x="4722484" y="2474106"/>
              <a:ext cx="3761439" cy="1065369"/>
              <a:chOff x="4722484" y="2474106"/>
              <a:chExt cx="3761439" cy="1065369"/>
            </a:xfrm>
          </p:grpSpPr>
          <p:grpSp>
            <p:nvGrpSpPr>
              <p:cNvPr id="49" name="Группа 48">
                <a:extLst>
                  <a:ext uri="{FF2B5EF4-FFF2-40B4-BE49-F238E27FC236}">
                    <a16:creationId xmlns:a16="http://schemas.microsoft.com/office/drawing/2014/main" id="{5AEA663E-4F96-4799-B75D-8EAAF33F5F94}"/>
                  </a:ext>
                </a:extLst>
              </p:cNvPr>
              <p:cNvGrpSpPr/>
              <p:nvPr/>
            </p:nvGrpSpPr>
            <p:grpSpPr>
              <a:xfrm>
                <a:off x="4808543" y="2474106"/>
                <a:ext cx="3675380" cy="1065369"/>
                <a:chOff x="4808543" y="2474106"/>
                <a:chExt cx="3675380" cy="1065369"/>
              </a:xfrm>
            </p:grpSpPr>
            <p:grpSp>
              <p:nvGrpSpPr>
                <p:cNvPr id="55" name="Полотно 160">
                  <a:extLst>
                    <a:ext uri="{FF2B5EF4-FFF2-40B4-BE49-F238E27FC236}">
                      <a16:creationId xmlns:a16="http://schemas.microsoft.com/office/drawing/2014/main" id="{91DCEBAF-EB27-40CA-8544-0EF3CB807A5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808543" y="2474106"/>
                  <a:ext cx="3675380" cy="1060704"/>
                  <a:chOff x="0" y="0"/>
                  <a:chExt cx="4594225" cy="1325880"/>
                </a:xfrm>
              </p:grpSpPr>
              <p:sp>
                <p:nvSpPr>
                  <p:cNvPr id="64" name="Прямоугольник 63">
                    <a:extLst>
                      <a:ext uri="{FF2B5EF4-FFF2-40B4-BE49-F238E27FC236}">
                        <a16:creationId xmlns:a16="http://schemas.microsoft.com/office/drawing/2014/main" id="{E7B7E07E-20F5-467E-BE9F-355C74C4094A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4594225" cy="1325880"/>
                  </a:xfrm>
                  <a:prstGeom prst="rect">
                    <a:avLst/>
                  </a:prstGeom>
                </p:spPr>
              </p:sp>
              <p:cxnSp>
                <p:nvCxnSpPr>
                  <p:cNvPr id="65" name="Прямая соединительная линия 64">
                    <a:extLst>
                      <a:ext uri="{FF2B5EF4-FFF2-40B4-BE49-F238E27FC236}">
                        <a16:creationId xmlns:a16="http://schemas.microsoft.com/office/drawing/2014/main" id="{0B0437E1-2BE2-46A2-9FDB-4600ED2DAC10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1274105" y="186680"/>
                    <a:ext cx="1396365" cy="63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" name="Прямая соединительная линия 65">
                    <a:extLst>
                      <a:ext uri="{FF2B5EF4-FFF2-40B4-BE49-F238E27FC236}">
                        <a16:creationId xmlns:a16="http://schemas.microsoft.com/office/drawing/2014/main" id="{8C6B395E-0F5A-40D9-9508-797149F32E8D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516550" y="193030"/>
                    <a:ext cx="756920" cy="104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7" name="Прямая соединительная линия 66">
                    <a:extLst>
                      <a:ext uri="{FF2B5EF4-FFF2-40B4-BE49-F238E27FC236}">
                        <a16:creationId xmlns:a16="http://schemas.microsoft.com/office/drawing/2014/main" id="{D28600FC-0A48-46E7-8D47-3A6509CA459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1274105" y="911215"/>
                    <a:ext cx="1396365" cy="381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8" name="Прямая соединительная линия 67">
                    <a:extLst>
                      <a:ext uri="{FF2B5EF4-FFF2-40B4-BE49-F238E27FC236}">
                        <a16:creationId xmlns:a16="http://schemas.microsoft.com/office/drawing/2014/main" id="{72D2C039-9099-4FD4-96E7-F6E2DA0C20F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515915" y="836285"/>
                    <a:ext cx="757555" cy="7429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9" name="Прямая соединительная линия 68">
                    <a:extLst>
                      <a:ext uri="{FF2B5EF4-FFF2-40B4-BE49-F238E27FC236}">
                        <a16:creationId xmlns:a16="http://schemas.microsoft.com/office/drawing/2014/main" id="{BA16DA59-D2E8-4E25-9B1C-0934AF59D78D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5440" y="557520"/>
                    <a:ext cx="3808730" cy="127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lg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70" name="Полилиния 68">
                    <a:extLst>
                      <a:ext uri="{FF2B5EF4-FFF2-40B4-BE49-F238E27FC236}">
                        <a16:creationId xmlns:a16="http://schemas.microsoft.com/office/drawing/2014/main" id="{AFE61FD3-C6B2-4891-9D3D-7D1A4CAD57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684440" y="186680"/>
                    <a:ext cx="1649730" cy="370840"/>
                  </a:xfrm>
                  <a:custGeom>
                    <a:avLst/>
                    <a:gdLst>
                      <a:gd name="T0" fmla="*/ 0 w 1143000"/>
                      <a:gd name="T1" fmla="*/ 257175 h 266700"/>
                      <a:gd name="T2" fmla="*/ 581025 w 1143000"/>
                      <a:gd name="T3" fmla="*/ 55109 h 266700"/>
                      <a:gd name="T4" fmla="*/ 1143000 w 1143000"/>
                      <a:gd name="T5" fmla="*/ 0 h 2667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143000" h="266700">
                        <a:moveTo>
                          <a:pt x="0" y="266700"/>
                        </a:moveTo>
                        <a:cubicBezTo>
                          <a:pt x="195262" y="184150"/>
                          <a:pt x="390525" y="101600"/>
                          <a:pt x="581025" y="57150"/>
                        </a:cubicBezTo>
                        <a:cubicBezTo>
                          <a:pt x="771525" y="12700"/>
                          <a:pt x="1052513" y="6350"/>
                          <a:pt x="114300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1" name="Полилиния 69">
                    <a:extLst>
                      <a:ext uri="{FF2B5EF4-FFF2-40B4-BE49-F238E27FC236}">
                        <a16:creationId xmlns:a16="http://schemas.microsoft.com/office/drawing/2014/main" id="{36FF17BE-A324-4D08-84C3-A4854099A4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2684440" y="557520"/>
                    <a:ext cx="1649730" cy="356870"/>
                  </a:xfrm>
                  <a:custGeom>
                    <a:avLst/>
                    <a:gdLst>
                      <a:gd name="T0" fmla="*/ 0 w 1143000"/>
                      <a:gd name="T1" fmla="*/ 247649 h 266700"/>
                      <a:gd name="T2" fmla="*/ 581025 w 1143000"/>
                      <a:gd name="T3" fmla="*/ 53068 h 266700"/>
                      <a:gd name="T4" fmla="*/ 1143000 w 1143000"/>
                      <a:gd name="T5" fmla="*/ 0 h 2667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143000" h="266700">
                        <a:moveTo>
                          <a:pt x="0" y="266700"/>
                        </a:moveTo>
                        <a:cubicBezTo>
                          <a:pt x="195262" y="184150"/>
                          <a:pt x="390525" y="101600"/>
                          <a:pt x="581025" y="57150"/>
                        </a:cubicBezTo>
                        <a:cubicBezTo>
                          <a:pt x="771525" y="12700"/>
                          <a:pt x="1052513" y="6350"/>
                          <a:pt x="114300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cxnSp>
                <p:nvCxnSpPr>
                  <p:cNvPr id="72" name="Прямая соединительная линия 71">
                    <a:extLst>
                      <a:ext uri="{FF2B5EF4-FFF2-40B4-BE49-F238E27FC236}">
                        <a16:creationId xmlns:a16="http://schemas.microsoft.com/office/drawing/2014/main" id="{42B8C908-A047-464B-8586-42E9468C21A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15280" y="385435"/>
                    <a:ext cx="334645" cy="88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3" name="Прямая соединительная линия 72">
                    <a:extLst>
                      <a:ext uri="{FF2B5EF4-FFF2-40B4-BE49-F238E27FC236}">
                        <a16:creationId xmlns:a16="http://schemas.microsoft.com/office/drawing/2014/main" id="{E320F6D4-23F1-42CE-B83B-2294AD43901E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850560" y="385435"/>
                    <a:ext cx="173355" cy="88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4" name="Прямая соединительная линия 73">
                    <a:extLst>
                      <a:ext uri="{FF2B5EF4-FFF2-40B4-BE49-F238E27FC236}">
                        <a16:creationId xmlns:a16="http://schemas.microsoft.com/office/drawing/2014/main" id="{63CBBC33-C84C-484D-BA8D-277AA6BF9F9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1023915" y="385435"/>
                    <a:ext cx="14160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5" name="Прямая соединительная линия 74">
                    <a:extLst>
                      <a:ext uri="{FF2B5EF4-FFF2-40B4-BE49-F238E27FC236}">
                        <a16:creationId xmlns:a16="http://schemas.microsoft.com/office/drawing/2014/main" id="{2F22D121-7A77-4614-B322-D6F6036E04A1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1166155" y="385435"/>
                    <a:ext cx="0" cy="3556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6" name="Прямая соединительная линия 75">
                    <a:extLst>
                      <a:ext uri="{FF2B5EF4-FFF2-40B4-BE49-F238E27FC236}">
                        <a16:creationId xmlns:a16="http://schemas.microsoft.com/office/drawing/2014/main" id="{C00DA344-DFA0-4FC9-A56B-D32E254ED211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15280" y="652770"/>
                    <a:ext cx="334645" cy="88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7" name="Прямая соединительная линия 76">
                    <a:extLst>
                      <a:ext uri="{FF2B5EF4-FFF2-40B4-BE49-F238E27FC236}">
                        <a16:creationId xmlns:a16="http://schemas.microsoft.com/office/drawing/2014/main" id="{AAF147D6-6E41-4094-BC67-D15B477D161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50560" y="652770"/>
                    <a:ext cx="173355" cy="88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8" name="Прямая соединительная линия 77">
                    <a:extLst>
                      <a:ext uri="{FF2B5EF4-FFF2-40B4-BE49-F238E27FC236}">
                        <a16:creationId xmlns:a16="http://schemas.microsoft.com/office/drawing/2014/main" id="{914BBFAE-69BB-44C5-AE33-BCF04417095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1023915" y="741035"/>
                    <a:ext cx="14160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9" name="Прямая соединительная линия 78">
                    <a:extLst>
                      <a:ext uri="{FF2B5EF4-FFF2-40B4-BE49-F238E27FC236}">
                        <a16:creationId xmlns:a16="http://schemas.microsoft.com/office/drawing/2014/main" id="{BD14E08A-A535-4944-B939-38A6B621DF57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15915" y="292090"/>
                    <a:ext cx="0" cy="9525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Прямая соединительная линия 79">
                    <a:extLst>
                      <a:ext uri="{FF2B5EF4-FFF2-40B4-BE49-F238E27FC236}">
                        <a16:creationId xmlns:a16="http://schemas.microsoft.com/office/drawing/2014/main" id="{EA0247D7-48A8-47DA-88C2-F3F7129617D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15280" y="385435"/>
                    <a:ext cx="635" cy="40449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1" name="Прямая соединительная линия 80">
                    <a:extLst>
                      <a:ext uri="{FF2B5EF4-FFF2-40B4-BE49-F238E27FC236}">
                        <a16:creationId xmlns:a16="http://schemas.microsoft.com/office/drawing/2014/main" id="{B7FA3EE8-3151-4107-AFE2-90727E5CF5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330995" y="562600"/>
                    <a:ext cx="0" cy="46528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2" name="Прямая соединительная линия 81">
                    <a:extLst>
                      <a:ext uri="{FF2B5EF4-FFF2-40B4-BE49-F238E27FC236}">
                        <a16:creationId xmlns:a16="http://schemas.microsoft.com/office/drawing/2014/main" id="{466FD221-4EF3-4A5C-857F-BC07682D6B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515280" y="857875"/>
                    <a:ext cx="0" cy="1860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3" name="Прямая соединительная линия 82">
                    <a:extLst>
                      <a:ext uri="{FF2B5EF4-FFF2-40B4-BE49-F238E27FC236}">
                        <a16:creationId xmlns:a16="http://schemas.microsoft.com/office/drawing/2014/main" id="{883940D3-58A1-473F-99AA-1570338B1B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273470" y="193030"/>
                    <a:ext cx="0" cy="8508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84" name="Надпись 15">
                    <a:extLst>
                      <a:ext uri="{FF2B5EF4-FFF2-40B4-BE49-F238E27FC236}">
                        <a16:creationId xmlns:a16="http://schemas.microsoft.com/office/drawing/2014/main" id="{2A1033D9-2386-460E-A6A1-348D4BACBCC7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46" y="415390"/>
                    <a:ext cx="392352" cy="307777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РД</a:t>
                    </a:r>
                  </a:p>
                </p:txBody>
              </p:sp>
              <p:sp>
                <p:nvSpPr>
                  <p:cNvPr id="85" name="Надпись 15">
                    <a:extLst>
                      <a:ext uri="{FF2B5EF4-FFF2-40B4-BE49-F238E27FC236}">
                        <a16:creationId xmlns:a16="http://schemas.microsoft.com/office/drawing/2014/main" id="{3CDA3FC5-C303-4E24-A969-A728941BD1EF}"/>
                      </a:ext>
                    </a:extLst>
                  </p:cNvPr>
                  <p:cNvSpPr txBox="1"/>
                  <p:nvPr/>
                </p:nvSpPr>
                <p:spPr>
                  <a:xfrm>
                    <a:off x="2043546" y="261605"/>
                    <a:ext cx="274434" cy="307778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</a:t>
                    </a:r>
                    <a:endParaRPr lang="ru-RU" sz="14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6" name="Прямая со стрелкой 55">
                  <a:extLst>
                    <a:ext uri="{FF2B5EF4-FFF2-40B4-BE49-F238E27FC236}">
                      <a16:creationId xmlns:a16="http://schemas.microsoft.com/office/drawing/2014/main" id="{2588235C-C734-42F2-AF5B-966F5F8E6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52512" y="3293189"/>
                  <a:ext cx="1320827" cy="743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 стрелкой 56">
                  <a:extLst>
                    <a:ext uri="{FF2B5EF4-FFF2-40B4-BE49-F238E27FC236}">
                      <a16:creationId xmlns:a16="http://schemas.microsoft.com/office/drawing/2014/main" id="{6DEAF8FB-F26F-4318-AED2-29ED451BD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6016" y="3300244"/>
                  <a:ext cx="1128776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 стрелкой 57">
                  <a:extLst>
                    <a:ext uri="{FF2B5EF4-FFF2-40B4-BE49-F238E27FC236}">
                      <a16:creationId xmlns:a16="http://schemas.microsoft.com/office/drawing/2014/main" id="{F39150F2-94B8-4BF7-A9FF-4CE808C06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8895" y="3293620"/>
                  <a:ext cx="598424" cy="55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 стрелкой 59">
                  <a:extLst>
                    <a:ext uri="{FF2B5EF4-FFF2-40B4-BE49-F238E27FC236}">
                      <a16:creationId xmlns:a16="http://schemas.microsoft.com/office/drawing/2014/main" id="{479C7D8A-5495-4C45-8321-5DEDBC597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2713" y="2623450"/>
                  <a:ext cx="0" cy="591076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61" name="Объект 60">
                  <a:extLst>
                    <a:ext uri="{FF2B5EF4-FFF2-40B4-BE49-F238E27FC236}">
                      <a16:creationId xmlns:a16="http://schemas.microsoft.com/office/drawing/2014/main" id="{D55805DE-B6F6-4D46-9E6C-622DB534368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11186557"/>
                    </p:ext>
                  </p:extLst>
                </p:nvPr>
              </p:nvGraphicFramePr>
              <p:xfrm>
                <a:off x="5456215" y="3288889"/>
                <a:ext cx="157163" cy="2254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47" name="Equation" r:id="rId5" imgW="156972" imgH="225728" progId="Equation.DSMT4">
                        <p:embed/>
                      </p:oleObj>
                    </mc:Choice>
                    <mc:Fallback>
                      <p:oleObj name="Equation" r:id="rId5" imgW="156972" imgH="225728" progId="Equation.DSMT4">
                        <p:embed/>
                        <p:pic>
                          <p:nvPicPr>
                            <p:cNvPr id="27" name="Объект 26">
                              <a:extLst>
                                <a:ext uri="{FF2B5EF4-FFF2-40B4-BE49-F238E27FC236}">
                                  <a16:creationId xmlns:a16="http://schemas.microsoft.com/office/drawing/2014/main" id="{1BA2B237-05DB-4C01-BF06-75B6ADCB544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56215" y="3288889"/>
                              <a:ext cx="157163" cy="2254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" name="Объект 61">
                  <a:extLst>
                    <a:ext uri="{FF2B5EF4-FFF2-40B4-BE49-F238E27FC236}">
                      <a16:creationId xmlns:a16="http://schemas.microsoft.com/office/drawing/2014/main" id="{BB4D33DD-6DFF-4346-9E81-64C8262A39A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7984323"/>
                    </p:ext>
                  </p:extLst>
                </p:nvPr>
              </p:nvGraphicFramePr>
              <p:xfrm>
                <a:off x="6377197" y="3302539"/>
                <a:ext cx="185737" cy="2270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48" name="Equation" r:id="rId7" imgW="186134" imgH="227168" progId="Equation.DSMT4">
                        <p:embed/>
                      </p:oleObj>
                    </mc:Choice>
                    <mc:Fallback>
                      <p:oleObj name="Equation" r:id="rId7" imgW="186134" imgH="227168" progId="Equation.DSMT4">
                        <p:embed/>
                        <p:pic>
                          <p:nvPicPr>
                            <p:cNvPr id="28" name="Объект 27">
                              <a:extLst>
                                <a:ext uri="{FF2B5EF4-FFF2-40B4-BE49-F238E27FC236}">
                                  <a16:creationId xmlns:a16="http://schemas.microsoft.com/office/drawing/2014/main" id="{DC623C15-0342-470D-A3FA-AA92E3BC50E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77197" y="3302539"/>
                              <a:ext cx="185737" cy="2270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" name="Объект 62">
                  <a:extLst>
                    <a:ext uri="{FF2B5EF4-FFF2-40B4-BE49-F238E27FC236}">
                      <a16:creationId xmlns:a16="http://schemas.microsoft.com/office/drawing/2014/main" id="{996DCAEF-5BBB-4606-AFAB-4CDBD99C159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90619183"/>
                    </p:ext>
                  </p:extLst>
                </p:nvPr>
              </p:nvGraphicFramePr>
              <p:xfrm>
                <a:off x="7550854" y="3325162"/>
                <a:ext cx="173037" cy="2143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49" name="Equation" r:id="rId9" imgW="172453" imgH="214928" progId="Equation.DSMT4">
                        <p:embed/>
                      </p:oleObj>
                    </mc:Choice>
                    <mc:Fallback>
                      <p:oleObj name="Equation" r:id="rId9" imgW="172453" imgH="214928" progId="Equation.DSMT4">
                        <p:embed/>
                        <p:pic>
                          <p:nvPicPr>
                            <p:cNvPr id="31" name="Объект 30">
                              <a:extLst>
                                <a:ext uri="{FF2B5EF4-FFF2-40B4-BE49-F238E27FC236}">
                                  <a16:creationId xmlns:a16="http://schemas.microsoft.com/office/drawing/2014/main" id="{C1223E73-EB8A-49E1-97F2-B4EB214B7B2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0854" y="3325162"/>
                              <a:ext cx="173037" cy="2143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0" name="Объект 49">
                <a:extLst>
                  <a:ext uri="{FF2B5EF4-FFF2-40B4-BE49-F238E27FC236}">
                    <a16:creationId xmlns:a16="http://schemas.microsoft.com/office/drawing/2014/main" id="{52A1AF2A-97A4-491E-9CE6-C99EF687DB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3436837"/>
                  </p:ext>
                </p:extLst>
              </p:nvPr>
            </p:nvGraphicFramePr>
            <p:xfrm>
              <a:off x="4741524" y="2595706"/>
              <a:ext cx="178732" cy="190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0" name="Equation" r:id="rId11" imgW="213496" imgH="227168" progId="Equation.DSMT4">
                      <p:embed/>
                    </p:oleObj>
                  </mc:Choice>
                  <mc:Fallback>
                    <p:oleObj name="Equation" r:id="rId11" imgW="213496" imgH="227168" progId="Equation.DSMT4">
                      <p:embed/>
                      <p:pic>
                        <p:nvPicPr>
                          <p:cNvPr id="32" name="Объект 31">
                            <a:extLst>
                              <a:ext uri="{FF2B5EF4-FFF2-40B4-BE49-F238E27FC236}">
                                <a16:creationId xmlns:a16="http://schemas.microsoft.com/office/drawing/2014/main" id="{D859313E-2FAB-4B54-9325-4698C9F2552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741524" y="2595706"/>
                            <a:ext cx="178732" cy="1907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Прямая соединительная линия 17">
                <a:extLst>
                  <a:ext uri="{FF2B5EF4-FFF2-40B4-BE49-F238E27FC236}">
                    <a16:creationId xmlns:a16="http://schemas.microsoft.com/office/drawing/2014/main" id="{53904344-91C8-4522-84D6-AD6CC4FF2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2484" y="2624286"/>
                <a:ext cx="1109183" cy="174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Прямая соединительная линия 18">
                <a:extLst>
                  <a:ext uri="{FF2B5EF4-FFF2-40B4-BE49-F238E27FC236}">
                    <a16:creationId xmlns:a16="http://schemas.microsoft.com/office/drawing/2014/main" id="{86148348-B674-45F2-8CB2-12A9E4219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33455" y="2631837"/>
                <a:ext cx="1029612" cy="1540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4" name="Полилиния 24">
                <a:extLst>
                  <a:ext uri="{FF2B5EF4-FFF2-40B4-BE49-F238E27FC236}">
                    <a16:creationId xmlns:a16="http://schemas.microsoft.com/office/drawing/2014/main" id="{BB3AB0CB-822E-4665-9A5E-7C965429F0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947831" y="2637521"/>
                <a:ext cx="45719" cy="107752"/>
              </a:xfrm>
              <a:custGeom>
                <a:avLst/>
                <a:gdLst>
                  <a:gd name="T0" fmla="*/ 28575 w 31324"/>
                  <a:gd name="T1" fmla="*/ 0 h 133350"/>
                  <a:gd name="T2" fmla="*/ 28575 w 31324"/>
                  <a:gd name="T3" fmla="*/ 76200 h 133350"/>
                  <a:gd name="T4" fmla="*/ 0 w 31324"/>
                  <a:gd name="T5" fmla="*/ 133350 h 1333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324" h="133350">
                    <a:moveTo>
                      <a:pt x="28575" y="0"/>
                    </a:moveTo>
                    <a:cubicBezTo>
                      <a:pt x="30956" y="26987"/>
                      <a:pt x="33338" y="53975"/>
                      <a:pt x="28575" y="76200"/>
                    </a:cubicBezTo>
                    <a:cubicBezTo>
                      <a:pt x="23812" y="98425"/>
                      <a:pt x="11906" y="115887"/>
                      <a:pt x="0" y="13335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17A32D5F-925C-42F5-BDFA-DFD48A0BC8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260853"/>
              </p:ext>
            </p:extLst>
          </p:nvPr>
        </p:nvGraphicFramePr>
        <p:xfrm>
          <a:off x="566707" y="2016668"/>
          <a:ext cx="1943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13" imgW="1942920" imgH="253800" progId="Equation.DSMT4">
                  <p:embed/>
                </p:oleObj>
              </mc:Choice>
              <mc:Fallback>
                <p:oleObj name="Equation" r:id="rId13" imgW="1942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6707" y="2016668"/>
                        <a:ext cx="1943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A8B6DBAB-3B2D-4EB6-B8C9-2004FB980751}"/>
              </a:ext>
            </a:extLst>
          </p:cNvPr>
          <p:cNvSpPr txBox="1"/>
          <p:nvPr/>
        </p:nvSpPr>
        <p:spPr>
          <a:xfrm>
            <a:off x="5039833" y="2631201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Рисунок 9 – Схема формы активно – реактивного снаряда</a:t>
            </a:r>
            <a:endParaRPr lang="ru-RU" sz="1100" dirty="0"/>
          </a:p>
        </p:txBody>
      </p: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41230251-6158-4F77-8D87-DA57D77DA056}"/>
              </a:ext>
            </a:extLst>
          </p:cNvPr>
          <p:cNvGrpSpPr/>
          <p:nvPr/>
        </p:nvGrpSpPr>
        <p:grpSpPr>
          <a:xfrm>
            <a:off x="3270645" y="2361915"/>
            <a:ext cx="1912606" cy="1250637"/>
            <a:chOff x="3917383" y="3433437"/>
            <a:chExt cx="1912606" cy="1250637"/>
          </a:xfrm>
        </p:grpSpPr>
        <p:graphicFrame>
          <p:nvGraphicFramePr>
            <p:cNvPr id="4" name="Объект 3">
              <a:extLst>
                <a:ext uri="{FF2B5EF4-FFF2-40B4-BE49-F238E27FC236}">
                  <a16:creationId xmlns:a16="http://schemas.microsoft.com/office/drawing/2014/main" id="{637B189A-1765-4D86-A791-88124CAC7F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2251091"/>
                </p:ext>
              </p:extLst>
            </p:nvPr>
          </p:nvGraphicFramePr>
          <p:xfrm>
            <a:off x="4008143" y="4000801"/>
            <a:ext cx="1519237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2" name="Equation" r:id="rId15" imgW="1519673" imgH="444976" progId="Equation.DSMT4">
                    <p:embed/>
                  </p:oleObj>
                </mc:Choice>
                <mc:Fallback>
                  <p:oleObj name="Equation" r:id="rId15" imgW="1519673" imgH="44497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08143" y="4000801"/>
                          <a:ext cx="1519237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Объект 5">
              <a:extLst>
                <a:ext uri="{FF2B5EF4-FFF2-40B4-BE49-F238E27FC236}">
                  <a16:creationId xmlns:a16="http://schemas.microsoft.com/office/drawing/2014/main" id="{C4091A6D-EB7F-4D4A-9A9D-8964E17EB9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0677989"/>
                </p:ext>
              </p:extLst>
            </p:nvPr>
          </p:nvGraphicFramePr>
          <p:xfrm>
            <a:off x="4023888" y="3769581"/>
            <a:ext cx="903287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" name="Equation" r:id="rId17" imgW="904027" imgH="228608" progId="Equation.DSMT4">
                    <p:embed/>
                  </p:oleObj>
                </mc:Choice>
                <mc:Fallback>
                  <p:oleObj name="Equation" r:id="rId17" imgW="904027" imgH="228608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023888" y="3769581"/>
                          <a:ext cx="903287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>
              <a:extLst>
                <a:ext uri="{FF2B5EF4-FFF2-40B4-BE49-F238E27FC236}">
                  <a16:creationId xmlns:a16="http://schemas.microsoft.com/office/drawing/2014/main" id="{C6D1320D-6878-4FBF-8C3F-CA29002BEE8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623135"/>
                </p:ext>
              </p:extLst>
            </p:nvPr>
          </p:nvGraphicFramePr>
          <p:xfrm>
            <a:off x="4005216" y="4465286"/>
            <a:ext cx="457164" cy="1940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4" name="Уравнение" r:id="rId19" imgW="507960" imgH="215640" progId="Equation.3">
                    <p:embed/>
                  </p:oleObj>
                </mc:Choice>
                <mc:Fallback>
                  <p:oleObj name="Уравнение" r:id="rId19" imgW="507960" imgH="215640" progId="Equation.3">
                    <p:embed/>
                    <p:pic>
                      <p:nvPicPr>
                        <p:cNvPr id="10" name="Объект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216" y="4465286"/>
                          <a:ext cx="457164" cy="1940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>
              <a:extLst>
                <a:ext uri="{FF2B5EF4-FFF2-40B4-BE49-F238E27FC236}">
                  <a16:creationId xmlns:a16="http://schemas.microsoft.com/office/drawing/2014/main" id="{433323E0-A458-4318-926B-F0E0982875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7440389"/>
                </p:ext>
              </p:extLst>
            </p:nvPr>
          </p:nvGraphicFramePr>
          <p:xfrm>
            <a:off x="4602883" y="4455654"/>
            <a:ext cx="594216" cy="228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5" name="Equation" r:id="rId21" imgW="660240" imgH="253800" progId="Equation.DSMT4">
                    <p:embed/>
                  </p:oleObj>
                </mc:Choice>
                <mc:Fallback>
                  <p:oleObj name="Equation" r:id="rId21" imgW="660240" imgH="253800" progId="Equation.DSMT4">
                    <p:embed/>
                    <p:pic>
                      <p:nvPicPr>
                        <p:cNvPr id="11" name="Объект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883" y="4455654"/>
                          <a:ext cx="594216" cy="2284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5CC4FFD-54B9-4AC7-890F-82D356A4187C}"/>
                </a:ext>
              </a:extLst>
            </p:cNvPr>
            <p:cNvSpPr txBox="1"/>
            <p:nvPr/>
          </p:nvSpPr>
          <p:spPr>
            <a:xfrm>
              <a:off x="3917383" y="3433437"/>
              <a:ext cx="1912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1200" dirty="0">
                  <a:latin typeface="Times New Roman" pitchFamily="18" charset="0"/>
                  <a:cs typeface="Times New Roman" pitchFamily="18" charset="0"/>
                </a:rPr>
                <a:t>Основные </a:t>
              </a:r>
              <a:r>
                <a:rPr lang="ru-RU" sz="1200" b="1" dirty="0">
                  <a:latin typeface="Times New Roman" pitchFamily="18" charset="0"/>
                  <a:cs typeface="Times New Roman" pitchFamily="18" charset="0"/>
                </a:rPr>
                <a:t>ограничения</a:t>
              </a:r>
              <a:r>
                <a:rPr lang="ru-RU" sz="1200" dirty="0">
                  <a:latin typeface="Times New Roman" pitchFamily="18" charset="0"/>
                  <a:cs typeface="Times New Roman" pitchFamily="18" charset="0"/>
                </a:rPr>
                <a:t>: </a:t>
              </a:r>
            </a:p>
          </p:txBody>
        </p:sp>
      </p:grp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BF88104A-EC87-42D9-9194-A81066931DAB}"/>
              </a:ext>
            </a:extLst>
          </p:cNvPr>
          <p:cNvSpPr/>
          <p:nvPr/>
        </p:nvSpPr>
        <p:spPr>
          <a:xfrm>
            <a:off x="440741" y="1745072"/>
            <a:ext cx="1943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Целевая функция:</a:t>
            </a:r>
            <a:endParaRPr lang="en-US" sz="1200" b="1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390C516F-DA13-4065-A7B4-2D37BECC2510}"/>
              </a:ext>
            </a:extLst>
          </p:cNvPr>
          <p:cNvGrpSpPr/>
          <p:nvPr/>
        </p:nvGrpSpPr>
        <p:grpSpPr>
          <a:xfrm>
            <a:off x="489345" y="2342518"/>
            <a:ext cx="3439858" cy="1572931"/>
            <a:chOff x="616382" y="2282687"/>
            <a:chExt cx="3439858" cy="1572931"/>
          </a:xfrm>
        </p:grpSpPr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C281D655-6D52-494F-AA66-67A6802BAFCE}"/>
                </a:ext>
              </a:extLst>
            </p:cNvPr>
            <p:cNvSpPr/>
            <p:nvPr/>
          </p:nvSpPr>
          <p:spPr>
            <a:xfrm>
              <a:off x="616382" y="2282687"/>
              <a:ext cx="3439858" cy="1572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ru-RU" sz="1200" b="1" dirty="0">
                  <a:latin typeface="Times New Roman" pitchFamily="18" charset="0"/>
                  <a:cs typeface="Times New Roman" pitchFamily="18" charset="0"/>
                </a:rPr>
                <a:t>Обозначения:</a:t>
              </a:r>
            </a:p>
            <a:p>
              <a:pPr algn="just">
                <a:lnSpc>
                  <a:spcPct val="125000"/>
                </a:lnSpc>
              </a:pPr>
              <a:r>
                <a:rPr lang="ru-RU" sz="1100" i="1" dirty="0"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−</a:t>
              </a:r>
              <a:r>
                <a:rPr lang="ru-RU" sz="1100" dirty="0">
                  <a:latin typeface="Times New Roman" pitchFamily="18" charset="0"/>
                  <a:cs typeface="Times New Roman" pitchFamily="18" charset="0"/>
                </a:rPr>
                <a:t> коэффициент сопротивления воздуха;</a:t>
              </a:r>
              <a:r>
                <a:rPr lang="ru-RU" sz="1100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just">
                <a:lnSpc>
                  <a:spcPct val="125000"/>
                </a:lnSpc>
              </a:pPr>
              <a:r>
                <a:rPr lang="ru-RU" sz="1100" i="1" dirty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ru-RU" sz="11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длина головной части;</a:t>
              </a:r>
              <a:r>
                <a:rPr lang="en-US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 </a:t>
              </a:r>
              <a:endParaRPr lang="ru-RU" sz="1100" dirty="0">
                <a:latin typeface="Times New Roman" pitchFamily="18" charset="0"/>
                <a:ea typeface="Cambria Math"/>
                <a:cs typeface="Times New Roman" pitchFamily="18" charset="0"/>
              </a:endParaRPr>
            </a:p>
            <a:p>
              <a:pPr algn="just">
                <a:lnSpc>
                  <a:spcPct val="125000"/>
                </a:lnSpc>
              </a:pP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      </a:t>
              </a: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длина цилиндрической части; </a:t>
              </a:r>
            </a:p>
            <a:p>
              <a:pPr algn="just">
                <a:lnSpc>
                  <a:spcPct val="125000"/>
                </a:lnSpc>
              </a:pPr>
              <a:r>
                <a:rPr lang="ru-RU" sz="1100" dirty="0"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длина донной части;</a:t>
              </a:r>
            </a:p>
            <a:p>
              <a:pPr algn="just">
                <a:lnSpc>
                  <a:spcPct val="125000"/>
                </a:lnSpc>
              </a:pP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      </a:t>
              </a: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радиус головной части</a:t>
              </a:r>
            </a:p>
            <a:p>
              <a:pPr algn="just">
                <a:lnSpc>
                  <a:spcPct val="125000"/>
                </a:lnSpc>
              </a:pP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      </a:t>
              </a: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угол сужения донной части. </a:t>
              </a:r>
            </a:p>
          </p:txBody>
        </p:sp>
        <p:graphicFrame>
          <p:nvGraphicFramePr>
            <p:cNvPr id="10" name="Объект 9">
              <a:extLst>
                <a:ext uri="{FF2B5EF4-FFF2-40B4-BE49-F238E27FC236}">
                  <a16:creationId xmlns:a16="http://schemas.microsoft.com/office/drawing/2014/main" id="{A934EA08-BB24-4911-A615-41A654889B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669029"/>
                </p:ext>
              </p:extLst>
            </p:nvPr>
          </p:nvGraphicFramePr>
          <p:xfrm>
            <a:off x="729695" y="2736671"/>
            <a:ext cx="127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6" name="Equation" r:id="rId23" imgW="126720" imgH="228600" progId="Equation.DSMT4">
                    <p:embed/>
                  </p:oleObj>
                </mc:Choice>
                <mc:Fallback>
                  <p:oleObj name="Equation" r:id="rId23" imgW="1267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29695" y="2736671"/>
                          <a:ext cx="1270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Объект 10">
              <a:extLst>
                <a:ext uri="{FF2B5EF4-FFF2-40B4-BE49-F238E27FC236}">
                  <a16:creationId xmlns:a16="http://schemas.microsoft.com/office/drawing/2014/main" id="{71AC8B37-AEEE-4384-80EA-595DBE9BAE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522999"/>
                </p:ext>
              </p:extLst>
            </p:nvPr>
          </p:nvGraphicFramePr>
          <p:xfrm>
            <a:off x="697945" y="2534492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7" name="Equation" r:id="rId25" imgW="190440" imgH="228600" progId="Equation.DSMT4">
                    <p:embed/>
                  </p:oleObj>
                </mc:Choice>
                <mc:Fallback>
                  <p:oleObj name="Equation" r:id="rId25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97945" y="2534492"/>
                          <a:ext cx="190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>
              <a:extLst>
                <a:ext uri="{FF2B5EF4-FFF2-40B4-BE49-F238E27FC236}">
                  <a16:creationId xmlns:a16="http://schemas.microsoft.com/office/drawing/2014/main" id="{E59E983F-4957-4AAB-8198-383173F66A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4240856"/>
                </p:ext>
              </p:extLst>
            </p:nvPr>
          </p:nvGraphicFramePr>
          <p:xfrm>
            <a:off x="723345" y="2953626"/>
            <a:ext cx="139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8" name="Equation" r:id="rId27" imgW="139680" imgH="228600" progId="Equation.DSMT4">
                    <p:embed/>
                  </p:oleObj>
                </mc:Choice>
                <mc:Fallback>
                  <p:oleObj name="Equation" r:id="rId27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23345" y="2953626"/>
                          <a:ext cx="1397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Объект 12">
              <a:extLst>
                <a:ext uri="{FF2B5EF4-FFF2-40B4-BE49-F238E27FC236}">
                  <a16:creationId xmlns:a16="http://schemas.microsoft.com/office/drawing/2014/main" id="{3C5811E6-2A0A-4990-B623-8FC310F7EE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3341392"/>
                </p:ext>
              </p:extLst>
            </p:nvPr>
          </p:nvGraphicFramePr>
          <p:xfrm>
            <a:off x="734696" y="3150737"/>
            <a:ext cx="139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9" name="Equation" r:id="rId29" imgW="139680" imgH="228600" progId="Equation.DSMT4">
                    <p:embed/>
                  </p:oleObj>
                </mc:Choice>
                <mc:Fallback>
                  <p:oleObj name="Equation" r:id="rId29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734696" y="3150737"/>
                          <a:ext cx="1397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Объект 92">
              <a:extLst>
                <a:ext uri="{FF2B5EF4-FFF2-40B4-BE49-F238E27FC236}">
                  <a16:creationId xmlns:a16="http://schemas.microsoft.com/office/drawing/2014/main" id="{5EB85EB2-6029-40F5-8361-CF4D411F72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5341304"/>
                </p:ext>
              </p:extLst>
            </p:nvPr>
          </p:nvGraphicFramePr>
          <p:xfrm>
            <a:off x="715646" y="3385041"/>
            <a:ext cx="177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0" name="Equation" r:id="rId31" imgW="177480" imgH="228600" progId="Equation.DSMT4">
                    <p:embed/>
                  </p:oleObj>
                </mc:Choice>
                <mc:Fallback>
                  <p:oleObj name="Equation" r:id="rId31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15646" y="3385041"/>
                          <a:ext cx="1778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Объект 93">
              <a:extLst>
                <a:ext uri="{FF2B5EF4-FFF2-40B4-BE49-F238E27FC236}">
                  <a16:creationId xmlns:a16="http://schemas.microsoft.com/office/drawing/2014/main" id="{6EDFD805-2F3F-454A-A019-EEA3910837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4889013"/>
                </p:ext>
              </p:extLst>
            </p:nvPr>
          </p:nvGraphicFramePr>
          <p:xfrm>
            <a:off x="718691" y="3574682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1" name="Equation" r:id="rId33" imgW="190440" imgH="228600" progId="Equation.DSMT4">
                    <p:embed/>
                  </p:oleObj>
                </mc:Choice>
                <mc:Fallback>
                  <p:oleObj name="Equation" r:id="rId33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18691" y="3574682"/>
                          <a:ext cx="190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9EAA3A6-70B5-45A6-8493-FA5F1020C7EA}"/>
              </a:ext>
            </a:extLst>
          </p:cNvPr>
          <p:cNvSpPr txBox="1"/>
          <p:nvPr/>
        </p:nvSpPr>
        <p:spPr>
          <a:xfrm>
            <a:off x="2724734" y="198803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(34)</a:t>
            </a:r>
          </a:p>
        </p:txBody>
      </p:sp>
    </p:spTree>
    <p:extLst>
      <p:ext uri="{BB962C8B-B14F-4D97-AF65-F5344CB8AC3E}">
        <p14:creationId xmlns:p14="http://schemas.microsoft.com/office/powerpoint/2010/main" val="210543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 ХАРАКТЕРИСТИК АКТИВНО-РЕАКТИВНОГО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87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16/20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42377" y="364673"/>
            <a:ext cx="4348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максимальное время полёта снаряда.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10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/>
        </p:nvGraphicFramePr>
        <p:xfrm>
          <a:off x="5046663" y="3278188"/>
          <a:ext cx="50641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3278188"/>
                        <a:ext cx="506412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/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Equation" r:id="rId8" imgW="419040" imgH="215640" progId="Equation.3">
                  <p:embed/>
                </p:oleObj>
              </mc:Choice>
              <mc:Fallback>
                <p:oleObj name="Equation" r:id="rId8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/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12" imgW="304560" imgH="215640" progId="Equation.3">
                  <p:embed/>
                </p:oleObj>
              </mc:Choice>
              <mc:Fallback>
                <p:oleObj name="Equation" r:id="rId12" imgW="304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770120" y="2785705"/>
            <a:ext cx="39100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3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снаряда </a:t>
            </a:r>
          </a:p>
          <a:p>
            <a:pPr algn="just"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различной массы топлива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Equation" r:id="rId14" imgW="799920" imgH="228600" progId="Equation.3">
                  <p:embed/>
                </p:oleObj>
              </mc:Choice>
              <mc:Fallback>
                <p:oleObj name="Equation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/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9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/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0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/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11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/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12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/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13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/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314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/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/>
        </p:nvGraphicFramePr>
        <p:xfrm>
          <a:off x="196850" y="855663"/>
          <a:ext cx="1917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Equation" r:id="rId32" imgW="1917360" imgH="228600" progId="Equation.3">
                  <p:embed/>
                </p:oleObj>
              </mc:Choice>
              <mc:Fallback>
                <p:oleObj name="Equation" r:id="rId32" imgW="1917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855663"/>
                        <a:ext cx="1917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−</a:t>
                </a:r>
                <a:r>
                  <a:rPr lang="ru-RU" sz="1100" dirty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 </a:t>
                </a:r>
                <a14:m>
                  <m:oMath xmlns:m="http://schemas.openxmlformats.org/officeDocument/2006/math"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орудия;</a:t>
                </a: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время старта Р.Д.;</a:t>
                </a:r>
                <a:r>
                  <a:rPr lang="en-US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 rotWithShape="0"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</a:p>
        </p:txBody>
      </p:sp>
    </p:spTree>
    <p:extLst>
      <p:ext uri="{BB962C8B-B14F-4D97-AF65-F5344CB8AC3E}">
        <p14:creationId xmlns:p14="http://schemas.microsoft.com/office/powerpoint/2010/main" val="124630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17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475581"/>
            <a:ext cx="91342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3. Разработка программного комплекса моделирования внутренней и внешней баллистики активно-реактивного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378511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7773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ПРОГРАММНОГО КОМПЛЕКСА МОДЕЛИРОВАНИЯ ВНУТРЕННЕЙ И ВНЕШНЕЙ БАЛЛИСТИКИ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7679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18/20</a:t>
            </a: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5" name="Rectangle 2" descr="Контурные ромбики">
            <a:extLst>
              <a:ext uri="{FF2B5EF4-FFF2-40B4-BE49-F238E27FC236}">
                <a16:creationId xmlns:a16="http://schemas.microsoft.com/office/drawing/2014/main" id="{1690F94A-B735-4BF5-BFAA-B00A074E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19" y="1219200"/>
            <a:ext cx="8656561" cy="342114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72000" rIns="18000" bIns="1800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600"/>
              </a:spcBef>
              <a:spcAft>
                <a:spcPts val="1000"/>
              </a:spcAft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5" descr="Контурные ромбики">
            <a:extLst>
              <a:ext uri="{FF2B5EF4-FFF2-40B4-BE49-F238E27FC236}">
                <a16:creationId xmlns:a16="http://schemas.microsoft.com/office/drawing/2014/main" id="{DDD14A20-2CC8-4D9D-8460-EF33732E9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26" y="1392196"/>
            <a:ext cx="2410930" cy="288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18000" tIns="72000" rIns="18000" bIns="1800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600"/>
              </a:spcBef>
              <a:spcAft>
                <a:spcPts val="1000"/>
              </a:spcAft>
            </a:pPr>
            <a:r>
              <a:rPr lang="ru-RU" altLang="ru-RU" sz="1400" b="1" dirty="0">
                <a:solidFill>
                  <a:schemeClr val="tx1"/>
                </a:solidFill>
                <a:latin typeface="Bookman Old Style" pitchFamily="18" charset="0"/>
                <a:cs typeface="Arial" pitchFamily="34" charset="0"/>
              </a:rPr>
              <a:t>Входные данные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D23C2D9-1130-47DA-8ED3-A647A1EE2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82" y="1920618"/>
            <a:ext cx="2061018" cy="4450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ru-RU" altLang="ru-RU" sz="1200" b="1" dirty="0">
                <a:solidFill>
                  <a:srgbClr val="000000"/>
                </a:solidFill>
                <a:latin typeface="Bookman Old Style" pitchFamily="18" charset="0"/>
                <a:cs typeface="Arial" pitchFamily="34" charset="0"/>
              </a:rPr>
              <a:t>Параметры снаряда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AFAED8BA-43AE-4A90-B7B3-749A8983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82" y="2470554"/>
            <a:ext cx="2061018" cy="4787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cs typeface="Arial" pitchFamily="34" charset="0"/>
              </a:rPr>
              <a:t>Параметры орудия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5" descr="Контурные ромбики">
            <a:extLst>
              <a:ext uri="{FF2B5EF4-FFF2-40B4-BE49-F238E27FC236}">
                <a16:creationId xmlns:a16="http://schemas.microsoft.com/office/drawing/2014/main" id="{7E50BAEA-6ADF-4A96-9E1F-44D377450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172" y="1392195"/>
            <a:ext cx="2418023" cy="28898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18000" tIns="36000" rIns="18000" bIns="1800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600"/>
              </a:spcBef>
              <a:spcAft>
                <a:spcPts val="1000"/>
              </a:spcAft>
            </a:pPr>
            <a:r>
              <a:rPr lang="ru-RU" altLang="ru-RU" sz="1400" b="1" dirty="0">
                <a:solidFill>
                  <a:schemeClr val="tx1"/>
                </a:solidFill>
                <a:latin typeface="Bookman Old Style" pitchFamily="18" charset="0"/>
                <a:cs typeface="Arial" pitchFamily="34" charset="0"/>
              </a:rPr>
              <a:t>Расчетные модули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E414A59E-3803-4EBC-860B-ADCA970C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712" y="1942131"/>
            <a:ext cx="2061018" cy="4235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cs typeface="Arial" pitchFamily="34" charset="0"/>
              </a:rPr>
              <a:t>Прямая задача внешней баллистики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8FBAA4E6-020D-4413-B0D2-64CE5A26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712" y="2470553"/>
            <a:ext cx="2061018" cy="46315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100"/>
              </a:spcBef>
              <a:spcAft>
                <a:spcPts val="1000"/>
              </a:spcAft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cs typeface="Arial" pitchFamily="34" charset="0"/>
              </a:rPr>
              <a:t>Внутренняя баллистика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2EB7B76-2CB0-4A38-8A00-35CAF7862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82" y="3054236"/>
            <a:ext cx="2061018" cy="43617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cs typeface="Arial" pitchFamily="34" charset="0"/>
              </a:rPr>
              <a:t>Параметры Заряда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5" descr="Контурные ромбики">
            <a:extLst>
              <a:ext uri="{FF2B5EF4-FFF2-40B4-BE49-F238E27FC236}">
                <a16:creationId xmlns:a16="http://schemas.microsoft.com/office/drawing/2014/main" id="{7F1116D9-DD6B-4F05-9EF3-F062809C4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501" y="1960479"/>
            <a:ext cx="2595254" cy="15299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18000" tIns="36000" rIns="18000" bIns="1800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600"/>
              </a:spcBef>
              <a:spcAft>
                <a:spcPts val="1000"/>
              </a:spcAft>
            </a:pPr>
            <a:r>
              <a:rPr lang="ru-RU" altLang="ru-RU" sz="1400" b="1" dirty="0">
                <a:solidFill>
                  <a:schemeClr val="tx1"/>
                </a:solidFill>
                <a:latin typeface="Bookman Old Style" pitchFamily="18" charset="0"/>
                <a:cs typeface="Arial" pitchFamily="34" charset="0"/>
              </a:rPr>
              <a:t>Выходные данные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10052500-684F-4731-BB2B-8E3226AB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267" y="2368624"/>
            <a:ext cx="2230255" cy="4375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cs typeface="Arial" pitchFamily="34" charset="0"/>
              </a:rPr>
              <a:t>Визуализация расчетов в виде графиков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65C8CC62-6EAC-4123-887F-646998FD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30" y="3590808"/>
            <a:ext cx="2061018" cy="510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cs typeface="Arial" pitchFamily="34" charset="0"/>
              </a:rPr>
              <a:t>Параметры РДТТ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69156A45-D5F5-4F00-A4D3-FCB09994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267" y="2890911"/>
            <a:ext cx="2230255" cy="4375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ru-RU" altLang="ru-RU" sz="1200" b="1" dirty="0">
                <a:solidFill>
                  <a:srgbClr val="000000"/>
                </a:solidFill>
                <a:latin typeface="Bookman Old Style" pitchFamily="18" charset="0"/>
                <a:cs typeface="Arial" pitchFamily="34" charset="0"/>
              </a:rPr>
              <a:t>Таблица с данными расчетов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4BF5D8BD-DA51-4600-9BD2-9DE98FB38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712" y="3037372"/>
            <a:ext cx="2061018" cy="453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ru-RU" altLang="ru-RU" sz="1200" b="1" dirty="0">
                <a:solidFill>
                  <a:srgbClr val="000000"/>
                </a:solidFill>
                <a:latin typeface="Bookman Old Style" pitchFamily="18" charset="0"/>
                <a:cs typeface="Arial" pitchFamily="34" charset="0"/>
              </a:rPr>
              <a:t>Задача оптимизации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4AD3175F-8E6E-4293-A6D0-5BABA35D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712" y="3592264"/>
            <a:ext cx="2061018" cy="453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cs typeface="Arial" pitchFamily="34" charset="0"/>
              </a:rPr>
              <a:t>Стрельба с подвижного носителя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DC419FA5-E7F4-4F7C-AE12-76FA1CB98377}"/>
              </a:ext>
            </a:extLst>
          </p:cNvPr>
          <p:cNvCxnSpPr>
            <a:cxnSpLocks/>
          </p:cNvCxnSpPr>
          <p:nvPr/>
        </p:nvCxnSpPr>
        <p:spPr>
          <a:xfrm>
            <a:off x="2891056" y="2743200"/>
            <a:ext cx="389116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083B013-573E-4404-A80E-98E5656D9683}"/>
              </a:ext>
            </a:extLst>
          </p:cNvPr>
          <p:cNvCxnSpPr>
            <a:cxnSpLocks/>
          </p:cNvCxnSpPr>
          <p:nvPr/>
        </p:nvCxnSpPr>
        <p:spPr>
          <a:xfrm>
            <a:off x="5685385" y="2743200"/>
            <a:ext cx="389116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7832082-E374-43DC-961A-05B162C98A0E}"/>
              </a:ext>
            </a:extLst>
          </p:cNvPr>
          <p:cNvSpPr txBox="1"/>
          <p:nvPr/>
        </p:nvSpPr>
        <p:spPr>
          <a:xfrm>
            <a:off x="1497248" y="421658"/>
            <a:ext cx="61495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spcAft>
                <a:spcPts val="1000"/>
              </a:spcAft>
            </a:pPr>
            <a:r>
              <a:rPr lang="ru-RU" altLang="ru-RU" sz="14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Программно-вычислительный комплекс</a:t>
            </a:r>
            <a:br>
              <a:rPr lang="ru-RU" altLang="ru-RU" sz="1400" b="1" dirty="0">
                <a:solidFill>
                  <a:srgbClr val="292929"/>
                </a:solidFill>
                <a:latin typeface="Bookman Old Style" panose="02050604050505020204" pitchFamily="18" charset="0"/>
              </a:rPr>
            </a:br>
            <a:r>
              <a:rPr lang="ru-RU" altLang="ru-RU" sz="14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моделирования внутренней и внешней баллистики                                 активно-реактивного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89394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7773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РЕЗУЛЬТАТОВ МОДЕЛИРОВАНИЯ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7679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19/20</a:t>
            </a: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615531-2008-4532-8C2D-91775C0C4C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6628" y="492998"/>
            <a:ext cx="7310743" cy="370252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A9A5DBA-647E-40E2-A328-97BD495DE816}"/>
              </a:ext>
            </a:extLst>
          </p:cNvPr>
          <p:cNvSpPr/>
          <p:nvPr/>
        </p:nvSpPr>
        <p:spPr>
          <a:xfrm>
            <a:off x="3100957" y="4195518"/>
            <a:ext cx="32976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Результаты расчетов в виде графиков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АНАЛИТИЧЕСКИЙ ОБЗОР РАБОТ ПО ТЕМЕ ДИССЕРТАЦИОННОГО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491595"/>
            <a:ext cx="9134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Дмитриевский А.А., Лысенко Л.Н.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Внешняя баллистика. - Москва: Изд-во «Машиностроение», 1972. – 584с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Балаганский И.А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Основы баллистики и аэродинамики: учебное пособие. – Новосибирск : Изд-во НГТУ, 2017. – 200с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Королев А.А., Комочков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В.А.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Баллистика ракетного и ствольного оружия: учебник для вузов.– Волгоград, 2010. – 472 с.</a:t>
            </a:r>
            <a:endParaRPr lang="en-US" altLang="ru-RU" sz="11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Королев С.А., Липанов А.М., Русяк И.Г.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Исследование путей повышения дальности стрельбы ствольной артиллерии // Вестник Ижевского гос. </a:t>
            </a:r>
            <a:r>
              <a:rPr lang="ru-RU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техн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ун-та им. М.Т. Калашникова. 2018. №3. Т. 21. С. 185-191.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Русяк И. Г., Липанов А. М., Ушаков В. М.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Физические основы и газовая динамика горения порохов в артиллерийских системах. М. – Ижевск: Институт компьютерных исследований, 2016. 456 с.</a:t>
            </a:r>
            <a:endParaRPr lang="en-US" altLang="ru-RU" sz="11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А. В. Алиев, Г. Н. Амарантов, В. Ф. </a:t>
            </a:r>
            <a:r>
              <a:rPr lang="ru-RU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Ахмадеев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Внутренняя баллистика РДТТ – Москва: Научно-техническое издательство "Машиностроение", 2007. – 504 с.</a:t>
            </a:r>
            <a:endParaRPr lang="en-US" altLang="ru-RU" sz="11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Jelic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Z.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Optimization of design parameters for modular range enhanced projectile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</a:t>
            </a:r>
            <a:r>
              <a:rPr lang="en-US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Cranfield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University 2015. – 322 P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Balon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R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Komenda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J.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Analysis of the 155 mm </a:t>
            </a:r>
            <a:r>
              <a:rPr lang="en-US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erfb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/bb projectile trajectory, Advances in MT, 10 / 2006, pp 91 – 114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Tshokotsha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M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H.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Internal Ballistic Modelling of Solid Rocket Motors Using Level Set Methods for Simulating Grain </a:t>
            </a:r>
            <a:r>
              <a:rPr lang="en-US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Burnback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, Serbia, Stellenbosch University, 125 p.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Cavallini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I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E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Modeling and Numerical Simulation of Solid Rocket Motors Internal Ballistics, PhD, Sapienza </a:t>
            </a:r>
            <a:r>
              <a:rPr lang="en-US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Universita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di Roma, 203 p.</a:t>
            </a:r>
          </a:p>
          <a:p>
            <a:pPr algn="just">
              <a:spcAft>
                <a:spcPts val="600"/>
              </a:spcAft>
            </a:pPr>
            <a:endParaRPr lang="ru-RU" altLang="ru-RU" sz="1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2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7773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РЕЗУЛЬТАТОВ МОДЕЛИРОВАНИЯ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7679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20/20</a:t>
            </a: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20C8E2-A3C9-4A7E-98EB-5D2514E6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27" y="466240"/>
            <a:ext cx="7017548" cy="3834384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1017C4B-31EF-4CB6-9093-8CCBA655847D}"/>
              </a:ext>
            </a:extLst>
          </p:cNvPr>
          <p:cNvSpPr/>
          <p:nvPr/>
        </p:nvSpPr>
        <p:spPr>
          <a:xfrm>
            <a:off x="2949606" y="4318398"/>
            <a:ext cx="32447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Результаты расчетов в виде таблицы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5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ЦЕЛЬ И ЗАДАЧИ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37338"/>
            <a:ext cx="890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Цель работы: </a:t>
            </a:r>
            <a:r>
              <a:rPr lang="ru-RU" sz="1200" dirty="0">
                <a:latin typeface="Bookman Old Style" panose="02050604050505020204" pitchFamily="18" charset="0"/>
              </a:rPr>
              <a:t>Разработка математических моделей, вычислительных алгоритмов и программного комплекса для решения задачи повышения дальности и точности стрельбы активно-реактивным снарядом.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86" y="1003048"/>
            <a:ext cx="9134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Объект исследования: </a:t>
            </a:r>
            <a:r>
              <a:rPr lang="ru-RU" sz="1200" dirty="0">
                <a:latin typeface="Bookman Old Style" panose="02050604050505020204" pitchFamily="18" charset="0"/>
              </a:rPr>
              <a:t>Внутри- и внешнебаллистические процессы активно-реактивного снаряда.</a:t>
            </a:r>
            <a:endParaRPr lang="ru-RU" sz="1200" b="1" dirty="0"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341089"/>
            <a:ext cx="890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Предмет исследования: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Математические модели и комплексная оптимизация внутри- и внешнебаллистических процессов активно-реактивного снаряда.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86" y="1863796"/>
            <a:ext cx="907071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b="1" dirty="0">
                <a:latin typeface="Bookman Old Style" panose="02050604050505020204" pitchFamily="18" charset="0"/>
              </a:rPr>
              <a:t>Задачи исследования: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факторов, влияющих на дальность и точность стрельбы активно-реактивным снарядом.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математической модели внешней баллистики активно-реактивного снаряда с учетом аэродинамики обтекания и условия устойчивости на всей траектории.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комплексной математической модели внутренней баллистики твердотопливного реактивного двигателя и снаряда внутри ствола орудия.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коррекции активно-реактивного снаряда.</a:t>
            </a:r>
            <a:endParaRPr lang="ru-RU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комплексной оптимизации баллистических процессов активно-реактивного снаряда.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математических моделей и алгоритмов в виде программного комплекса для решения задачи повышения дальности и точности стрельбы.</a:t>
            </a:r>
          </a:p>
        </p:txBody>
      </p:sp>
    </p:spTree>
    <p:extLst>
      <p:ext uri="{BB962C8B-B14F-4D97-AF65-F5344CB8AC3E}">
        <p14:creationId xmlns:p14="http://schemas.microsoft.com/office/powerpoint/2010/main" val="28330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26046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СТРУКТУРА РАБОТЫ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292452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C5044-EDCD-4C9F-8165-3CC21DD5B489}"/>
              </a:ext>
            </a:extLst>
          </p:cNvPr>
          <p:cNvSpPr txBox="1"/>
          <p:nvPr/>
        </p:nvSpPr>
        <p:spPr>
          <a:xfrm>
            <a:off x="81160" y="604994"/>
            <a:ext cx="4881825" cy="41847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лава 1</a:t>
            </a:r>
            <a:r>
              <a:rPr lang="en-US" sz="10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Математические модели баллистических процессов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Внутренняя баллистика в стволе орудия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</a:t>
            </a: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нутренняя баллистика реактивного двигателя на твердом топливе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Внешняя баллистика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 Аэродинамика обтекания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1.5 Задача коррекции активно-реактивного снаряда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1.6 Численные методы решения дифференциальных уравнений внутренней и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2. Задача комплексной оптимизации параметров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 Постановка задачи оптимизации аэродинамической формы снаряда </a:t>
            </a:r>
            <a:endParaRPr lang="ru-RU" sz="1000" b="1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</a:t>
            </a:r>
            <a:r>
              <a:rPr lang="en-US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о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птимизации баллистических характеристик активно-реактивного снаряда.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 Постановка задачи оптимизации параметров реактивного двигателя на твердом топливе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2.4 Алгоритмы многомерной оптимизации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3383FF-0142-4918-99B6-C11C02CCE683}"/>
              </a:ext>
            </a:extLst>
          </p:cNvPr>
          <p:cNvSpPr txBox="1"/>
          <p:nvPr/>
        </p:nvSpPr>
        <p:spPr>
          <a:xfrm>
            <a:off x="4805330" y="596905"/>
            <a:ext cx="4273189" cy="39615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3. Разработка программного комплекса моделирования внутренней и внешней баллистики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Структура программного комплекса моделирования внутренней и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 Формат входных и выходных данных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3.3 Интерфейс и порядок работы в программном комплексе</a:t>
            </a:r>
          </a:p>
          <a:p>
            <a:pPr>
              <a:spcAft>
                <a:spcPts val="800"/>
              </a:spcAft>
            </a:pP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3.4 Визуализация результатов моделирования</a:t>
            </a:r>
          </a:p>
          <a:p>
            <a:pPr>
              <a:spcAft>
                <a:spcPts val="800"/>
              </a:spcAft>
            </a:pPr>
            <a:endParaRPr lang="ru-RU" sz="10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ru-RU" sz="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4. Результаты исследования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4.1 Численное моделирование задачи обтекания снаряда.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4.2 Влияние баллистических параметров на дальность и точность стрельбы активно-реактивным снарядом.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4.3 Решение задачи коррекции активно-реактивного снаряда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4.4 Результаты решения задачи комплексной оптимизации баллистических параметров активно-реактивного снаряда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A6509C-8C23-4C09-A330-51FC6BD92A52}"/>
              </a:ext>
            </a:extLst>
          </p:cNvPr>
          <p:cNvSpPr txBox="1"/>
          <p:nvPr/>
        </p:nvSpPr>
        <p:spPr>
          <a:xfrm>
            <a:off x="81160" y="289128"/>
            <a:ext cx="9134214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Разделы и подразделы</a:t>
            </a:r>
            <a:endParaRPr lang="en-US" b="1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5/20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1 – Способы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7168" y="1349919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38795" y="1349919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77768" y="2248165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58383" y="1337963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59796" y="743741"/>
            <a:ext cx="1176199" cy="60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24454" cy="594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/>
          <p:nvPr/>
        </p:nvCxnSpPr>
        <p:spPr>
          <a:xfrm rot="10800000" flipV="1">
            <a:off x="742441" y="2019874"/>
            <a:ext cx="711642" cy="216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35444" y="1635935"/>
            <a:ext cx="425964" cy="777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83824"/>
            <a:ext cx="0" cy="86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673068" y="1583634"/>
            <a:ext cx="433136" cy="87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12607" y="1598624"/>
            <a:ext cx="433888" cy="845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 flipH="1">
            <a:off x="4281422" y="974573"/>
            <a:ext cx="492" cy="37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655627" y="266589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93039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2" y="3553525"/>
            <a:ext cx="114428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 формы снаряда</a:t>
            </a: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</a:p>
        </p:txBody>
      </p:sp>
      <p:cxnSp>
        <p:nvCxnSpPr>
          <p:cNvPr id="34" name="Соединительная линия уступом 33"/>
          <p:cNvCxnSpPr>
            <a:stCxn id="45" idx="2"/>
            <a:endCxn id="46" idx="0"/>
          </p:cNvCxnSpPr>
          <p:nvPr/>
        </p:nvCxnSpPr>
        <p:spPr>
          <a:xfrm rot="5400000">
            <a:off x="3746074" y="1702200"/>
            <a:ext cx="425964" cy="644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/>
          <p:nvPr/>
        </p:nvCxnSpPr>
        <p:spPr>
          <a:xfrm>
            <a:off x="4275059" y="2025554"/>
            <a:ext cx="758375" cy="216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3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475581"/>
            <a:ext cx="913421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spcAft>
                <a:spcPts val="600"/>
              </a:spcAft>
              <a:buAutoNum type="arabicPeriod"/>
            </a:pP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Математические модели </a:t>
            </a:r>
          </a:p>
          <a:p>
            <a:pPr algn="ctr">
              <a:spcAft>
                <a:spcPts val="600"/>
              </a:spcAft>
            </a:pP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баллистических процессов</a:t>
            </a:r>
          </a:p>
          <a:p>
            <a:pPr algn="ctr">
              <a:spcAft>
                <a:spcPts val="600"/>
              </a:spcAft>
            </a:pPr>
            <a:r>
              <a:rPr lang="en-US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активно-реактивного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230521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ВНУТРЕННЯЯ БАЛЛИСТИКА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9342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7/20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/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/>
        </p:nvGraphicFramePr>
        <p:xfrm>
          <a:off x="5245100" y="2608263"/>
          <a:ext cx="31623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Equation" r:id="rId29" imgW="3162240" imgH="850680" progId="Equation.3">
                  <p:embed/>
                </p:oleObj>
              </mc:Choice>
              <mc:Fallback>
                <p:oleObj name="Equation" r:id="rId29" imgW="31622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2608263"/>
                        <a:ext cx="31623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/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(4)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(5)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(6)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(7)</a:t>
            </a: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1352" y="4171069"/>
            <a:ext cx="34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Русяк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И.Г.,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Липанов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А.М., Ушаков В.М., Физические основы и газовая динамика горения порохов в артиллерийских системах. – М. – Ижевск: Институт компьютерных исследований, 2016. – 456с. </a:t>
            </a:r>
            <a:endParaRPr lang="ru-R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82378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1921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ВНУТРЕННЯЯ БАЛЛИСТИКА РЕАКТИВНОГО ДВИГАТЕЛЯ НА ТВЕРДОМ ТОПЛИВЕ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8/20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54172"/>
              </p:ext>
            </p:extLst>
          </p:nvPr>
        </p:nvGraphicFramePr>
        <p:xfrm>
          <a:off x="331788" y="2401888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Equation" r:id="rId3" imgW="545760" imgH="241200" progId="Equation.DSMT4">
                  <p:embed/>
                </p:oleObj>
              </mc:Choice>
              <mc:Fallback>
                <p:oleObj name="Equation" r:id="rId3" imgW="545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401888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/>
        </p:nvGraphicFramePr>
        <p:xfrm>
          <a:off x="282575" y="2995613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Equation" r:id="rId5" imgW="1485720" imgH="609480" progId="Equation.3">
                  <p:embed/>
                </p:oleObj>
              </mc:Choice>
              <mc:Fallback>
                <p:oleObj name="Equation" r:id="rId5" imgW="14857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995613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решения нелинейного 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(8)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(13)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(9)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(10)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(11)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(12)</a:t>
            </a: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/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(14)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Горение топлива торцевое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242849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ВНЕШНЕЙ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9/20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57105" y="3005908"/>
            <a:ext cx="3922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Рисунок 4 – Движение снаряда по траектории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Внешнебаллистические параметры снаряда определяются из решения следующих уравнений: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118961" y="1155674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61" y="1155674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475102" y="1164948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102" y="1164948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491102" y="1162628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102" y="1162628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2640013" y="2016125"/>
          <a:ext cx="1227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Equation" r:id="rId13" imgW="1282680" imgH="469800" progId="Equation.3">
                  <p:embed/>
                </p:oleObj>
              </mc:Choice>
              <mc:Fallback>
                <p:oleObj name="Equation" r:id="rId13" imgW="1282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16125"/>
                        <a:ext cx="12271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(15)</a:t>
            </a: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(16)</a:t>
            </a: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(17)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(18)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(19)</a:t>
            </a: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846842"/>
              </p:ext>
            </p:extLst>
          </p:nvPr>
        </p:nvGraphicFramePr>
        <p:xfrm>
          <a:off x="66675" y="417301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17301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составляющих аэродинамической силы по 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005388" y="3914775"/>
          <a:ext cx="19034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Equation" r:id="rId21" imgW="1892160" imgH="228600" progId="Equation.3">
                  <p:embed/>
                </p:oleObj>
              </mc:Choice>
              <mc:Fallback>
                <p:oleObj name="Equation" r:id="rId21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3914775"/>
                        <a:ext cx="19034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138564" y="3759456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64" y="3759456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(20)</a:t>
            </a: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/>
        </p:nvGraphicFramePr>
        <p:xfrm>
          <a:off x="66675" y="4451350"/>
          <a:ext cx="692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Equation" r:id="rId27" imgW="698400" imgH="431640" progId="Equation.3">
                  <p:embed/>
                </p:oleObj>
              </mc:Choice>
              <mc:Fallback>
                <p:oleObj name="Equation" r:id="rId27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451350"/>
                        <a:ext cx="6921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начальная угловая скорость,</a:t>
            </a:r>
            <a:endParaRPr kumimoji="0" lang="en-US" altLang="ru-RU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419350" y="454501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Equation" r:id="rId29" imgW="177480" imgH="228600" progId="Equation.3">
                  <p:embed/>
                </p:oleObj>
              </mc:Choice>
              <mc:Fallback>
                <p:oleObj name="Equation" r:id="rId29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19350" y="4545013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/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1602437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19559</TotalTime>
  <Words>2136</Words>
  <Application>Microsoft Office PowerPoint</Application>
  <PresentationFormat>Экран (16:9)</PresentationFormat>
  <Paragraphs>323</Paragraphs>
  <Slides>20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6</vt:i4>
      </vt:variant>
      <vt:variant>
        <vt:lpstr>Заголовки слайдов</vt:lpstr>
      </vt:variant>
      <vt:variant>
        <vt:i4>20</vt:i4>
      </vt:variant>
    </vt:vector>
  </HeadingPairs>
  <TitlesOfParts>
    <vt:vector size="33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Equation</vt:lpstr>
      <vt:lpstr>MathType 7.0 Equation</vt:lpstr>
      <vt:lpstr>Документ</vt:lpstr>
      <vt:lpstr>Мансуров Рустам Ренатович  Презентация диссертации на тему:  «Решение задачи повышения дальности и точности стрельбы активно-реактивным снарядом на основе математического моделирования и комплексной оптимизации»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rustammanasurov@gmail.com</cp:lastModifiedBy>
  <cp:revision>690</cp:revision>
  <dcterms:created xsi:type="dcterms:W3CDTF">2021-06-11T06:02:05Z</dcterms:created>
  <dcterms:modified xsi:type="dcterms:W3CDTF">2024-01-15T22:52:50Z</dcterms:modified>
</cp:coreProperties>
</file>