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309" r:id="rId5"/>
    <p:sldId id="311" r:id="rId6"/>
    <p:sldId id="312" r:id="rId7"/>
    <p:sldId id="317" r:id="rId8"/>
    <p:sldId id="318" r:id="rId9"/>
    <p:sldId id="319" r:id="rId10"/>
    <p:sldId id="320" r:id="rId11"/>
    <p:sldId id="321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170"/>
        <p:guide pos="3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2C9D-9EC8-4170-B173-3D0B71A59531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A7CD-822A-451D-87A1-AAB7059884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A7CD-822A-451D-87A1-AAB7059884A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375-93E3-49D9-B911-569EBB7E88A5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BCC2-E2B8-4DDF-BA98-37C5E8613B8C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C01B-6815-478F-AB57-1AB911F92A89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A0-687F-4D1A-8AE5-46554BC6F52A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08" y="1449303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83908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3908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505930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ED24-E71F-4E91-8194-AD2A2A6A9A28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0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D712-C0AB-4D4F-BB18-89C92658761A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49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5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08BE-0CEA-4F01-A49E-D63D3728DA67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D7EF-2B5B-4747-9FBF-03BA933939A2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413-5479-4ABB-A83B-5EADAE7F29C3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4600-6C6F-4A61-B177-7A26C2FF1BB4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1CB-E9F3-4BCF-8FC0-ECAAC40C9CFC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F005-D5CF-4781-8966-CC62F112C341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4CD1-024C-46FF-B636-894680B833CF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91344" y="4650474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91347" y="4773224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1077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0CDF-8B82-4CE1-BABE-A99660D17955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68224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90EE-29CE-4DC8-9EA3-E0A281146094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B82B-1B02-4878-9009-086CF6CDC12F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738-F0D8-4214-B1F2-07A6E2DB0712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F138-39D0-4E1C-B5EE-ABD00FE400B1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696-5F24-46C6-99F4-426596940FF8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636-C557-404E-8E01-00ED6A3135F9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1D78-5634-43DA-AB35-D5DC5807623C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9DE6-BA20-4C6C-B88B-9D9DC03FE6AA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962E-834E-4EDF-8B5D-AEC94CC873C1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35D642-352C-4B7D-A7FC-EC14A0AEC275}" type="datetime1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Разработка базы даных информационной системы магазин автозапчастей. Максимова О.С. Б05-012-1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209800" y="260649"/>
            <a:ext cx="7772400" cy="4025607"/>
          </a:xfrm>
        </p:spPr>
        <p:txBody>
          <a:bodyPr>
            <a:noAutofit/>
          </a:bodyPr>
          <a:lstStyle/>
          <a:p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РФ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 ВПО «ИЖГТУ  им. М.Т. Калашникова»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«Математика и естественные науки»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«Математическое обеспечение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систем»</a:t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279576" y="4005064"/>
            <a:ext cx="7848872" cy="1944216"/>
          </a:xfrm>
        </p:spPr>
        <p:txBody>
          <a:bodyPr>
            <a:noAutofit/>
          </a:bodyPr>
          <a:lstStyle/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Д.т.н, профессор                                                                                               С.А. Королев</a:t>
            </a:r>
          </a:p>
          <a:p>
            <a:pPr algn="l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Б19-181-1                                                                               А.А.Вахрушев</a:t>
            </a:r>
          </a:p>
          <a:p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2022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10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407670" y="4436745"/>
            <a:ext cx="54400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8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График зависимости температуры внешнего потока от расстояния до граничной ячейки</a:t>
            </a:r>
          </a:p>
        </p:txBody>
      </p:sp>
      <p:pic>
        <p:nvPicPr>
          <p:cNvPr id="29" name="Изображение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340168"/>
            <a:ext cx="5440680" cy="295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Изображение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03" y="1340168"/>
            <a:ext cx="5531485" cy="30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5976620" y="4436745"/>
            <a:ext cx="5440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9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График зависимости температуры вн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утреннего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потока от расстояния до граничной ячейки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56207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vert="horz" wrap="none" lIns="0" tIns="0" rIns="0" bIns="0" rtlCol="0" anchor="ctr" anchorCtr="1">
            <a:noAutofit/>
          </a:bodyPr>
          <a:lstStyle/>
          <a:p>
            <a:pPr lvl="0" algn="ctr">
              <a:buClrTx/>
              <a:buSzTx/>
              <a:buFontTx/>
            </a:pPr>
            <a:fld id="{9A0DB2DC-4C9A-4742-B13C-FB6460FD3503}" type="slidenum">
              <a:rPr lang="ru-RU" b="1" smtClean="0">
                <a:latin typeface="Century Gothic" panose="020B0502020202020204" charset="0"/>
                <a:cs typeface="Century Gothic" panose="020B0502020202020204" charset="0"/>
                <a:sym typeface="+mn-ea"/>
              </a:rPr>
              <a:pPr lvl="0" algn="ctr">
                <a:buClrTx/>
                <a:buSzTx/>
                <a:buFontTx/>
              </a:pPr>
              <a:t>11</a:t>
            </a:fld>
            <a:endParaRPr lang="ru-RU" b="1" smtClean="0"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8950" y="2060575"/>
            <a:ext cx="113042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данной работе реализована методика численного моделирования конвективного теплообмена при течении жидкости в кольцевом канале в комплексе программ вычислительной аэрогидродинамики с помощью комплекса программ вычислительной аэрогидродинамики ANSYS. Перед этим проведена работа с теоретической частью поставленной задачи. В ходе работы в комплексе программ вычислительной аэрогидродинамики возникал ряд трудностей, которые возможно не были в итоге устранены, поскольку есть сомнение насчет такого низкого теплообмена между потоками. </a:t>
            </a: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57630" y="6400800"/>
            <a:ext cx="10179685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состав задач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981200" y="785794"/>
            <a:ext cx="8229600" cy="537951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методики численного моделирования конвективного теплообмена при течении жидкости в кольцевом канале в комплексе программ вычислительной аэрогидродинамики. 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задач: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задачи: система уравнений, начальные и граничные условия.</a:t>
            </a: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численного метода решения задачи: конечно-разностная аппроксимация дифференциальных уравнений, выбор разностной схемы и метода решения разностных уравнений.</a:t>
            </a: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численной методики решения задачи в комплексе программ вычислительной аэрогидродинамики ANSYS / ЛОГОС.</a:t>
            </a: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устойчивости, сходимости и точности численных методов.</a:t>
            </a: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и валидация результатов решения задачи на тестовых задачах и экспериментальных данных.</a:t>
            </a:r>
          </a:p>
          <a:p>
            <a:pPr lvl="1" algn="just">
              <a:lnSpc>
                <a:spcPct val="150000"/>
              </a:lnSpc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расчетов, обработка, вывод и анализ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2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545" y="116840"/>
            <a:ext cx="10363200" cy="5803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91135" y="836930"/>
            <a:ext cx="11659870" cy="8553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уравнений Навье–Стокса для вязкой несжимаемой жидкости в цилиндрических координатах, осесимметричное течение и уравнение теплопроводности:</a:t>
            </a:r>
          </a:p>
          <a:p>
            <a:pPr algn="just">
              <a:lnSpc>
                <a:spcPct val="150000"/>
              </a:lnSpc>
              <a:buNone/>
            </a:pPr>
            <a:endParaRPr lang="ru-RU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3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43025" y="6400800"/>
            <a:ext cx="1015873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Замещающее содержимое 4"/>
          <p:cNvGraphicFramePr>
            <a:graphicFrameLocks/>
          </p:cNvGraphicFramePr>
          <p:nvPr>
            <p:ph sz="quarter" idx="2"/>
          </p:nvPr>
        </p:nvGraphicFramePr>
        <p:xfrm>
          <a:off x="4584065" y="1917065"/>
          <a:ext cx="1730375" cy="734695"/>
        </p:xfrm>
        <a:graphic>
          <a:graphicData uri="http://schemas.openxmlformats.org/presentationml/2006/ole">
            <p:oleObj spid="_x0000_s1028" r:id="rId3" imgW="1091880" imgH="457200" progId="Equation.3">
              <p:embed/>
            </p:oleObj>
          </a:graphicData>
        </a:graphic>
      </p:graphicFrame>
      <p:graphicFrame>
        <p:nvGraphicFramePr>
          <p:cNvPr id="8" name="Объект -2147482623"/>
          <p:cNvGraphicFramePr>
            <a:graphicFrameLocks/>
          </p:cNvGraphicFramePr>
          <p:nvPr/>
        </p:nvGraphicFramePr>
        <p:xfrm>
          <a:off x="3143885" y="2703195"/>
          <a:ext cx="4677410" cy="769620"/>
        </p:xfrm>
        <a:graphic>
          <a:graphicData uri="http://schemas.openxmlformats.org/presentationml/2006/ole">
            <p:oleObj spid="_x0000_s1027" r:id="rId4" imgW="3301920" imgH="545760" progId="Equation.3">
              <p:embed/>
            </p:oleObj>
          </a:graphicData>
        </a:graphic>
      </p:graphicFrame>
      <p:graphicFrame>
        <p:nvGraphicFramePr>
          <p:cNvPr id="10" name="Объект -2147482622"/>
          <p:cNvGraphicFramePr>
            <a:graphicFrameLocks/>
          </p:cNvGraphicFramePr>
          <p:nvPr/>
        </p:nvGraphicFramePr>
        <p:xfrm>
          <a:off x="3026410" y="3567430"/>
          <a:ext cx="4912360" cy="730885"/>
        </p:xfrm>
        <a:graphic>
          <a:graphicData uri="http://schemas.openxmlformats.org/presentationml/2006/ole">
            <p:oleObj spid="_x0000_s1026" r:id="rId5" imgW="3644640" imgH="545760" progId="Equation.3">
              <p:embed/>
            </p:oleObj>
          </a:graphicData>
        </a:graphic>
      </p:graphicFrame>
      <p:graphicFrame>
        <p:nvGraphicFramePr>
          <p:cNvPr id="12" name="Объект -2147482621"/>
          <p:cNvGraphicFramePr>
            <a:graphicFrameLocks/>
          </p:cNvGraphicFramePr>
          <p:nvPr/>
        </p:nvGraphicFramePr>
        <p:xfrm>
          <a:off x="2999740" y="4392930"/>
          <a:ext cx="5043170" cy="710565"/>
        </p:xfrm>
        <a:graphic>
          <a:graphicData uri="http://schemas.openxmlformats.org/presentationml/2006/ole">
            <p:oleObj spid="_x0000_s1025" r:id="rId6" imgW="3225600" imgH="457200" progId="Equation.3">
              <p:embed/>
            </p:oleObj>
          </a:graphicData>
        </a:graphic>
      </p:graphicFrame>
      <p:sp>
        <p:nvSpPr>
          <p:cNvPr id="14" name="Содержимое 2"/>
          <p:cNvSpPr>
            <a:spLocks noGrp="1"/>
          </p:cNvSpPr>
          <p:nvPr/>
        </p:nvSpPr>
        <p:spPr>
          <a:xfrm>
            <a:off x="9768205" y="1922780"/>
            <a:ext cx="1751330" cy="36302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(1.1)</a:t>
            </a:r>
          </a:p>
          <a:p>
            <a:pPr algn="just">
              <a:lnSpc>
                <a:spcPct val="150000"/>
              </a:lnSpc>
              <a:buNone/>
            </a:pPr>
            <a:endParaRPr lang="ru-RU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(1.2)</a:t>
            </a:r>
          </a:p>
          <a:p>
            <a:pPr algn="just">
              <a:lnSpc>
                <a:spcPct val="150000"/>
              </a:lnSpc>
              <a:buNone/>
            </a:pPr>
            <a:endParaRPr lang="ru-RU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(1.3)</a:t>
            </a:r>
          </a:p>
          <a:p>
            <a:pPr algn="just">
              <a:lnSpc>
                <a:spcPct val="150000"/>
              </a:lnSpc>
              <a:buNone/>
            </a:pPr>
            <a:endParaRPr lang="ru-RU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(1.4)</a:t>
            </a:r>
          </a:p>
          <a:p>
            <a:pPr algn="just">
              <a:lnSpc>
                <a:spcPct val="150000"/>
              </a:lnSpc>
              <a:buNone/>
            </a:pPr>
            <a:endParaRPr lang="ru-RU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овое поле 100"/>
          <p:cNvSpPr txBox="1"/>
          <p:nvPr/>
        </p:nvSpPr>
        <p:spPr>
          <a:xfrm>
            <a:off x="6709410" y="1645285"/>
            <a:ext cx="50780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		         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(внешняя труба) задаются условия </a:t>
            </a:r>
          </a:p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прилипания:</a:t>
            </a:r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МАТЕМАТИЧЕСКАЯ ПОСТАНОВКА ЗАДАЧИ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4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13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4945" y="1412875"/>
            <a:ext cx="6675755" cy="335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839470" y="479679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1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Схема расчетной области задачи теплообмена кольцевого канала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671945" y="1053147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449580" algn="l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Граничные условия на соответствующих границах записываются в следующем виде:</a:t>
            </a:r>
            <a:endParaRPr lang="en-US" b="0">
              <a:solidFill>
                <a:srgbClr val="00000A"/>
              </a:solidFill>
              <a:latin typeface="Symbol" panose="05050102010706020507" charset="0"/>
              <a:cs typeface="等线" charset="0"/>
            </a:endParaRPr>
          </a:p>
          <a:p>
            <a:r>
              <a:rPr lang="en-US" b="0">
                <a:solidFill>
                  <a:srgbClr val="00000A"/>
                </a:solidFill>
                <a:latin typeface="Symbol" panose="05050102010706020507" charset="0"/>
                <a:cs typeface="等线" charset="0"/>
              </a:rPr>
              <a:t>-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на границе </a:t>
            </a:r>
            <a:endParaRPr lang="ru-RU" altLang="en-US"/>
          </a:p>
        </p:txBody>
      </p:sp>
      <p:pic>
        <p:nvPicPr>
          <p:cNvPr id="8" name="Изображение 7"/>
          <p:cNvPicPr/>
          <p:nvPr/>
        </p:nvPicPr>
        <p:blipFill>
          <a:blip r:embed="rId4"/>
          <a:stretch>
            <a:fillRect/>
          </a:stretch>
        </p:blipFill>
        <p:spPr>
          <a:xfrm>
            <a:off x="8040370" y="1700847"/>
            <a:ext cx="209550" cy="257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Объект -2147482572"/>
          <p:cNvGraphicFramePr>
            <a:graphicFrameLocks/>
          </p:cNvGraphicFramePr>
          <p:nvPr/>
        </p:nvGraphicFramePr>
        <p:xfrm>
          <a:off x="8112125" y="2016125"/>
          <a:ext cx="1108710" cy="245110"/>
        </p:xfrm>
        <a:graphic>
          <a:graphicData uri="http://schemas.openxmlformats.org/presentationml/2006/ole">
            <p:oleObj spid="_x0000_s30724" r:id="rId5" imgW="1104840" imgH="241200" progId="Equation.3">
              <p:embed/>
            </p:oleObj>
          </a:graphicData>
        </a:graphic>
      </p:graphicFrame>
      <p:sp>
        <p:nvSpPr>
          <p:cNvPr id="9" name="Текстовое поле 8"/>
          <p:cNvSpPr txBox="1"/>
          <p:nvPr/>
        </p:nvSpPr>
        <p:spPr>
          <a:xfrm>
            <a:off x="6671945" y="228250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80340" indent="-180340"/>
            <a:r>
              <a:rPr lang="en-US" b="0">
                <a:solidFill>
                  <a:srgbClr val="00000A"/>
                </a:solidFill>
                <a:latin typeface="Symbol" panose="05050102010706020507" charset="0"/>
                <a:cs typeface="等线" charset="0"/>
              </a:rPr>
              <a:t>-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на границе </a:t>
            </a:r>
            <a:endParaRPr lang="ru-RU" altLang="en-US"/>
          </a:p>
        </p:txBody>
      </p:sp>
      <p:pic>
        <p:nvPicPr>
          <p:cNvPr id="10" name="Изображение 9"/>
          <p:cNvPicPr/>
          <p:nvPr/>
        </p:nvPicPr>
        <p:blipFill>
          <a:blip r:embed="rId6"/>
          <a:stretch>
            <a:fillRect/>
          </a:stretch>
        </p:blipFill>
        <p:spPr>
          <a:xfrm>
            <a:off x="8040370" y="2342833"/>
            <a:ext cx="2381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Текстовое поле 101"/>
          <p:cNvSpPr txBox="1"/>
          <p:nvPr/>
        </p:nvSpPr>
        <p:spPr>
          <a:xfrm>
            <a:off x="6456045" y="2276793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		             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(внутренняя труба) задаются условия прилипания:</a:t>
            </a:r>
            <a:endParaRPr lang="ru-RU" altLang="en-US"/>
          </a:p>
        </p:txBody>
      </p:sp>
      <p:graphicFrame>
        <p:nvGraphicFramePr>
          <p:cNvPr id="11" name="Объект -2147482570"/>
          <p:cNvGraphicFramePr>
            <a:graphicFrameLocks/>
          </p:cNvGraphicFramePr>
          <p:nvPr/>
        </p:nvGraphicFramePr>
        <p:xfrm>
          <a:off x="8832215" y="2637155"/>
          <a:ext cx="1130300" cy="245110"/>
        </p:xfrm>
        <a:graphic>
          <a:graphicData uri="http://schemas.openxmlformats.org/presentationml/2006/ole">
            <p:oleObj spid="_x0000_s30723" r:id="rId7" imgW="1130040" imgH="241200" progId="Equation.3">
              <p:embed/>
            </p:oleObj>
          </a:graphicData>
        </a:graphic>
      </p:graphicFrame>
      <p:sp>
        <p:nvSpPr>
          <p:cNvPr id="24" name="Текстовое поле 23"/>
          <p:cNvSpPr txBox="1"/>
          <p:nvPr/>
        </p:nvSpPr>
        <p:spPr>
          <a:xfrm>
            <a:off x="6709410" y="294417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>
                <a:solidFill>
                  <a:srgbClr val="00000A"/>
                </a:solidFill>
                <a:latin typeface="Symbol" panose="05050102010706020507" charset="0"/>
                <a:cs typeface="等线" charset="0"/>
                <a:sym typeface="+mn-ea"/>
              </a:rPr>
              <a:t>- </a:t>
            </a:r>
            <a:r>
              <a:rPr lang="en-US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  <a:sym typeface="+mn-ea"/>
              </a:rPr>
              <a:t>на</a:t>
            </a:r>
            <a:r>
              <a:rPr lang="ru-RU" altLang="en-US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  <a:sym typeface="+mn-ea"/>
              </a:rPr>
              <a:t>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границе </a:t>
            </a:r>
            <a:endParaRPr lang="ru-RU" altLang="en-US"/>
          </a:p>
        </p:txBody>
      </p:sp>
      <p:pic>
        <p:nvPicPr>
          <p:cNvPr id="25" name="Изображение 24"/>
          <p:cNvPicPr/>
          <p:nvPr/>
        </p:nvPicPr>
        <p:blipFill>
          <a:blip r:embed="rId8"/>
          <a:stretch>
            <a:fillRect/>
          </a:stretch>
        </p:blipFill>
        <p:spPr>
          <a:xfrm>
            <a:off x="8112125" y="3027363"/>
            <a:ext cx="21907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Текстовое поле 113"/>
          <p:cNvSpPr txBox="1"/>
          <p:nvPr/>
        </p:nvSpPr>
        <p:spPr>
          <a:xfrm>
            <a:off x="6709410" y="2959100"/>
            <a:ext cx="51314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</a:t>
            </a:r>
            <a:r>
              <a:rPr lang="ru-RU" altLang="en-US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  <a:sym typeface="+mn-ea"/>
              </a:rPr>
              <a:t>	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          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задаются параметры</a:t>
            </a:r>
          </a:p>
          <a:p>
            <a:pPr indent="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набегающего потока:</a:t>
            </a:r>
            <a:endParaRPr lang="ru-RU" altLang="en-US"/>
          </a:p>
        </p:txBody>
      </p:sp>
      <p:graphicFrame>
        <p:nvGraphicFramePr>
          <p:cNvPr id="13" name="Объект -2147482568"/>
          <p:cNvGraphicFramePr>
            <a:graphicFrameLocks/>
          </p:cNvGraphicFramePr>
          <p:nvPr/>
        </p:nvGraphicFramePr>
        <p:xfrm>
          <a:off x="8976043" y="3319145"/>
          <a:ext cx="1485265" cy="251460"/>
        </p:xfrm>
        <a:graphic>
          <a:graphicData uri="http://schemas.openxmlformats.org/presentationml/2006/ole">
            <p:oleObj spid="_x0000_s30722" r:id="rId9" imgW="1460160" imgH="241200" progId="Equation.3">
              <p:embed/>
            </p:oleObj>
          </a:graphicData>
        </a:graphic>
      </p:graphicFrame>
      <p:sp>
        <p:nvSpPr>
          <p:cNvPr id="27" name="Текстовое поле 26"/>
          <p:cNvSpPr txBox="1"/>
          <p:nvPr/>
        </p:nvSpPr>
        <p:spPr>
          <a:xfrm>
            <a:off x="6709410" y="3615055"/>
            <a:ext cx="1573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80340" indent="-180340"/>
            <a:r>
              <a:rPr lang="en-US" b="0">
                <a:solidFill>
                  <a:srgbClr val="00000A"/>
                </a:solidFill>
                <a:latin typeface="Symbol" panose="05050102010706020507" charset="0"/>
                <a:cs typeface="等线" charset="0"/>
              </a:rPr>
              <a:t>-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на границе </a:t>
            </a:r>
            <a:endParaRPr lang="ru-RU" altLang="en-US"/>
          </a:p>
        </p:txBody>
      </p:sp>
      <p:pic>
        <p:nvPicPr>
          <p:cNvPr id="28" name="Изображение 27"/>
          <p:cNvPicPr/>
          <p:nvPr/>
        </p:nvPicPr>
        <p:blipFill>
          <a:blip r:embed="rId10"/>
          <a:stretch>
            <a:fillRect/>
          </a:stretch>
        </p:blipFill>
        <p:spPr>
          <a:xfrm>
            <a:off x="8093075" y="3678555"/>
            <a:ext cx="238125" cy="24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Текстовое поле 114"/>
          <p:cNvSpPr txBox="1"/>
          <p:nvPr/>
        </p:nvSpPr>
        <p:spPr>
          <a:xfrm>
            <a:off x="6870700" y="3606165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		       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задаются «мягкие»</a:t>
            </a:r>
          </a:p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</a:t>
            </a:r>
          </a:p>
          <a:p>
            <a:pPr marL="180340" indent="-180340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граничные условия:</a:t>
            </a:r>
            <a:endParaRPr lang="ru-RU" altLang="en-US"/>
          </a:p>
        </p:txBody>
      </p:sp>
      <p:graphicFrame>
        <p:nvGraphicFramePr>
          <p:cNvPr id="14" name="Объект -2147482566"/>
          <p:cNvGraphicFramePr>
            <a:graphicFrameLocks/>
          </p:cNvGraphicFramePr>
          <p:nvPr/>
        </p:nvGraphicFramePr>
        <p:xfrm>
          <a:off x="9047798" y="4110355"/>
          <a:ext cx="1712595" cy="476250"/>
        </p:xfrm>
        <a:graphic>
          <a:graphicData uri="http://schemas.openxmlformats.org/presentationml/2006/ole">
            <p:oleObj spid="_x0000_s30721" r:id="rId11" imgW="1676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5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9" name="Рисунок 1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7565" y="975360"/>
            <a:ext cx="10480675" cy="489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Текстовое поле 114"/>
          <p:cNvSpPr txBox="1"/>
          <p:nvPr/>
        </p:nvSpPr>
        <p:spPr>
          <a:xfrm>
            <a:off x="3215640" y="5876925"/>
            <a:ext cx="57702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2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Создание геометрии расчетной области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6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3215640" y="5876925"/>
            <a:ext cx="57702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3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Генерация расчетной сетки</a:t>
            </a:r>
          </a:p>
        </p:txBody>
      </p:sp>
      <p:pic>
        <p:nvPicPr>
          <p:cNvPr id="1106" name="Рисунок 11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2925" y="908685"/>
            <a:ext cx="11079480" cy="502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7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3215640" y="5876925"/>
            <a:ext cx="57702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4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Параметры среды</a:t>
            </a:r>
          </a:p>
        </p:txBody>
      </p:sp>
      <p:pic>
        <p:nvPicPr>
          <p:cNvPr id="18" name="Изображение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908050"/>
            <a:ext cx="8339455" cy="489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8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2291080" y="5876925"/>
            <a:ext cx="73964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5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Графики сходимости вычислительного процесса</a:t>
            </a:r>
          </a:p>
        </p:txBody>
      </p:sp>
      <p:pic>
        <p:nvPicPr>
          <p:cNvPr id="19" name="Изображение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836930"/>
            <a:ext cx="9453880" cy="496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655" y="0"/>
            <a:ext cx="11093450" cy="7200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ЧИСЛЕННОГО РЕШЕНИЯ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fld id="{725C68B6-61C2-468F-89AB-4B9F7531AA68}" type="slidenum">
              <a:rPr lang="ru-RU" b="1" smtClean="0">
                <a:latin typeface="Century Gothic" panose="020B0502020202020204" charset="0"/>
                <a:cs typeface="Century Gothic" panose="020B0502020202020204" charset="0"/>
              </a:rPr>
              <a:pPr/>
              <a:t>9</a:t>
            </a:fld>
            <a:endParaRPr lang="ru-RU" b="1" dirty="0"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30325" y="6400800"/>
            <a:ext cx="10278110" cy="4572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конвективного теплообмена при течении жидкости в кольцевом канале. Вахрушев А.А. Б19-181-1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1055370" y="5229225"/>
            <a:ext cx="57702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Рисунок </a:t>
            </a:r>
            <a:r>
              <a:rPr lang="ru-RU" alt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6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 - Поле модуля температуры</a:t>
            </a:r>
          </a:p>
        </p:txBody>
      </p:sp>
      <p:pic>
        <p:nvPicPr>
          <p:cNvPr id="31" name="Изображение 31" descr="2022-05-26_19-3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980440"/>
            <a:ext cx="6785610" cy="4186555"/>
          </a:xfrm>
          <a:prstGeom prst="rect">
            <a:avLst/>
          </a:prstGeom>
        </p:spPr>
      </p:pic>
      <p:pic>
        <p:nvPicPr>
          <p:cNvPr id="25" name="Изображение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18" y="980440"/>
            <a:ext cx="4143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Изображение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410" y="1875790"/>
            <a:ext cx="41529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Изображение 1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935" y="2961640"/>
            <a:ext cx="41338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7607935" y="4117340"/>
            <a:ext cx="41440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  <a:sym typeface="+mn-ea"/>
              </a:rPr>
              <a:t>Рисунок </a:t>
            </a:r>
            <a:r>
              <a:rPr lang="ru-RU" altLang="en-US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  <a:sym typeface="+mn-ea"/>
              </a:rPr>
              <a:t>7 - </a:t>
            </a:r>
            <a:r>
              <a:rPr lang="en-US" b="0">
                <a:solidFill>
                  <a:srgbClr val="00000A"/>
                </a:solidFill>
                <a:latin typeface="Times New Roman" panose="02020603050405020304" pitchFamily="18" charset="0"/>
                <a:cs typeface="等线" charset="0"/>
              </a:rPr>
              <a:t>Результаты расчета скорости теплопередачи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Presentation</Application>
  <PresentationFormat>Произвольный</PresentationFormat>
  <Paragraphs>78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Тема Office</vt:lpstr>
      <vt:lpstr>Справедливость</vt:lpstr>
      <vt:lpstr>Microsoft Equation 3.0</vt:lpstr>
      <vt:lpstr>Министерство образования и науки РФ ФГБОУ  ВПО «ИЖГТУ  им. М.Т. Калашникова» Факультет «Математика и естественные науки» Кафедра «Математическое обеспечение  информационных систем»      Численное моделирование конвективного теплообмена при течении жидкости в кольцевом канале </vt:lpstr>
      <vt:lpstr>Цель и состав задач</vt:lpstr>
      <vt:lpstr>МАТЕМАТИЧЕСКАЯ ПОСТАНОВКА ЗАДАЧИ</vt:lpstr>
      <vt:lpstr>МАТЕМАТИЧЕСКАЯ ПОСТАНОВКА ЗАДАЧИ</vt:lpstr>
      <vt:lpstr>ПРОГРАММНАЯ РЕАЛИЗАЦИЯ ЧИСЛЕННОГО РЕШЕНИЯ ЗАДАЧИ</vt:lpstr>
      <vt:lpstr>ПРОГРАММНАЯ РЕАЛИЗАЦИЯ ЧИСЛЕННОГО РЕШЕНИЯ ЗАДАЧИ</vt:lpstr>
      <vt:lpstr>ПРОГРАММНАЯ РЕАЛИЗАЦИЯ ЧИСЛЕННОГО РЕШЕНИЯ ЗАДАЧИ</vt:lpstr>
      <vt:lpstr>ПРОГРАММНАЯ РЕАЛИЗАЦИЯ ЧИСЛЕННОГО РЕШЕНИЯ ЗАДАЧИ</vt:lpstr>
      <vt:lpstr>ПРОГРАММНАЯ РЕАЛИЗАЦИЯ ЧИСЛЕННОГО РЕШЕНИЯ ЗАДАЧИ</vt:lpstr>
      <vt:lpstr>ПРОГРАММНАЯ РЕАЛИЗАЦИЯ ЧИСЛЕННОГО РЕШЕНИЯ ЗАДАЧИ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Федеральное государственное бюджетное образовательное учреждение высшего профессионального образования «Ижевский государственный технический университет им. М.Т. Калашникова» Факультет «Математика и естественные науки» Кафедра «Математическое обеспечение  информационных систем»  ПОСТРОЕНИЕ ФУНКЦИИ ГРИНА И ЕЕ ПРИМЕНЕНИЕ ДЛЯ РЕШЕНИЯ КРАЕВЫХ ЗАДАЧ  </dc:title>
  <dc:creator>Maksimova</dc:creator>
  <cp:lastModifiedBy>krolik</cp:lastModifiedBy>
  <cp:revision>137</cp:revision>
  <dcterms:created xsi:type="dcterms:W3CDTF">2014-12-17T12:51:00Z</dcterms:created>
  <dcterms:modified xsi:type="dcterms:W3CDTF">2022-05-27T07:19:11Z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47E1850D04D04FEA8FF0C421B6705FC5</vt:lpwstr>
  </property>
  <property fmtid="{D5CDD505-2E9C-101B-9397-08002B2CF9AE}" pid="3" name="KSOProductBuildVer">
    <vt:lpwstr>1049-11.2.0.10451</vt:lpwstr>
  </property>
</Properties>
</file>