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7" r:id="rId3"/>
    <p:sldId id="290" r:id="rId4"/>
    <p:sldId id="256" r:id="rId5"/>
    <p:sldId id="291" r:id="rId6"/>
    <p:sldId id="292" r:id="rId7"/>
    <p:sldId id="293" r:id="rId8"/>
    <p:sldId id="294" r:id="rId9"/>
    <p:sldId id="295" r:id="rId10"/>
    <p:sldId id="296" r:id="rId11"/>
    <p:sldId id="289" r:id="rId1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>
      <p:cViewPr varScale="1">
        <p:scale>
          <a:sx n="113" d="100"/>
          <a:sy n="113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566D-4FBB-4CEC-BD6C-81A2B764F2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02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34BAE-048F-42E0-9235-FB2C6E366B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6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FB36E-CBE4-4148-8AFB-3520104664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00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12667-ECD1-449E-934A-C9DD853DD5D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56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A399-B402-4967-8D98-069C208A41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85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CAE90-A636-4671-BF8D-0B8AE85E58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92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077F9-76F1-45EE-A07F-E004DC0C33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112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EA07A-7364-4644-BD90-D3B356336E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80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4CA9A-735F-4478-AB62-9C8AA4C96D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721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293E5-53FF-4E1A-9F6A-2B0A58C5EF4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861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B1DAB-E3C7-4702-B775-1FBC0D0931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50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274B6C2-E5CB-4777-B4B5-2E57D4BD8D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ru-RU" altLang="ru-RU" sz="4000" dirty="0" smtClean="0"/>
              <a:t>Учебно-исследовательская работа студентов (5 семестр)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ru-RU" altLang="ru-RU" sz="2000" dirty="0" smtClean="0"/>
              <a:t>Лекции – 32 часа</a:t>
            </a:r>
          </a:p>
          <a:p>
            <a:pPr algn="l" eaLnBrk="1" hangingPunct="1">
              <a:lnSpc>
                <a:spcPct val="80000"/>
              </a:lnSpc>
            </a:pPr>
            <a:r>
              <a:rPr lang="ru-RU" altLang="ru-RU" sz="2000" dirty="0" smtClean="0"/>
              <a:t>Практические занятия – 48 часов</a:t>
            </a:r>
          </a:p>
          <a:p>
            <a:pPr algn="l" eaLnBrk="1" hangingPunct="1">
              <a:lnSpc>
                <a:spcPct val="80000"/>
              </a:lnSpc>
            </a:pPr>
            <a:r>
              <a:rPr lang="ru-RU" altLang="ru-RU" sz="2000" dirty="0" smtClean="0"/>
              <a:t>Курсовой проект – 5 </a:t>
            </a:r>
            <a:r>
              <a:rPr lang="ru-RU" altLang="ru-RU" sz="2000" dirty="0"/>
              <a:t>семестр</a:t>
            </a:r>
            <a:endParaRPr lang="ru-RU" altLang="ru-RU" sz="2000" dirty="0" smtClean="0"/>
          </a:p>
          <a:p>
            <a:pPr algn="l" eaLnBrk="1" hangingPunct="1">
              <a:lnSpc>
                <a:spcPct val="80000"/>
              </a:lnSpc>
            </a:pPr>
            <a:r>
              <a:rPr lang="ru-RU" altLang="ru-RU" sz="2000" dirty="0" smtClean="0"/>
              <a:t>Зачет – 5 семестр</a:t>
            </a:r>
          </a:p>
          <a:p>
            <a:pPr algn="l" eaLnBrk="1" hangingPunct="1">
              <a:lnSpc>
                <a:spcPct val="80000"/>
              </a:lnSpc>
            </a:pPr>
            <a:r>
              <a:rPr lang="ru-RU" altLang="ru-RU" sz="2000" dirty="0" smtClean="0"/>
              <a:t>Самостоятельная работа – 96 часов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7290"/>
            <a:ext cx="8818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b="1" i="1" dirty="0" smtClean="0"/>
              <a:t>3</a:t>
            </a:r>
            <a:r>
              <a:rPr lang="ru-RU" b="1" i="1" dirty="0"/>
              <a:t>. Виды </a:t>
            </a:r>
            <a:r>
              <a:rPr lang="ru-RU" b="1" i="1" dirty="0" smtClean="0"/>
              <a:t>учебно-исследовательских </a:t>
            </a:r>
            <a:r>
              <a:rPr lang="ru-RU" b="1" i="1" dirty="0"/>
              <a:t>работ студентов </a:t>
            </a:r>
            <a:endParaRPr lang="ru-RU" altLang="ru-RU" i="1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539893"/>
            <a:ext cx="8839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 smtClean="0"/>
              <a:t>Основные виды учебно-исследовательских работ студентов:</a:t>
            </a:r>
          </a:p>
          <a:p>
            <a:pPr algn="just" eaLnBrk="1" hangingPunct="1"/>
            <a:r>
              <a:rPr lang="ru-RU" b="1" i="1" dirty="0"/>
              <a:t>Тезисы </a:t>
            </a:r>
            <a:r>
              <a:rPr lang="ru-RU" dirty="0"/>
              <a:t>	</a:t>
            </a:r>
            <a:r>
              <a:rPr lang="ru-RU" dirty="0" smtClean="0"/>
              <a:t>-  </a:t>
            </a:r>
            <a:r>
              <a:rPr lang="ru-RU" dirty="0"/>
              <a:t>в</a:t>
            </a:r>
            <a:r>
              <a:rPr lang="ru-RU" dirty="0" smtClean="0"/>
              <a:t>ыражают </a:t>
            </a:r>
            <a:r>
              <a:rPr lang="ru-RU" dirty="0"/>
              <a:t>суть изучаемого материала в кратких формулировках. 	</a:t>
            </a:r>
          </a:p>
          <a:p>
            <a:pPr algn="just" eaLnBrk="1" hangingPunct="1"/>
            <a:r>
              <a:rPr lang="ru-RU" b="1" i="1" dirty="0"/>
              <a:t>Доклад </a:t>
            </a:r>
            <a:r>
              <a:rPr lang="ru-RU" dirty="0"/>
              <a:t>	</a:t>
            </a:r>
            <a:r>
              <a:rPr lang="ru-RU" dirty="0" smtClean="0"/>
              <a:t>-  систематизируются </a:t>
            </a:r>
            <a:r>
              <a:rPr lang="ru-RU" dirty="0"/>
              <a:t>полученные сведения, делаются выводы и </a:t>
            </a:r>
            <a:r>
              <a:rPr lang="ru-RU" dirty="0" smtClean="0"/>
              <a:t>обобщения.</a:t>
            </a:r>
            <a:endParaRPr lang="ru-RU" dirty="0"/>
          </a:p>
          <a:p>
            <a:pPr algn="just" eaLnBrk="1" hangingPunct="1"/>
            <a:r>
              <a:rPr lang="ru-RU" b="1" i="1" dirty="0"/>
              <a:t>Конспект </a:t>
            </a:r>
            <a:r>
              <a:rPr lang="ru-RU" dirty="0"/>
              <a:t> </a:t>
            </a:r>
            <a:r>
              <a:rPr lang="ru-RU" dirty="0" smtClean="0"/>
              <a:t>-  </a:t>
            </a:r>
            <a:r>
              <a:rPr lang="ru-RU" dirty="0"/>
              <a:t>ж</a:t>
            </a:r>
            <a:r>
              <a:rPr lang="ru-RU" dirty="0" smtClean="0"/>
              <a:t>анр </a:t>
            </a:r>
            <a:r>
              <a:rPr lang="ru-RU" dirty="0"/>
              <a:t>учебно-научного стиля, который отражает краткое содержание источника в свернутом виде с возможным цитированием или пересказом основных </a:t>
            </a:r>
            <a:r>
              <a:rPr lang="ru-RU" dirty="0" smtClean="0"/>
              <a:t>положений. </a:t>
            </a:r>
            <a:r>
              <a:rPr lang="ru-RU" dirty="0"/>
              <a:t>	</a:t>
            </a:r>
          </a:p>
          <a:p>
            <a:pPr algn="just" eaLnBrk="1" hangingPunct="1"/>
            <a:r>
              <a:rPr lang="ru-RU" b="1" i="1" dirty="0"/>
              <a:t>Реферат </a:t>
            </a:r>
            <a:r>
              <a:rPr lang="ru-RU" dirty="0"/>
              <a:t> </a:t>
            </a:r>
            <a:r>
              <a:rPr lang="ru-RU" dirty="0" smtClean="0"/>
              <a:t>-  </a:t>
            </a:r>
            <a:r>
              <a:rPr lang="ru-RU" dirty="0"/>
              <a:t>о</a:t>
            </a:r>
            <a:r>
              <a:rPr lang="ru-RU" dirty="0" smtClean="0"/>
              <a:t>дин </a:t>
            </a:r>
            <a:r>
              <a:rPr lang="ru-RU" dirty="0"/>
              <a:t>из начальных видов представления результатов научной работы в </a:t>
            </a:r>
            <a:r>
              <a:rPr lang="ru-RU" dirty="0" smtClean="0"/>
              <a:t>письменной форме, </a:t>
            </a:r>
            <a:r>
              <a:rPr lang="ru-RU" dirty="0"/>
              <a:t>умение самостоятельно анализировать, систематизировать, классифицировать и обобщать имеющуюся научную </a:t>
            </a:r>
            <a:r>
              <a:rPr lang="ru-RU" dirty="0" smtClean="0"/>
              <a:t>информацию.</a:t>
            </a:r>
          </a:p>
          <a:p>
            <a:pPr algn="just" eaLnBrk="1" hangingPunct="1"/>
            <a:r>
              <a:rPr lang="ru-RU" b="1" i="1" dirty="0"/>
              <a:t>Н</a:t>
            </a:r>
            <a:r>
              <a:rPr lang="ru-RU" b="1" i="1" dirty="0" smtClean="0"/>
              <a:t>аучная </a:t>
            </a:r>
            <a:r>
              <a:rPr lang="ru-RU" b="1" i="1" dirty="0"/>
              <a:t>статья </a:t>
            </a:r>
            <a:r>
              <a:rPr lang="ru-RU" dirty="0"/>
              <a:t>	</a:t>
            </a:r>
            <a:r>
              <a:rPr lang="ru-RU" dirty="0" smtClean="0"/>
              <a:t>-  основной </a:t>
            </a:r>
            <a:r>
              <a:rPr lang="ru-RU" dirty="0"/>
              <a:t>вид письменного оформления </a:t>
            </a:r>
            <a:r>
              <a:rPr lang="ru-RU" dirty="0" smtClean="0"/>
              <a:t>результатов </a:t>
            </a:r>
            <a:r>
              <a:rPr lang="ru-RU" dirty="0"/>
              <a:t>и итогов проведенного </a:t>
            </a:r>
            <a:r>
              <a:rPr lang="ru-RU" dirty="0" smtClean="0"/>
              <a:t>исследования.</a:t>
            </a:r>
          </a:p>
          <a:p>
            <a:pPr algn="just" eaLnBrk="1" hangingPunct="1"/>
            <a:r>
              <a:rPr lang="ru-RU" b="1" i="1" dirty="0" smtClean="0"/>
              <a:t>Курсовая работа (курсовой проект)</a:t>
            </a:r>
            <a:r>
              <a:rPr lang="ru-RU" dirty="0" smtClean="0"/>
              <a:t> - </a:t>
            </a:r>
            <a:r>
              <a:rPr lang="ru-RU" dirty="0"/>
              <a:t>самостоятельное, письменное, научное исследование </a:t>
            </a:r>
            <a:r>
              <a:rPr lang="ru-RU" dirty="0" smtClean="0"/>
              <a:t>студента</a:t>
            </a:r>
            <a:r>
              <a:rPr lang="ru-RU" dirty="0"/>
              <a:t>, разбор волнующих вопросов по выбранной теме и выведенный ответ на них</a:t>
            </a:r>
            <a:r>
              <a:rPr lang="ru-RU" dirty="0" smtClean="0"/>
              <a:t>.</a:t>
            </a:r>
          </a:p>
          <a:p>
            <a:pPr algn="just" eaLnBrk="1" hangingPunct="1"/>
            <a:r>
              <a:rPr lang="ru-RU" b="1" i="1" dirty="0"/>
              <a:t>Выпускная квалификационная работа </a:t>
            </a:r>
            <a:r>
              <a:rPr lang="ru-RU" dirty="0" smtClean="0"/>
              <a:t>- </a:t>
            </a:r>
            <a:r>
              <a:rPr lang="ru-RU" dirty="0"/>
              <a:t>логическое продолжение </a:t>
            </a:r>
            <a:r>
              <a:rPr lang="ru-RU" i="1" dirty="0"/>
              <a:t>курсовой </a:t>
            </a:r>
            <a:r>
              <a:rPr lang="ru-RU" i="1" dirty="0" smtClean="0"/>
              <a:t>работы</a:t>
            </a:r>
            <a:r>
              <a:rPr lang="ru-RU" dirty="0"/>
              <a:t>, которая реализует ее идеи и выводы на более высоком теоретическом и практическом уровне, с использованием новых фактов и результатов дополнительных наблюдений и </a:t>
            </a:r>
            <a:r>
              <a:rPr lang="ru-RU" dirty="0" smtClean="0"/>
              <a:t>опытов.</a:t>
            </a:r>
          </a:p>
          <a:p>
            <a:pPr algn="just" eaLnBrk="1" hangingPunct="1"/>
            <a:r>
              <a:rPr lang="ru-RU" b="1" i="1" dirty="0" smtClean="0"/>
              <a:t>Магистерская диссертация</a:t>
            </a:r>
            <a:r>
              <a:rPr lang="ru-RU" dirty="0" smtClean="0"/>
              <a:t> - </a:t>
            </a:r>
            <a:r>
              <a:rPr lang="ru-RU" dirty="0"/>
              <a:t>это выпускная квалификационная работа научно-исследовательской </a:t>
            </a:r>
            <a:r>
              <a:rPr lang="ru-RU" dirty="0" smtClean="0"/>
              <a:t>направленности в </a:t>
            </a:r>
            <a:r>
              <a:rPr lang="ru-RU" dirty="0"/>
              <a:t>процессе обучения по основной образовательной программе подготовки </a:t>
            </a:r>
            <a:r>
              <a:rPr lang="ru-RU" dirty="0" smtClean="0"/>
              <a:t>магистра.</a:t>
            </a:r>
            <a:endParaRPr 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194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Курс лекций «Учебно-исследовательская работа студентов»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" y="381000"/>
            <a:ext cx="8818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ru-RU" altLang="ru-RU" b="1" i="1" dirty="0" smtClean="0"/>
              <a:t>Контрольные вопросы</a:t>
            </a:r>
            <a:endParaRPr lang="ru-RU" altLang="ru-RU" dirty="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8714988" y="11668"/>
            <a:ext cx="406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 smtClean="0"/>
              <a:t>11</a:t>
            </a:r>
            <a:endParaRPr lang="ru-RU" altLang="ru-RU" dirty="0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59737" y="1468651"/>
            <a:ext cx="8763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Понятие наука и научное исследование.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Классификация научных исследований по цели исследования.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Классификация научных исследований по </a:t>
            </a:r>
            <a:r>
              <a:rPr lang="ru-RU" dirty="0" smtClean="0"/>
              <a:t>уровню познания.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Цель фундаментального исследования, примеры.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Цель </a:t>
            </a:r>
            <a:r>
              <a:rPr lang="ru-RU" dirty="0" smtClean="0"/>
              <a:t>прикладного исследования</a:t>
            </a:r>
            <a:r>
              <a:rPr lang="ru-RU" dirty="0"/>
              <a:t>, примеры.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Результат теоретического исследования, примеры.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Типы и примеры экспериментального исследования. 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Основное отличие НИРС и УИРС.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Основные этапы научного исследования.</a:t>
            </a:r>
            <a:endParaRPr lang="ru-R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dirty="0"/>
              <a:t>Виды учебно-исследовательских работ </a:t>
            </a:r>
            <a:r>
              <a:rPr lang="ru-RU" dirty="0" smtClean="0"/>
              <a:t>студентов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6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Курс лекций «Учебно-исследовательская работа студентов»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1524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indent="355600" eaLnBrk="1" hangingPunct="1"/>
            <a:r>
              <a:rPr lang="ru-RU" altLang="ru-RU" b="1" i="1" dirty="0" smtClean="0"/>
              <a:t>Структура курса</a:t>
            </a:r>
            <a:endParaRPr lang="ru-RU" alt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53229"/>
              </p:ext>
            </p:extLst>
          </p:nvPr>
        </p:nvGraphicFramePr>
        <p:xfrm>
          <a:off x="457200" y="635000"/>
          <a:ext cx="8223249" cy="558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563777"/>
                <a:gridCol w="2916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Лекции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Практика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Курсовой проект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ru-RU" sz="16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Технология научного исследования.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Основные понятия, цель и задачи УИРС.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Структура научного исследования.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Методы исследования.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Применение математических методов для решения инженерных и экономических задач 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темы и методов исследования.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Постановка целей и задач исследования.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Разработка плана исследования.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16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Основные этапы научного исследования.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Технологии информационного поиска. БД и ИС научной информации. Патентный поиск (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elibrary.ru, fips.ru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Методы и способы проверки адекватности модели, верификация и </a:t>
                      </a:r>
                      <a:r>
                        <a:rPr lang="ru-RU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валидация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Информационный поиск по теме исследования.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Содержательная, концептуальная и математическая ПЗ.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метода решения задачи.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адекватности модели.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Качественные исследования.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ru-RU" sz="16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 результатов исследований.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Вычислительный эксперимент.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 результатов вычислительного эксперимента 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Реализация вычислительных алгоритмов и разработка расчетной программы, тестирование, отладка.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Параметрические исследования и оптимизация.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ru-RU" sz="16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Содержание и оформление результатов научного исследования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компьютерной верстки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 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MikTex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TexStudio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Оформление отчета по КП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Подготовка презентации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Защита КП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52400" y="282575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2000" b="1" dirty="0"/>
              <a:t>Лекция 1. </a:t>
            </a:r>
            <a:r>
              <a:rPr lang="ru-RU" altLang="ru-RU" sz="2000" b="1" dirty="0" smtClean="0"/>
              <a:t>Основные понятия, цель и задачи УИРС</a:t>
            </a:r>
            <a:endParaRPr lang="ru-RU" altLang="ru-RU" sz="2000" b="1" dirty="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Курс лекций </a:t>
            </a:r>
            <a:r>
              <a:rPr lang="ru-RU" altLang="ru-RU" sz="1400" dirty="0" smtClean="0"/>
              <a:t>«Учебно-исследовательская работа студентов»</a:t>
            </a:r>
            <a:endParaRPr lang="ru-RU" altLang="ru-RU" sz="1400" dirty="0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1004888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1. </a:t>
            </a:r>
            <a:r>
              <a:rPr lang="ru-RU" altLang="ru-RU" b="1" i="1" dirty="0"/>
              <a:t>Сущность и виды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1390471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b="1" i="1" dirty="0"/>
              <a:t>Наука </a:t>
            </a:r>
            <a:r>
              <a:rPr lang="ru-RU" dirty="0"/>
              <a:t>– это сфера человеческой деятельности, результатом которой </a:t>
            </a:r>
            <a:r>
              <a:rPr lang="ru-RU" dirty="0" smtClean="0"/>
              <a:t>является </a:t>
            </a:r>
            <a:r>
              <a:rPr lang="ru-RU" dirty="0"/>
              <a:t>новое знание о действительности, отвечающее критерию </a:t>
            </a:r>
            <a:r>
              <a:rPr lang="ru-RU" dirty="0" smtClean="0"/>
              <a:t>истинности. </a:t>
            </a:r>
            <a:r>
              <a:rPr lang="ru-RU" dirty="0"/>
              <a:t>Целью научного познания является получение и систематизация новых </a:t>
            </a:r>
            <a:r>
              <a:rPr lang="ru-RU" dirty="0" smtClean="0"/>
              <a:t>сведений </a:t>
            </a:r>
            <a:r>
              <a:rPr lang="ru-RU" dirty="0"/>
              <a:t>о предмете изучения (мире, человеке, обществе, </a:t>
            </a:r>
            <a:r>
              <a:rPr lang="ru-RU" dirty="0" smtClean="0"/>
              <a:t>и </a:t>
            </a:r>
            <a:r>
              <a:rPr lang="ru-RU" dirty="0"/>
              <a:t>т. д.). </a:t>
            </a:r>
            <a:endParaRPr lang="ru-RU" altLang="ru-RU" dirty="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2755136"/>
            <a:ext cx="8818563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Aft>
                <a:spcPts val="600"/>
              </a:spcAft>
            </a:pPr>
            <a:r>
              <a:rPr lang="ru-RU" b="1" i="1" dirty="0"/>
              <a:t>Научное исследование </a:t>
            </a:r>
            <a:r>
              <a:rPr lang="ru-RU" dirty="0"/>
              <a:t>– это деятельность, направленная на всестороннее изучение объекта, процесса или явления, их структуры и связей, а также </a:t>
            </a:r>
            <a:r>
              <a:rPr lang="ru-RU" dirty="0" smtClean="0"/>
              <a:t>получение </a:t>
            </a:r>
            <a:r>
              <a:rPr lang="ru-RU" dirty="0"/>
              <a:t>и внедрение в практику полезных для человека </a:t>
            </a:r>
            <a:r>
              <a:rPr lang="ru-RU" dirty="0" smtClean="0"/>
              <a:t>результатов. </a:t>
            </a:r>
            <a:r>
              <a:rPr lang="ru-RU" dirty="0"/>
              <a:t>Научное исследование характеризуется </a:t>
            </a:r>
            <a:r>
              <a:rPr lang="ru-RU" dirty="0" smtClean="0"/>
              <a:t>следующими признаками: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целенаправленность</a:t>
            </a:r>
            <a:r>
              <a:rPr lang="ru-RU" dirty="0"/>
              <a:t>: процесс достижения осознанно поставленной цели, четко сформулированных задач;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ориентация </a:t>
            </a:r>
            <a:r>
              <a:rPr lang="ru-RU" i="1" dirty="0"/>
              <a:t>на поиск неизвестного: </a:t>
            </a:r>
            <a:r>
              <a:rPr lang="ru-RU" dirty="0"/>
              <a:t>процесс поиска нового, </a:t>
            </a:r>
            <a:r>
              <a:rPr lang="ru-RU" dirty="0" smtClean="0"/>
              <a:t>выдвижения </a:t>
            </a:r>
            <a:r>
              <a:rPr lang="ru-RU" dirty="0"/>
              <a:t>оригинальных идей и подходов к изучению явлений;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систематичность</a:t>
            </a:r>
            <a:r>
              <a:rPr lang="ru-RU" dirty="0"/>
              <a:t>: процесс последовательного выполнения </a:t>
            </a:r>
            <a:r>
              <a:rPr lang="ru-RU" dirty="0" smtClean="0"/>
              <a:t>исследовательских </a:t>
            </a:r>
            <a:r>
              <a:rPr lang="ru-RU" dirty="0"/>
              <a:t>задач, упорядочивания результатов;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доказательность</a:t>
            </a:r>
            <a:r>
              <a:rPr lang="ru-RU" dirty="0"/>
              <a:t>: обоснованность, аргументированность идей, </a:t>
            </a:r>
            <a:r>
              <a:rPr lang="ru-RU" dirty="0" smtClean="0"/>
              <a:t>результатов </a:t>
            </a:r>
            <a:r>
              <a:rPr lang="ru-RU" dirty="0"/>
              <a:t>и выводов исследования. 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603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1. </a:t>
            </a:r>
            <a:r>
              <a:rPr lang="ru-RU" altLang="ru-RU" b="1" i="1" dirty="0"/>
              <a:t>Сущность и виды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685800"/>
            <a:ext cx="8839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/>
              <a:t>Научные исследования классифицируются по различным основаниям</a:t>
            </a:r>
            <a:r>
              <a:rPr lang="ru-RU" dirty="0" smtClean="0"/>
              <a:t>. </a:t>
            </a:r>
            <a:r>
              <a:rPr lang="ru-RU" dirty="0"/>
              <a:t>В зависимости от цели исследования выделяют фундаментальные и </a:t>
            </a:r>
            <a:r>
              <a:rPr lang="ru-RU" dirty="0" smtClean="0"/>
              <a:t>прикладные </a:t>
            </a:r>
            <a:r>
              <a:rPr lang="ru-RU" dirty="0"/>
              <a:t>исследования; в зависимости от уровня научного познания – теоретические и эмпирические. </a:t>
            </a:r>
            <a:endParaRPr lang="ru-RU" altLang="ru-RU" dirty="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1772483"/>
            <a:ext cx="881856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ru-RU" b="1" i="1" dirty="0" smtClean="0"/>
              <a:t>Фундаментальное </a:t>
            </a:r>
            <a:r>
              <a:rPr lang="ru-RU" b="1" i="1" dirty="0"/>
              <a:t>исследование </a:t>
            </a:r>
            <a:r>
              <a:rPr lang="ru-RU" dirty="0"/>
              <a:t>– исследование, целью которого </a:t>
            </a:r>
            <a:r>
              <a:rPr lang="ru-RU" dirty="0" smtClean="0"/>
              <a:t>является </a:t>
            </a:r>
            <a:r>
              <a:rPr lang="ru-RU" dirty="0"/>
              <a:t>получение новых сведений о природе, строении, наиболее общих </a:t>
            </a:r>
            <a:r>
              <a:rPr lang="ru-RU" dirty="0" smtClean="0"/>
              <a:t>закономерностях </a:t>
            </a:r>
            <a:r>
              <a:rPr lang="ru-RU" dirty="0"/>
              <a:t>функционирования </a:t>
            </a:r>
            <a:r>
              <a:rPr lang="ru-RU" dirty="0" smtClean="0"/>
              <a:t>и </a:t>
            </a:r>
            <a:r>
              <a:rPr lang="ru-RU" dirty="0"/>
              <a:t>представление знаний в виде концепции или теории. </a:t>
            </a:r>
          </a:p>
          <a:p>
            <a:r>
              <a:rPr lang="ru-RU" dirty="0"/>
              <a:t>При этом новое знание </a:t>
            </a:r>
            <a:r>
              <a:rPr lang="ru-RU" dirty="0" smtClean="0"/>
              <a:t>рассматривается </a:t>
            </a:r>
            <a:r>
              <a:rPr lang="ru-RU" dirty="0"/>
              <a:t>безотносительно к возможностям его применения на практике. </a:t>
            </a:r>
          </a:p>
          <a:p>
            <a:r>
              <a:rPr lang="ru-RU" u="sng" dirty="0" smtClean="0"/>
              <a:t>Примеры</a:t>
            </a:r>
            <a:r>
              <a:rPr lang="ru-RU" dirty="0" smtClean="0"/>
              <a:t>: </a:t>
            </a:r>
          </a:p>
          <a:p>
            <a:endParaRPr lang="ru-RU" dirty="0"/>
          </a:p>
          <a:p>
            <a:r>
              <a:rPr lang="ru-RU" b="1" i="1" dirty="0"/>
              <a:t>Прикладное исследование </a:t>
            </a:r>
            <a:r>
              <a:rPr lang="ru-RU" dirty="0"/>
              <a:t>– это исследование, направленное на </a:t>
            </a:r>
            <a:r>
              <a:rPr lang="ru-RU" dirty="0" smtClean="0"/>
              <a:t>получение </a:t>
            </a:r>
            <a:r>
              <a:rPr lang="ru-RU" dirty="0"/>
              <a:t>и применение научного знания в целях решения конкретной практической задачи, проблемы, существующей в обществе или науке. </a:t>
            </a:r>
          </a:p>
          <a:p>
            <a:r>
              <a:rPr lang="ru-RU" dirty="0"/>
              <a:t>К прикладным исследованиям можно отнести: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практическую разработку (разработка и апробация системы </a:t>
            </a:r>
            <a:r>
              <a:rPr lang="ru-RU" dirty="0" smtClean="0"/>
              <a:t>…)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методическую разработку (разработка новой методики </a:t>
            </a:r>
            <a:r>
              <a:rPr lang="ru-RU" dirty="0" smtClean="0"/>
              <a:t>…)</a:t>
            </a:r>
            <a:endParaRPr lang="ru-RU" dirty="0"/>
          </a:p>
          <a:p>
            <a:r>
              <a:rPr lang="ru-RU" u="sng" dirty="0"/>
              <a:t>Примеры</a:t>
            </a:r>
            <a:r>
              <a:rPr lang="ru-RU" dirty="0"/>
              <a:t>: </a:t>
            </a:r>
          </a:p>
          <a:p>
            <a:endParaRPr 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 smtClean="0"/>
              <a:t>2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1. </a:t>
            </a:r>
            <a:r>
              <a:rPr lang="ru-RU" altLang="ru-RU" b="1" i="1" dirty="0"/>
              <a:t>Сущность и виды научного исследования</a:t>
            </a:r>
            <a:endParaRPr lang="ru-RU" altLang="ru-RU" dirty="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52400" y="775691"/>
            <a:ext cx="881856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ru-RU" b="1" i="1" dirty="0" smtClean="0"/>
              <a:t>Теоретическое </a:t>
            </a:r>
            <a:r>
              <a:rPr lang="ru-RU" b="1" i="1" dirty="0"/>
              <a:t>исследование </a:t>
            </a:r>
            <a:r>
              <a:rPr lang="ru-RU" dirty="0"/>
              <a:t>– исследование, целью которого </a:t>
            </a:r>
            <a:r>
              <a:rPr lang="ru-RU" dirty="0" smtClean="0"/>
              <a:t>является </a:t>
            </a:r>
            <a:r>
              <a:rPr lang="ru-RU" dirty="0"/>
              <a:t>выявление сущностных свойств, связей, принципов функционирования изучаемого объекта. Результатом теоретического исследования является </a:t>
            </a:r>
            <a:r>
              <a:rPr lang="ru-RU" dirty="0" smtClean="0"/>
              <a:t>гипотеза</a:t>
            </a:r>
            <a:r>
              <a:rPr lang="ru-RU" dirty="0"/>
              <a:t>, концепция или теория. </a:t>
            </a:r>
          </a:p>
          <a:p>
            <a:r>
              <a:rPr lang="ru-RU" dirty="0"/>
              <a:t>Теоретическое исследование предполагает создание модели изучаемой реальности на основе анализа, обобщения, систематизации научных сведений по </a:t>
            </a:r>
            <a:r>
              <a:rPr lang="ru-RU" dirty="0" smtClean="0"/>
              <a:t>проблеме.</a:t>
            </a:r>
            <a:endParaRPr lang="ru-RU" dirty="0"/>
          </a:p>
          <a:p>
            <a:r>
              <a:rPr lang="ru-RU" u="sng" dirty="0" smtClean="0"/>
              <a:t>Примеры</a:t>
            </a:r>
            <a:r>
              <a:rPr lang="ru-RU" dirty="0" smtClean="0"/>
              <a:t>: </a:t>
            </a:r>
          </a:p>
          <a:p>
            <a:endParaRPr lang="ru-RU" dirty="0"/>
          </a:p>
          <a:p>
            <a:r>
              <a:rPr lang="ru-RU" b="1" i="1" dirty="0" smtClean="0"/>
              <a:t>Эмпирическое </a:t>
            </a:r>
            <a:r>
              <a:rPr lang="ru-RU" b="1" i="1" dirty="0"/>
              <a:t>исследование </a:t>
            </a:r>
            <a:r>
              <a:rPr lang="ru-RU" dirty="0"/>
              <a:t>– исследование, реализуемое опытным путем, т. е. предполагающее взаимодействие исследователя с изучаемой </a:t>
            </a:r>
            <a:r>
              <a:rPr lang="ru-RU" dirty="0" smtClean="0"/>
              <a:t>реальностью</a:t>
            </a:r>
            <a:r>
              <a:rPr lang="ru-RU" dirty="0"/>
              <a:t>. С помощью эмпирических методов </a:t>
            </a:r>
            <a:r>
              <a:rPr lang="ru-RU" dirty="0" smtClean="0"/>
              <a:t>(</a:t>
            </a:r>
            <a:r>
              <a:rPr lang="ru-RU" dirty="0"/>
              <a:t>наблюдение, </a:t>
            </a:r>
            <a:r>
              <a:rPr lang="ru-RU" dirty="0" smtClean="0"/>
              <a:t>эксперимент</a:t>
            </a:r>
            <a:r>
              <a:rPr lang="ru-RU" dirty="0"/>
              <a:t>, тестирование, проективный метод и др.) исследователь </a:t>
            </a:r>
            <a:r>
              <a:rPr lang="ru-RU" dirty="0" smtClean="0"/>
              <a:t>регистрирует </a:t>
            </a:r>
            <a:r>
              <a:rPr lang="ru-RU" dirty="0"/>
              <a:t>и обобщает факты, выявляет эмпирические закономерности. </a:t>
            </a:r>
          </a:p>
          <a:p>
            <a:r>
              <a:rPr lang="ru-RU" b="1" i="1" dirty="0" smtClean="0"/>
              <a:t>Типы </a:t>
            </a:r>
            <a:r>
              <a:rPr lang="ru-RU" b="1" i="1" dirty="0"/>
              <a:t>эмпирических </a:t>
            </a:r>
            <a:r>
              <a:rPr lang="ru-RU" b="1" i="1" dirty="0" smtClean="0"/>
              <a:t>исследований</a:t>
            </a:r>
            <a:r>
              <a:rPr lang="ru-RU" dirty="0" smtClean="0"/>
              <a:t>: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smtClean="0"/>
              <a:t>описательное </a:t>
            </a:r>
            <a:r>
              <a:rPr lang="ru-RU" i="1" dirty="0"/>
              <a:t>исследование</a:t>
            </a:r>
            <a:r>
              <a:rPr lang="ru-RU" dirty="0"/>
              <a:t>, основной целью которого является </a:t>
            </a:r>
            <a:r>
              <a:rPr lang="ru-RU" dirty="0" smtClean="0"/>
              <a:t>получение </a:t>
            </a:r>
            <a:r>
              <a:rPr lang="ru-RU" dirty="0"/>
              <a:t>полных, разнообразных сведений о феноменологии изучаемого </a:t>
            </a:r>
            <a:r>
              <a:rPr lang="ru-RU" dirty="0" smtClean="0"/>
              <a:t>явления.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корреляционное исследование, </a:t>
            </a:r>
            <a:r>
              <a:rPr lang="ru-RU" dirty="0"/>
              <a:t>целью которого является выявление </a:t>
            </a:r>
            <a:r>
              <a:rPr lang="ru-RU" i="1" dirty="0"/>
              <a:t>взаимосвязи </a:t>
            </a:r>
            <a:r>
              <a:rPr lang="ru-RU" dirty="0"/>
              <a:t>двух или более </a:t>
            </a:r>
            <a:r>
              <a:rPr lang="ru-RU" dirty="0" smtClean="0"/>
              <a:t>характеристик </a:t>
            </a:r>
            <a:r>
              <a:rPr lang="ru-RU" dirty="0"/>
              <a:t>(пол, возраст, уровень образования и пр.).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экспериментальное исследование, </a:t>
            </a:r>
            <a:r>
              <a:rPr lang="ru-RU" dirty="0"/>
              <a:t>целью которого является </a:t>
            </a:r>
            <a:r>
              <a:rPr lang="ru-RU" dirty="0" smtClean="0"/>
              <a:t>установление </a:t>
            </a:r>
            <a:r>
              <a:rPr lang="ru-RU" dirty="0"/>
              <a:t>причинно-следственных связей между изучаемыми явлениями. </a:t>
            </a:r>
          </a:p>
          <a:p>
            <a:r>
              <a:rPr lang="ru-RU" u="sng" dirty="0"/>
              <a:t>Примеры</a:t>
            </a:r>
            <a:r>
              <a:rPr lang="ru-RU" dirty="0"/>
              <a:t>: </a:t>
            </a:r>
          </a:p>
          <a:p>
            <a:endParaRPr 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 smtClean="0"/>
              <a:t>3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758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1. </a:t>
            </a:r>
            <a:r>
              <a:rPr lang="ru-RU" altLang="ru-RU" b="1" i="1" dirty="0"/>
              <a:t>Сущность и виды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684074"/>
            <a:ext cx="8839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/>
              <a:t>В отличие от собственно научного исследования, </a:t>
            </a:r>
            <a:r>
              <a:rPr lang="ru-RU" b="1" i="1" dirty="0"/>
              <a:t>учебное научное </a:t>
            </a:r>
            <a:r>
              <a:rPr lang="ru-RU" b="1" i="1" dirty="0" smtClean="0"/>
              <a:t>исследование </a:t>
            </a:r>
            <a:r>
              <a:rPr lang="ru-RU" dirty="0"/>
              <a:t>рассматривается как вид деятельности, который осуществляется </a:t>
            </a:r>
            <a:r>
              <a:rPr lang="ru-RU" dirty="0" smtClean="0"/>
              <a:t>согласно </a:t>
            </a:r>
            <a:r>
              <a:rPr lang="ru-RU" dirty="0"/>
              <a:t>выработанным наукой нормам и принципам, но имеет в качестве </a:t>
            </a:r>
            <a:r>
              <a:rPr lang="ru-RU" dirty="0" smtClean="0"/>
              <a:t>основного </a:t>
            </a:r>
            <a:r>
              <a:rPr lang="ru-RU" dirty="0"/>
              <a:t>результата не объективную истину, а достижение образовательных целей. </a:t>
            </a:r>
            <a:endParaRPr lang="ru-RU" dirty="0" smtClean="0"/>
          </a:p>
          <a:p>
            <a:pPr algn="just" eaLnBrk="1" hangingPunct="1"/>
            <a:r>
              <a:rPr lang="ru-RU" dirty="0"/>
              <a:t>Сравнение учебно-исследовательской и научно-исследовательской </a:t>
            </a:r>
            <a:r>
              <a:rPr lang="ru-RU" dirty="0" smtClean="0"/>
              <a:t>деятельности </a:t>
            </a:r>
            <a:r>
              <a:rPr lang="ru-RU" dirty="0"/>
              <a:t>представлено в таблице 1. </a:t>
            </a:r>
            <a:endParaRPr lang="ru-RU" alt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/>
              <a:t>4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8128"/>
              </p:ext>
            </p:extLst>
          </p:nvPr>
        </p:nvGraphicFramePr>
        <p:xfrm>
          <a:off x="533400" y="2514600"/>
          <a:ext cx="8147049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2971800"/>
                <a:gridCol w="31940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Критерий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Научно-исследовательская деятельность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Учебно-исследовательская деятельность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Получение новых достоверных знаний о предмете изучения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Приобретение знаний о методологических основах исследования, исследовательских умений и навыков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темы исследования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Изучение </a:t>
                      </a:r>
                    </a:p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актуальных, объективно существующих проблем науки и практики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Изучение субъективно значимой темы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Способ решения познавательной 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Поиск новых способов решения существующей проблемы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Использование существующих способов решения проблемы, выполнение типичных исследовательских задач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1. </a:t>
            </a:r>
            <a:r>
              <a:rPr lang="ru-RU" altLang="ru-RU" b="1" i="1" dirty="0"/>
              <a:t>Сущность и виды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900499"/>
            <a:ext cx="883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 smtClean="0"/>
              <a:t>Продолжение таблицы 1 </a:t>
            </a:r>
            <a:endParaRPr lang="ru-RU" alt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/>
              <a:t>5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38053"/>
              </p:ext>
            </p:extLst>
          </p:nvPr>
        </p:nvGraphicFramePr>
        <p:xfrm>
          <a:off x="533400" y="1524000"/>
          <a:ext cx="8147049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2971800"/>
                <a:gridCol w="31940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Критерий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Научно-исследовательская деятельность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Учебно-исследовательская деятельность</a:t>
                      </a:r>
                      <a:endParaRPr lang="ru-RU" sz="1400" b="0" i="0" u="none" strike="noStrike" baseline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Получаемые знания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Объективно новые, достоверные, системно организованные знания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Субъективно новые, мозаичные знания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Вклад в развитие науки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 исследования могут внести существенный вклад в развитие науки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 исследования, как правило, не вносят существенного вклада в развитие науки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Роль научного руководителя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Исследование выполняется преимущественно самостоятельно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Исследование выполняется при активном участии (инструктировании, консультировании студента) научного руководителя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Форма представления </a:t>
                      </a:r>
                    </a:p>
                    <a:p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исследования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Диссертация на соискание кандидата или доктора наук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Курсовая работа, выпускная квалификационная работа, магистерская диссертация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2</a:t>
            </a:r>
            <a:r>
              <a:rPr lang="ru-RU" altLang="ru-RU" b="1" i="1" dirty="0"/>
              <a:t>. Планирование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762000"/>
            <a:ext cx="8839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/>
              <a:t>Научное исследование осуществляется в соответствии с планом, который отражает </a:t>
            </a:r>
            <a:r>
              <a:rPr lang="ru-RU" b="1" i="1" dirty="0"/>
              <a:t>основные этапы </a:t>
            </a:r>
            <a:r>
              <a:rPr lang="ru-RU" dirty="0"/>
              <a:t>работы над научной проблемой</a:t>
            </a:r>
            <a:r>
              <a:rPr lang="ru-RU" dirty="0" smtClean="0"/>
              <a:t>:</a:t>
            </a:r>
          </a:p>
          <a:p>
            <a:pPr algn="just" eaLnBrk="1" hangingPunct="1"/>
            <a:endParaRPr lang="ru-RU" dirty="0" smtClean="0"/>
          </a:p>
          <a:p>
            <a:r>
              <a:rPr lang="ru-RU" b="1" dirty="0"/>
              <a:t>1. Разработка концепции исследования. </a:t>
            </a:r>
            <a:endParaRPr lang="ru-RU" dirty="0"/>
          </a:p>
          <a:p>
            <a:r>
              <a:rPr lang="ru-RU" dirty="0"/>
              <a:t>1.1. Выбор направления исследовательской работы. </a:t>
            </a:r>
          </a:p>
          <a:p>
            <a:r>
              <a:rPr lang="ru-RU" dirty="0"/>
              <a:t>1.2. Изучение степени разработанности направления и постановка </a:t>
            </a:r>
            <a:r>
              <a:rPr lang="ru-RU" dirty="0" smtClean="0"/>
              <a:t>проблемы </a:t>
            </a:r>
            <a:r>
              <a:rPr lang="ru-RU" dirty="0"/>
              <a:t>исследования. </a:t>
            </a:r>
          </a:p>
          <a:p>
            <a:r>
              <a:rPr lang="ru-RU" dirty="0"/>
              <a:t>1.3. Определение/уточнение темы исследования, в которой отражен </a:t>
            </a:r>
            <a:r>
              <a:rPr lang="ru-RU" dirty="0" smtClean="0"/>
              <a:t>замысел </a:t>
            </a:r>
            <a:r>
              <a:rPr lang="ru-RU" dirty="0"/>
              <a:t>работы. </a:t>
            </a:r>
          </a:p>
          <a:p>
            <a:r>
              <a:rPr lang="ru-RU" dirty="0"/>
              <a:t>1.4. Определение объекта и предмета исследования. </a:t>
            </a:r>
          </a:p>
          <a:p>
            <a:r>
              <a:rPr lang="ru-RU" dirty="0"/>
              <a:t>1.5. Формулировка цели и задач исследования. </a:t>
            </a:r>
          </a:p>
          <a:p>
            <a:r>
              <a:rPr lang="ru-RU" dirty="0"/>
              <a:t>1.6. Формулировка гипотезы исследования. </a:t>
            </a:r>
          </a:p>
          <a:p>
            <a:r>
              <a:rPr lang="ru-RU" dirty="0"/>
              <a:t>1.7. Изучение научной литературы: поиск, анализ, систематизация и обобщение сведений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430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0" y="650875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400" dirty="0"/>
              <a:t>Лекция 1. Основные понятия, цель и задачи УИРС</a:t>
            </a:r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152400" y="228600"/>
            <a:ext cx="8818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b="1" i="1" dirty="0" smtClean="0"/>
              <a:t>2</a:t>
            </a:r>
            <a:r>
              <a:rPr lang="ru-RU" altLang="ru-RU" b="1" i="1" dirty="0"/>
              <a:t>. Планирование научного исследования</a:t>
            </a:r>
            <a:endParaRPr lang="ru-RU" altLang="ru-RU" dirty="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400" y="816888"/>
            <a:ext cx="88392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ru-RU" dirty="0" smtClean="0"/>
              <a:t>Основные этапы научного исследования (продолжение):</a:t>
            </a:r>
          </a:p>
          <a:p>
            <a:pPr algn="just" eaLnBrk="1" hangingPunct="1"/>
            <a:endParaRPr lang="ru-RU" dirty="0" smtClean="0"/>
          </a:p>
          <a:p>
            <a:r>
              <a:rPr lang="ru-RU" b="1" dirty="0" smtClean="0"/>
              <a:t>2</a:t>
            </a:r>
            <a:r>
              <a:rPr lang="ru-RU" b="1" dirty="0"/>
              <a:t>. Сбор эмпирических данных. </a:t>
            </a:r>
            <a:r>
              <a:rPr lang="ru-RU" dirty="0"/>
              <a:t>Определение стратегии </a:t>
            </a:r>
            <a:r>
              <a:rPr lang="ru-RU" dirty="0" smtClean="0"/>
              <a:t>эмпирического </a:t>
            </a:r>
            <a:r>
              <a:rPr lang="ru-RU" dirty="0"/>
              <a:t>исследования. </a:t>
            </a:r>
          </a:p>
          <a:p>
            <a:r>
              <a:rPr lang="ru-RU" dirty="0"/>
              <a:t>2.2. Уточнение гипотезы исследования. </a:t>
            </a:r>
          </a:p>
          <a:p>
            <a:r>
              <a:rPr lang="ru-RU" dirty="0"/>
              <a:t>2.3. Определение характеристик выборки. </a:t>
            </a:r>
          </a:p>
          <a:p>
            <a:r>
              <a:rPr lang="ru-RU" dirty="0"/>
              <a:t>2.4. Подбор методов и методик сбора и обработки данных. </a:t>
            </a:r>
          </a:p>
          <a:p>
            <a:r>
              <a:rPr lang="ru-RU" dirty="0"/>
              <a:t>2.5. Проведение пилотажной серии исследования. </a:t>
            </a:r>
          </a:p>
          <a:p>
            <a:r>
              <a:rPr lang="ru-RU" dirty="0"/>
              <a:t>2.6. Проведение основного этапа эмпирического исследования, получение первичных данных. </a:t>
            </a:r>
          </a:p>
          <a:p>
            <a:r>
              <a:rPr lang="ru-RU" dirty="0"/>
              <a:t>2.7. Обработка и представление первичных данных. </a:t>
            </a:r>
            <a:endParaRPr lang="ru-RU" dirty="0" smtClean="0"/>
          </a:p>
          <a:p>
            <a:endParaRPr lang="ru-RU" dirty="0"/>
          </a:p>
          <a:p>
            <a:r>
              <a:rPr lang="ru-RU" b="1" dirty="0"/>
              <a:t>3. Описание и интерпретация результатов исследования. </a:t>
            </a:r>
            <a:endParaRPr lang="ru-RU" dirty="0"/>
          </a:p>
          <a:p>
            <a:r>
              <a:rPr lang="ru-RU" dirty="0"/>
              <a:t>3.1. Количественная и качественная обработка первичных данных. </a:t>
            </a:r>
            <a:endParaRPr lang="ru-RU" dirty="0" smtClean="0"/>
          </a:p>
          <a:p>
            <a:r>
              <a:rPr lang="ru-RU" dirty="0"/>
              <a:t>3.2. Графическое и табличное представление данных и результатов </a:t>
            </a:r>
            <a:r>
              <a:rPr lang="ru-RU" dirty="0" smtClean="0"/>
              <a:t>исследования</a:t>
            </a:r>
            <a:r>
              <a:rPr lang="ru-RU" dirty="0"/>
              <a:t>. </a:t>
            </a:r>
          </a:p>
          <a:p>
            <a:r>
              <a:rPr lang="ru-RU" dirty="0"/>
              <a:t>3.3. Описание, интерпретация, объяснение результатов исследования. </a:t>
            </a:r>
          </a:p>
          <a:p>
            <a:r>
              <a:rPr lang="ru-RU" dirty="0"/>
              <a:t>3.4. Формулировка и структурирование основных выводов исследования. </a:t>
            </a:r>
          </a:p>
          <a:p>
            <a:r>
              <a:rPr lang="ru-RU" dirty="0"/>
              <a:t>3.5. Оформление рукописи. </a:t>
            </a:r>
          </a:p>
          <a:p>
            <a:r>
              <a:rPr lang="ru-RU" dirty="0"/>
              <a:t>Предложенный план исследовательской деятельности может </a:t>
            </a:r>
            <a:r>
              <a:rPr lang="ru-RU" dirty="0" smtClean="0"/>
              <a:t>видоизменяться </a:t>
            </a:r>
            <a:r>
              <a:rPr lang="ru-RU" dirty="0"/>
              <a:t>в соответствии со спецификой цели и вида исследовательской работы. 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832850" y="158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54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1270</Words>
  <Application>Microsoft Office PowerPoint</Application>
  <PresentationFormat>Экран (4:3)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Оформление по умолчанию</vt:lpstr>
      <vt:lpstr>Учебно-исследовательская работа студентов (5 семестр)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Стас</dc:creator>
  <cp:lastModifiedBy>Admin</cp:lastModifiedBy>
  <cp:revision>84</cp:revision>
  <cp:lastPrinted>1601-01-01T00:00:00Z</cp:lastPrinted>
  <dcterms:created xsi:type="dcterms:W3CDTF">2011-09-01T15:20:16Z</dcterms:created>
  <dcterms:modified xsi:type="dcterms:W3CDTF">2022-09-02T13:23:11Z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