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299" r:id="rId11"/>
    <p:sldId id="300" r:id="rId12"/>
    <p:sldId id="301" r:id="rId13"/>
    <p:sldId id="286" r:id="rId1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>
      <p:cViewPr varScale="1">
        <p:scale>
          <a:sx n="109" d="100"/>
          <a:sy n="109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DD41-A30C-4BE7-A8D2-B484DE743B4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44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9BD5-DC82-4E27-B8D2-9AB9FA18B75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907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64BDB-BD92-494B-8660-F45766E1823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567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BCB67-1E7B-40DA-AD06-263B4210CC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08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A9956-1BEE-4DE9-A3FD-8933DC7768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967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424D-7C91-47D5-B284-B7F01507F33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19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241CA-053F-429A-B758-ED1D07B322F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429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F78E4-B781-406B-BECF-3D248425B63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057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BD05A-916A-4DB2-8FB4-81E0611C5AF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462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971BF-B232-4BA6-92FA-4227D06A88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98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589EE-E981-4017-861A-7A165161312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44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71F6DD8-8402-4CD3-85DC-C467EFC2710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math/c/1/7/c1752bc10cb8dfcfd0615603c0bbb188.png" TargetMode="External"/><Relationship Id="rId7" Type="http://schemas.openxmlformats.org/officeDocument/2006/relationships/image" Target="http://ok-t.ru/studopedia/baza9/2040141419166.files/image017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https://upload.wikimedia.org/math/8/e/4/8e461a419c202e30c2499fa5aa84f6fe.png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https://upload.wikimedia.org/math/0/4/0/040f7a45fa2bc6ff7e663e8bd8d75cd3.png" TargetMode="External"/><Relationship Id="rId7" Type="http://schemas.openxmlformats.org/officeDocument/2006/relationships/image" Target="https://upload.wikimedia.org/math/f/3/d/f3dde0b4ca29f1da9c80b8c6123f12e9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https://upload.wikimedia.org/math/a/a/8/aa870074ba0f6d14642c187b836b0857.png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https://upload.wikimedia.org/math/d/3/d/d3d21fb07f5f0080e0c049273c2716bb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52400" y="282575"/>
            <a:ext cx="853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Лекция </a:t>
            </a:r>
            <a:r>
              <a:rPr lang="ru-RU" altLang="ru-RU" sz="2000" b="1" dirty="0" smtClean="0"/>
              <a:t>2. </a:t>
            </a:r>
            <a:r>
              <a:rPr lang="ru-RU" altLang="ru-RU" sz="2000" b="1" dirty="0"/>
              <a:t>Основы моделирования систем. Классификация моделей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Курс лекций </a:t>
            </a:r>
            <a:r>
              <a:rPr lang="ru-RU" altLang="ru-RU" sz="1400" dirty="0" smtClean="0"/>
              <a:t>«Учебно-исследовательская работа студентов»</a:t>
            </a:r>
            <a:endParaRPr lang="ru-RU" altLang="ru-RU" sz="1400" dirty="0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52400" y="8382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1. Модели и моделирование 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52400" y="1306513"/>
            <a:ext cx="8839200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Моделирование</a:t>
            </a:r>
            <a:r>
              <a:rPr lang="ru-RU" altLang="ru-RU" sz="1800"/>
              <a:t> - один из наиболее мощных </a:t>
            </a:r>
            <a:r>
              <a:rPr lang="ru-RU" altLang="ru-RU" sz="1800" i="1"/>
              <a:t>методов познания</a:t>
            </a:r>
            <a:r>
              <a:rPr lang="ru-RU" altLang="ru-RU" sz="1800"/>
              <a:t> в любой профессиональной области, метод познания </a:t>
            </a:r>
            <a:r>
              <a:rPr lang="ru-RU" altLang="ru-RU" sz="1800" i="1"/>
              <a:t>системы, процесса, явления</a:t>
            </a:r>
            <a:r>
              <a:rPr lang="ru-RU" altLang="ru-RU" sz="1800"/>
              <a:t>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/>
              <a:t>Построение </a:t>
            </a:r>
            <a:r>
              <a:rPr lang="ru-RU" altLang="ru-RU" sz="1800" i="1"/>
              <a:t>модели</a:t>
            </a:r>
            <a:r>
              <a:rPr lang="ru-RU" altLang="ru-RU" sz="1800"/>
              <a:t> - </a:t>
            </a:r>
            <a:r>
              <a:rPr lang="ru-RU" altLang="ru-RU" sz="1800" i="1"/>
              <a:t>системная</a:t>
            </a:r>
            <a:r>
              <a:rPr lang="ru-RU" altLang="ru-RU" sz="1800"/>
              <a:t> задача, требующая </a:t>
            </a:r>
            <a:r>
              <a:rPr lang="ru-RU" altLang="ru-RU" sz="1800" i="1"/>
              <a:t>анализа и синтеза</a:t>
            </a:r>
            <a:r>
              <a:rPr lang="ru-RU" altLang="ru-RU" sz="1800"/>
              <a:t> исходных данных, гипотез, теорий, знаний специалистов. Системный подход позволяет не только </a:t>
            </a:r>
            <a:r>
              <a:rPr lang="ru-RU" altLang="ru-RU" sz="1800" i="1"/>
              <a:t>построить</a:t>
            </a:r>
            <a:r>
              <a:rPr lang="ru-RU" altLang="ru-RU" sz="1800"/>
              <a:t> модель реальной системы, но и </a:t>
            </a:r>
            <a:r>
              <a:rPr lang="ru-RU" altLang="ru-RU" sz="1800" i="1"/>
              <a:t>использовать</a:t>
            </a:r>
            <a:r>
              <a:rPr lang="ru-RU" altLang="ru-RU" sz="1800"/>
              <a:t> эту модель для оценки эффективности функционирования системы.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Модель</a:t>
            </a:r>
            <a:r>
              <a:rPr lang="ru-RU" altLang="ru-RU" sz="1800"/>
              <a:t> - это объект или описание объекта, системы для замещения одной системы (оригинала) другой системой (моделью) для лучшего изучения оригинала или воспроизведения каких-либо его свойств.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u="sng"/>
              <a:t>Например</a:t>
            </a:r>
            <a:r>
              <a:rPr lang="ru-RU" altLang="ru-RU" sz="1800"/>
              <a:t>, отображая </a:t>
            </a:r>
            <a:r>
              <a:rPr lang="ru-RU" altLang="ru-RU" sz="1800" i="1"/>
              <a:t>физическую</a:t>
            </a:r>
            <a:r>
              <a:rPr lang="ru-RU" altLang="ru-RU" sz="1800"/>
              <a:t> систему на </a:t>
            </a:r>
            <a:r>
              <a:rPr lang="ru-RU" altLang="ru-RU" sz="1800" i="1"/>
              <a:t>математическую</a:t>
            </a:r>
            <a:r>
              <a:rPr lang="ru-RU" altLang="ru-RU" sz="1800"/>
              <a:t>, получим математическую </a:t>
            </a:r>
            <a:r>
              <a:rPr lang="ru-RU" altLang="ru-RU" sz="1800" i="1"/>
              <a:t>модель</a:t>
            </a:r>
            <a:r>
              <a:rPr lang="ru-RU" altLang="ru-RU" sz="1800"/>
              <a:t> физической системы. Любая модель строится и исследуется при определенных </a:t>
            </a:r>
            <a:r>
              <a:rPr lang="ru-RU" altLang="ru-RU" sz="1800" i="1"/>
              <a:t>допущениях, гипотезах</a:t>
            </a:r>
            <a:r>
              <a:rPr lang="ru-RU" altLang="ru-RU" sz="1800"/>
              <a:t>.</a:t>
            </a: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Классификация математических моделей</a:t>
            </a:r>
            <a:endParaRPr lang="ru-RU" altLang="ru-RU" sz="180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8728075" y="0"/>
            <a:ext cx="415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10</a:t>
            </a: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2971800" y="6062663"/>
            <a:ext cx="447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Рис. 8.  Классификация математических моделей</a:t>
            </a:r>
          </a:p>
        </p:txBody>
      </p:sp>
      <p:pic>
        <p:nvPicPr>
          <p:cNvPr id="36866" name="Picture 2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0"/>
            <a:ext cx="5791200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1371600" y="2667000"/>
            <a:ext cx="9906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7" name="TextBox 4"/>
          <p:cNvSpPr txBox="1">
            <a:spLocks noChangeArrowheads="1"/>
          </p:cNvSpPr>
          <p:nvPr/>
        </p:nvSpPr>
        <p:spPr bwMode="auto">
          <a:xfrm>
            <a:off x="685800" y="4724400"/>
            <a:ext cx="1219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sz="1400"/>
              <a:t>Алгебраические уравнения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Классификация математических моделей</a:t>
            </a:r>
            <a:endParaRPr lang="ru-RU" altLang="ru-RU" sz="18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52400" y="788988"/>
            <a:ext cx="883920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По отношению ко времени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i="1"/>
              <a:t>Модель</a:t>
            </a:r>
            <a:r>
              <a:rPr lang="ru-RU" altLang="ru-RU" sz="1800"/>
              <a:t> называется </a:t>
            </a:r>
            <a:r>
              <a:rPr lang="ru-RU" altLang="ru-RU" sz="1800" b="1" i="1"/>
              <a:t>статической</a:t>
            </a:r>
            <a:r>
              <a:rPr lang="ru-RU" altLang="ru-RU" sz="1800"/>
              <a:t>, если среди параметров, участвующих в ее описании, нет временного параметра. </a:t>
            </a:r>
            <a:r>
              <a:rPr lang="ru-RU" altLang="ru-RU" sz="1800" i="1"/>
              <a:t>Статическая модель</a:t>
            </a:r>
            <a:r>
              <a:rPr lang="ru-RU" altLang="ru-RU" sz="1800"/>
              <a:t> в каждый момент времени дает лишь временной срез системы.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u="sng"/>
              <a:t>Пример</a:t>
            </a:r>
            <a:r>
              <a:rPr lang="ru-RU" altLang="ru-RU" sz="1800"/>
              <a:t>. Закон Ньютона </a:t>
            </a:r>
            <a:r>
              <a:rPr lang="ru-RU" altLang="ru-RU" sz="1800" b="1"/>
              <a:t>F=a*m</a:t>
            </a:r>
            <a:r>
              <a:rPr lang="ru-RU" altLang="ru-RU" sz="1800"/>
              <a:t> - это </a:t>
            </a:r>
            <a:r>
              <a:rPr lang="ru-RU" altLang="ru-RU" sz="1800" i="1"/>
              <a:t>статическая модель</a:t>
            </a:r>
            <a:r>
              <a:rPr lang="ru-RU" altLang="ru-RU" sz="1800"/>
              <a:t> движущейся с ускорением</a:t>
            </a:r>
            <a:r>
              <a:rPr lang="ru-RU" altLang="ru-RU" sz="1800" b="1"/>
              <a:t> a</a:t>
            </a:r>
            <a:r>
              <a:rPr lang="ru-RU" altLang="ru-RU" sz="1800"/>
              <a:t> материальной точки массой </a:t>
            </a:r>
            <a:r>
              <a:rPr lang="ru-RU" altLang="ru-RU" sz="1800" b="1"/>
              <a:t>m</a:t>
            </a:r>
            <a:r>
              <a:rPr lang="ru-RU" altLang="ru-RU" sz="1800"/>
              <a:t>. Эта </a:t>
            </a:r>
            <a:r>
              <a:rPr lang="ru-RU" altLang="ru-RU" sz="1800" i="1"/>
              <a:t>модель</a:t>
            </a:r>
            <a:r>
              <a:rPr lang="ru-RU" altLang="ru-RU" sz="1800"/>
              <a:t> не учитывает изменение ускорения от одной точки к другой.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i="1"/>
              <a:t>Модель</a:t>
            </a:r>
            <a:r>
              <a:rPr lang="ru-RU" altLang="ru-RU" sz="1800"/>
              <a:t> </a:t>
            </a:r>
            <a:r>
              <a:rPr lang="ru-RU" altLang="ru-RU" sz="1800" b="1" i="1"/>
              <a:t>динамическая</a:t>
            </a:r>
            <a:r>
              <a:rPr lang="ru-RU" altLang="ru-RU" sz="1800"/>
              <a:t>, если среди ее параметров есть временной параметр, т.е. она отображает систему (процессы в системе) во времени.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u="sng"/>
              <a:t>Пример.</a:t>
            </a:r>
            <a:r>
              <a:rPr lang="ru-RU" altLang="ru-RU" sz="1800"/>
              <a:t> </a:t>
            </a:r>
            <a:r>
              <a:rPr lang="ru-RU" altLang="ru-RU" sz="1800" i="1"/>
              <a:t>Динамическая модель</a:t>
            </a:r>
            <a:r>
              <a:rPr lang="ru-RU" altLang="ru-RU" sz="1800"/>
              <a:t>  закона Ньютона будет иметь вид:    </a:t>
            </a:r>
            <a:r>
              <a:rPr lang="ru-RU" altLang="ru-RU" sz="1800" b="1"/>
              <a:t>m dv/dt = F(t) </a:t>
            </a:r>
            <a:r>
              <a:rPr lang="ru-RU" altLang="ru-RU" sz="1800"/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i="1"/>
              <a:t>Модель</a:t>
            </a:r>
            <a:r>
              <a:rPr lang="ru-RU" altLang="ru-RU" sz="1800"/>
              <a:t> </a:t>
            </a:r>
            <a:r>
              <a:rPr lang="ru-RU" altLang="ru-RU" sz="1800" b="1" i="1"/>
              <a:t>дискретная</a:t>
            </a:r>
            <a:r>
              <a:rPr lang="ru-RU" altLang="ru-RU" sz="1800"/>
              <a:t>, если она описывает поведение системы только в дискретные моменты времени.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i="1" u="sng"/>
              <a:t>Пример.</a:t>
            </a:r>
            <a:r>
              <a:rPr lang="ru-RU" altLang="ru-RU" sz="1800"/>
              <a:t> Если рассматривать только t=0, 1, 2, …, 10 (сек), то </a:t>
            </a:r>
            <a:r>
              <a:rPr lang="ru-RU" altLang="ru-RU" sz="1800" i="1"/>
              <a:t>модель</a:t>
            </a:r>
            <a:r>
              <a:rPr lang="ru-RU" altLang="ru-RU" sz="1800"/>
              <a:t> S</a:t>
            </a:r>
            <a:r>
              <a:rPr lang="ru-RU" altLang="ru-RU" sz="1800" baseline="-25000"/>
              <a:t>t</a:t>
            </a:r>
            <a:r>
              <a:rPr lang="ru-RU" altLang="ru-RU" sz="1800"/>
              <a:t>=gt</a:t>
            </a:r>
            <a:r>
              <a:rPr lang="ru-RU" altLang="ru-RU" sz="1800" baseline="30000"/>
              <a:t>2</a:t>
            </a:r>
            <a:r>
              <a:rPr lang="ru-RU" altLang="ru-RU" sz="1800"/>
              <a:t>/2 или числовая последовательность S</a:t>
            </a:r>
            <a:r>
              <a:rPr lang="ru-RU" altLang="ru-RU" sz="1800" baseline="-25000"/>
              <a:t>0</a:t>
            </a:r>
            <a:r>
              <a:rPr lang="ru-RU" altLang="ru-RU" sz="1800"/>
              <a:t>=0, S</a:t>
            </a:r>
            <a:r>
              <a:rPr lang="ru-RU" altLang="ru-RU" sz="1800" baseline="-25000"/>
              <a:t>1</a:t>
            </a:r>
            <a:r>
              <a:rPr lang="ru-RU" altLang="ru-RU" sz="1800"/>
              <a:t>=g/2, S</a:t>
            </a:r>
            <a:r>
              <a:rPr lang="ru-RU" altLang="ru-RU" sz="1800" baseline="-25000"/>
              <a:t>2</a:t>
            </a:r>
            <a:r>
              <a:rPr lang="ru-RU" altLang="ru-RU" sz="1800"/>
              <a:t>=2g, S</a:t>
            </a:r>
            <a:r>
              <a:rPr lang="ru-RU" altLang="ru-RU" sz="1800" baseline="-25000"/>
              <a:t>3</a:t>
            </a:r>
            <a:r>
              <a:rPr lang="ru-RU" altLang="ru-RU" sz="1800"/>
              <a:t>=9g/2, :, S</a:t>
            </a:r>
            <a:r>
              <a:rPr lang="ru-RU" altLang="ru-RU" sz="1800" baseline="-25000"/>
              <a:t>10</a:t>
            </a:r>
            <a:r>
              <a:rPr lang="ru-RU" altLang="ru-RU" sz="1800"/>
              <a:t>=50g может служить </a:t>
            </a:r>
            <a:r>
              <a:rPr lang="ru-RU" altLang="ru-RU" sz="1800" i="1"/>
              <a:t>дискретной моделью</a:t>
            </a:r>
            <a:r>
              <a:rPr lang="ru-RU" altLang="ru-RU" sz="1800"/>
              <a:t> движения свободно падающего тела.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i="1"/>
              <a:t>Модель</a:t>
            </a:r>
            <a:r>
              <a:rPr lang="ru-RU" altLang="ru-RU" sz="1800"/>
              <a:t> </a:t>
            </a:r>
            <a:r>
              <a:rPr lang="ru-RU" altLang="ru-RU" sz="1800" b="1" i="1"/>
              <a:t>непрерывная</a:t>
            </a:r>
            <a:r>
              <a:rPr lang="ru-RU" altLang="ru-RU" sz="1800"/>
              <a:t>, если она описывает поведение системы для всех моментов времени  некоторого промежутка времени.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i="1" u="sng"/>
              <a:t>Пример.</a:t>
            </a:r>
            <a:r>
              <a:rPr lang="ru-RU" altLang="ru-RU" sz="1800"/>
              <a:t> </a:t>
            </a:r>
            <a:r>
              <a:rPr lang="ru-RU" altLang="ru-RU" sz="1800" i="1"/>
              <a:t>Модель</a:t>
            </a:r>
            <a:r>
              <a:rPr lang="ru-RU" altLang="ru-RU" sz="1800"/>
              <a:t> S(</a:t>
            </a:r>
            <a:r>
              <a:rPr lang="en-US" altLang="ru-RU" sz="1800"/>
              <a:t>t</a:t>
            </a:r>
            <a:r>
              <a:rPr lang="ru-RU" altLang="ru-RU" sz="1800"/>
              <a:t>)=gt</a:t>
            </a:r>
            <a:r>
              <a:rPr lang="ru-RU" altLang="ru-RU" sz="1800" baseline="30000"/>
              <a:t>2</a:t>
            </a:r>
            <a:r>
              <a:rPr lang="ru-RU" altLang="ru-RU" sz="1800"/>
              <a:t>/2, 0 &lt; t &lt; 100 непрерывна на промежутке времени (0;100).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737600" y="0"/>
            <a:ext cx="406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Классификация математических моделей</a:t>
            </a:r>
            <a:endParaRPr lang="ru-RU" altLang="ru-RU" sz="18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31763" y="1081088"/>
            <a:ext cx="8839200" cy="474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По характеру зависимости выходных параметров от входных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Модель</a:t>
            </a:r>
            <a:r>
              <a:rPr lang="ru-RU" altLang="ru-RU" sz="1800" b="1"/>
              <a:t> </a:t>
            </a:r>
            <a:r>
              <a:rPr lang="ru-RU" altLang="ru-RU" sz="1800" b="1" i="1"/>
              <a:t>детерминированная</a:t>
            </a:r>
            <a:r>
              <a:rPr lang="ru-RU" altLang="ru-RU" sz="1800" b="1"/>
              <a:t>, </a:t>
            </a:r>
            <a:r>
              <a:rPr lang="ru-RU" altLang="ru-RU" sz="1800"/>
              <a:t>если каждому входному набору параметров соответствует вполне определенный и однозначно определяемый набор выходных параметров; в противном случае</a:t>
            </a:r>
            <a:r>
              <a:rPr lang="ru-RU" altLang="ru-RU" sz="1800" b="1"/>
              <a:t> - </a:t>
            </a:r>
            <a:r>
              <a:rPr lang="ru-RU" altLang="ru-RU" sz="1800" b="1" i="1"/>
              <a:t>модель</a:t>
            </a:r>
            <a:r>
              <a:rPr lang="ru-RU" altLang="ru-RU" sz="1800" b="1"/>
              <a:t> </a:t>
            </a:r>
            <a:r>
              <a:rPr lang="ru-RU" altLang="ru-RU" sz="1800" b="1" i="1"/>
              <a:t>стохастическая</a:t>
            </a:r>
            <a:r>
              <a:rPr lang="ru-RU" altLang="ru-RU" sz="1800" b="1"/>
              <a:t> (вероятностная).</a:t>
            </a:r>
          </a:p>
          <a:p>
            <a:pPr>
              <a:buFontTx/>
              <a:buNone/>
            </a:pPr>
            <a:r>
              <a:rPr lang="ru-RU" altLang="ru-RU" sz="1800" i="1" u="sng"/>
              <a:t>Пример.</a:t>
            </a:r>
            <a:r>
              <a:rPr lang="ru-RU" altLang="ru-RU" sz="1800"/>
              <a:t> Приведенные выше физические </a:t>
            </a:r>
            <a:r>
              <a:rPr lang="ru-RU" altLang="ru-RU" sz="1800" i="1"/>
              <a:t>модели</a:t>
            </a:r>
            <a:r>
              <a:rPr lang="ru-RU" altLang="ru-RU" sz="1800"/>
              <a:t> - детерминированные. Если в </a:t>
            </a:r>
            <a:r>
              <a:rPr lang="ru-RU" altLang="ru-RU" sz="1800" i="1"/>
              <a:t>модели</a:t>
            </a:r>
            <a:r>
              <a:rPr lang="ru-RU" altLang="ru-RU" sz="1800"/>
              <a:t> S = gt</a:t>
            </a:r>
            <a:r>
              <a:rPr lang="ru-RU" altLang="ru-RU" sz="1800" baseline="30000"/>
              <a:t>2 </a:t>
            </a:r>
            <a:r>
              <a:rPr lang="ru-RU" altLang="ru-RU" sz="1800"/>
              <a:t>/ 2  мы учли бы случайный параметр - порыв ветра с силой </a:t>
            </a:r>
            <a:r>
              <a:rPr lang="ru-RU" altLang="ru-RU" sz="1800" b="1"/>
              <a:t>p</a:t>
            </a:r>
            <a:r>
              <a:rPr lang="ru-RU" altLang="ru-RU" sz="1800"/>
              <a:t> при падении тела: S(p) = g(p) t</a:t>
            </a:r>
            <a:r>
              <a:rPr lang="ru-RU" altLang="ru-RU" sz="1800" baseline="30000"/>
              <a:t>2 </a:t>
            </a:r>
            <a:r>
              <a:rPr lang="ru-RU" altLang="ru-RU" sz="1800"/>
              <a:t>/ 2, то мы получили бы </a:t>
            </a:r>
            <a:r>
              <a:rPr lang="ru-RU" altLang="ru-RU" sz="1800" i="1"/>
              <a:t>стохастическую модель</a:t>
            </a:r>
            <a:r>
              <a:rPr lang="ru-RU" altLang="ru-RU" sz="1800"/>
              <a:t>.</a:t>
            </a:r>
          </a:p>
          <a:p>
            <a:pPr>
              <a:buFontTx/>
              <a:buNone/>
            </a:pPr>
            <a:endParaRPr lang="ru-RU" altLang="ru-RU" sz="1800"/>
          </a:p>
          <a:p>
            <a:pPr>
              <a:buFontTx/>
              <a:buNone/>
            </a:pPr>
            <a:r>
              <a:rPr lang="ru-RU" altLang="ru-RU" sz="1800" b="1" i="1"/>
              <a:t>По типу математического аппарата:</a:t>
            </a:r>
          </a:p>
          <a:p>
            <a:pPr>
              <a:buFontTx/>
              <a:buNone/>
            </a:pPr>
            <a:r>
              <a:rPr lang="ru-RU" altLang="ru-RU" sz="1800"/>
              <a:t>Линейные и нелинейные алгебраические уравнения</a:t>
            </a:r>
          </a:p>
          <a:p>
            <a:pPr>
              <a:buFontTx/>
              <a:buNone/>
            </a:pPr>
            <a:r>
              <a:rPr lang="ru-RU" altLang="ru-RU" sz="1800"/>
              <a:t>Дифференциальные уравнения (непрерывные)</a:t>
            </a:r>
          </a:p>
          <a:p>
            <a:pPr>
              <a:buFontTx/>
              <a:buNone/>
            </a:pPr>
            <a:r>
              <a:rPr lang="ru-RU" altLang="ru-RU" sz="1800"/>
              <a:t>Интегрально-дифференциальные уравнения</a:t>
            </a:r>
          </a:p>
          <a:p>
            <a:pPr>
              <a:buFontTx/>
              <a:buNone/>
            </a:pPr>
            <a:r>
              <a:rPr lang="ru-RU" altLang="ru-RU" sz="1800"/>
              <a:t>Дискретные уравнения</a:t>
            </a:r>
          </a:p>
          <a:p>
            <a:pPr>
              <a:buFontTx/>
              <a:buNone/>
            </a:pPr>
            <a:r>
              <a:rPr lang="ru-RU" altLang="ru-RU" sz="1800"/>
              <a:t>Стохастические (вероятностные) уравнения</a:t>
            </a:r>
          </a:p>
          <a:p>
            <a:pPr>
              <a:buFontTx/>
              <a:buNone/>
            </a:pPr>
            <a:r>
              <a:rPr lang="ru-RU" altLang="ru-RU" sz="1800"/>
              <a:t>Конечные и вероятностные автоматы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728075" y="1588"/>
            <a:ext cx="4159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731250" y="0"/>
            <a:ext cx="415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13</a:t>
            </a: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430213" y="45085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Контрольные вопросы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457200" y="1335088"/>
            <a:ext cx="8305800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Понятие системы. Структура системы. Виды систем.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Понятия модели и моделирования. Отличие и сходство модели и системы.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Классификация видов моделирования. Сущность физического, математического и компьютерного моделирования.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Классы математических моделей.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Классификация моделей по отношению ко времени и характеру времени.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Классификация моделей по характеру зависимости выходных данных от входных.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2</a:t>
            </a:r>
            <a:r>
              <a:rPr lang="ru-RU" altLang="ru-RU" sz="1400" dirty="0" smtClean="0"/>
              <a:t>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1. Модели и моделирование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790575"/>
            <a:ext cx="88392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i="1" u="sng"/>
              <a:t>Пример.</a:t>
            </a:r>
            <a:r>
              <a:rPr lang="ru-RU" altLang="ru-RU" sz="1800"/>
              <a:t>  Рассмотрим физическую систему: тело массой </a:t>
            </a:r>
            <a:r>
              <a:rPr lang="ru-RU" altLang="ru-RU" sz="1800" b="1" i="1"/>
              <a:t>m</a:t>
            </a:r>
            <a:r>
              <a:rPr lang="ru-RU" altLang="ru-RU" sz="1800"/>
              <a:t> скатывающееся по наклонной плоскости с ускорением </a:t>
            </a:r>
            <a:r>
              <a:rPr lang="ru-RU" altLang="ru-RU" sz="1800" b="1" i="1"/>
              <a:t>a</a:t>
            </a:r>
            <a:r>
              <a:rPr lang="ru-RU" altLang="ru-RU" sz="1800"/>
              <a:t>, на которое воздействует сила </a:t>
            </a:r>
            <a:r>
              <a:rPr lang="ru-RU" altLang="ru-RU" sz="1800" b="1" i="1"/>
              <a:t>F</a:t>
            </a:r>
            <a:r>
              <a:rPr lang="ru-RU" altLang="ru-RU" sz="1800"/>
              <a:t>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/>
              <a:t>Исследуя такие системы, Ньютон получил математическое соотношение: </a:t>
            </a:r>
            <a:r>
              <a:rPr lang="ru-RU" altLang="ru-RU" sz="1800" b="1"/>
              <a:t>F = m*a.</a:t>
            </a:r>
            <a:r>
              <a:rPr lang="ru-RU" altLang="ru-RU" sz="1800"/>
              <a:t> Это физико-математическая </a:t>
            </a:r>
            <a:r>
              <a:rPr lang="ru-RU" altLang="ru-RU" sz="1800" i="1"/>
              <a:t>модель</a:t>
            </a:r>
            <a:r>
              <a:rPr lang="ru-RU" altLang="ru-RU" sz="1800"/>
              <a:t> системы или математическая </a:t>
            </a:r>
            <a:r>
              <a:rPr lang="ru-RU" altLang="ru-RU" sz="1800" i="1"/>
              <a:t>модель</a:t>
            </a:r>
            <a:r>
              <a:rPr lang="ru-RU" altLang="ru-RU" sz="1800"/>
              <a:t> физической системы.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/>
              <a:t>При описании этой системы  приняты следующие </a:t>
            </a:r>
            <a:r>
              <a:rPr lang="ru-RU" altLang="ru-RU" sz="1800" i="1"/>
              <a:t>гипотезы</a:t>
            </a:r>
            <a:r>
              <a:rPr lang="ru-RU" altLang="ru-RU" sz="1800"/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altLang="ru-RU" sz="1800"/>
              <a:t>поверхность идеальна (т.е. коэффициент трения равен нулю);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altLang="ru-RU" sz="1800"/>
              <a:t>тело находится в вакууме (т.е. сопротивление воздуха равно нулю);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altLang="ru-RU" sz="1800"/>
              <a:t>масса тела неизменна;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altLang="ru-RU" sz="1800"/>
              <a:t>тело движется с одинаковым постоянным ускорением в любой точке.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2</a:t>
            </a:r>
          </a:p>
        </p:txBody>
      </p:sp>
      <p:grpSp>
        <p:nvGrpSpPr>
          <p:cNvPr id="23" name="Группа 22"/>
          <p:cNvGrpSpPr>
            <a:grpSpLocks/>
          </p:cNvGrpSpPr>
          <p:nvPr/>
        </p:nvGrpSpPr>
        <p:grpSpPr bwMode="auto">
          <a:xfrm>
            <a:off x="3124200" y="4267200"/>
            <a:ext cx="2590800" cy="1587500"/>
            <a:chOff x="3124199" y="4267200"/>
            <a:chExt cx="2590800" cy="1587479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3124199" y="4406898"/>
              <a:ext cx="2590800" cy="1447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H="1">
              <a:off x="3124199" y="5854679"/>
              <a:ext cx="259080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3124199" y="4406898"/>
              <a:ext cx="0" cy="1447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 rot="1845260">
              <a:off x="3794124" y="4583109"/>
              <a:ext cx="609600" cy="2285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4098924" y="4697407"/>
              <a:ext cx="777875" cy="469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4114799" y="4700582"/>
              <a:ext cx="373063" cy="2317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11" name="Прямоугольник 17"/>
            <p:cNvSpPr>
              <a:spLocks noChangeArrowheads="1"/>
            </p:cNvSpPr>
            <p:nvPr/>
          </p:nvSpPr>
          <p:spPr bwMode="auto">
            <a:xfrm>
              <a:off x="4686229" y="4780498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F</a:t>
              </a:r>
              <a:endParaRPr lang="ru-RU" altLang="ru-RU" sz="1800"/>
            </a:p>
          </p:txBody>
        </p:sp>
        <p:sp>
          <p:nvSpPr>
            <p:cNvPr id="4112" name="Прямоугольник 18"/>
            <p:cNvSpPr>
              <a:spLocks noChangeArrowheads="1"/>
            </p:cNvSpPr>
            <p:nvPr/>
          </p:nvSpPr>
          <p:spPr bwMode="auto">
            <a:xfrm>
              <a:off x="4377768" y="459583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а</a:t>
              </a:r>
              <a:endParaRPr lang="ru-RU" altLang="ru-RU" sz="1800"/>
            </a:p>
          </p:txBody>
        </p:sp>
        <p:sp>
          <p:nvSpPr>
            <p:cNvPr id="4113" name="Прямоугольник 19"/>
            <p:cNvSpPr>
              <a:spLocks noChangeArrowheads="1"/>
            </p:cNvSpPr>
            <p:nvPr/>
          </p:nvSpPr>
          <p:spPr bwMode="auto">
            <a:xfrm>
              <a:off x="4067382" y="4267200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 b="1"/>
                <a:t>m</a:t>
              </a:r>
              <a:endParaRPr lang="ru-RU" altLang="ru-RU" sz="1800"/>
            </a:p>
          </p:txBody>
        </p:sp>
      </p:grp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2840038" y="6019800"/>
            <a:ext cx="3159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Рис. 1.  Схема построения модели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2. Основные понятия теории систем</a:t>
            </a:r>
            <a:endParaRPr lang="ru-RU" altLang="ru-RU" sz="18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52400" y="584200"/>
            <a:ext cx="883920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Система</a:t>
            </a:r>
            <a:r>
              <a:rPr lang="ru-RU" altLang="ru-RU" sz="1800"/>
              <a:t> S – совокупность элементов со связями и целью функционирования F.</a:t>
            </a:r>
            <a:endParaRPr lang="en-US" alt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Элемент</a:t>
            </a:r>
            <a:r>
              <a:rPr lang="ru-RU" altLang="ru-RU" sz="1800"/>
              <a:t> </a:t>
            </a:r>
            <a:r>
              <a:rPr lang="en-US" altLang="ru-RU" sz="1800" i="1"/>
              <a:t>s</a:t>
            </a:r>
            <a:r>
              <a:rPr lang="ru-RU" altLang="ru-RU" sz="1800"/>
              <a:t> есть некоторый объект, обладающий определенными свойствами, внутреннее строение которого для целей исследования не играет роли, </a:t>
            </a:r>
            <a:r>
              <a:rPr lang="ru-RU" altLang="ru-RU" sz="1800" u="sng"/>
              <a:t>например</a:t>
            </a:r>
            <a:r>
              <a:rPr lang="ru-RU" altLang="ru-RU" sz="1800"/>
              <a:t>, самолет для моделирования полета – не элемент, а для моделирования работы аэропорта – элемент.</a:t>
            </a:r>
            <a:endParaRPr lang="en-US" alt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Связь</a:t>
            </a:r>
            <a:r>
              <a:rPr lang="ru-RU" altLang="ru-RU" sz="1800"/>
              <a:t> </a:t>
            </a:r>
            <a:r>
              <a:rPr lang="ru-RU" altLang="ru-RU" sz="1800" i="1"/>
              <a:t>l</a:t>
            </a:r>
            <a:r>
              <a:rPr lang="ru-RU" altLang="ru-RU" sz="1800"/>
              <a:t> между элементами есть процесс их взаимодействия, важный для целей исследования.</a:t>
            </a:r>
            <a:endParaRPr lang="en-US" alt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/>
              <a:t>В общем виде систему можно представить множеством:</a:t>
            </a:r>
            <a:r>
              <a:rPr lang="en-US" altLang="ru-RU" sz="1800"/>
              <a:t> </a:t>
            </a:r>
          </a:p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800" i="1"/>
              <a:t>S</a:t>
            </a:r>
            <a:r>
              <a:rPr lang="en-US" altLang="ru-RU" sz="1800"/>
              <a:t>={{</a:t>
            </a:r>
            <a:r>
              <a:rPr lang="en-US" altLang="ru-RU" sz="1800" i="1"/>
              <a:t>s</a:t>
            </a:r>
            <a:r>
              <a:rPr lang="en-US" altLang="ru-RU" sz="1800"/>
              <a:t>},{</a:t>
            </a:r>
            <a:r>
              <a:rPr lang="en-US" altLang="ru-RU" sz="1800" i="1"/>
              <a:t>l</a:t>
            </a:r>
            <a:r>
              <a:rPr lang="en-US" altLang="ru-RU" sz="1800"/>
              <a:t>},</a:t>
            </a:r>
            <a:r>
              <a:rPr lang="en-US" altLang="ru-RU" sz="1800" i="1"/>
              <a:t>F</a:t>
            </a:r>
            <a:r>
              <a:rPr lang="en-US" altLang="ru-RU" sz="1800"/>
              <a:t>}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Сложная система</a:t>
            </a:r>
            <a:r>
              <a:rPr lang="ru-RU" altLang="ru-RU" sz="1800"/>
              <a:t> – это система, состоящая из разнотипных элементов с разнотипными связями (</a:t>
            </a:r>
            <a:r>
              <a:rPr lang="ru-RU" altLang="ru-RU" sz="1800" u="sng"/>
              <a:t>например</a:t>
            </a:r>
            <a:r>
              <a:rPr lang="ru-RU" altLang="ru-RU" sz="1800"/>
              <a:t>, автомобиль).</a:t>
            </a:r>
            <a:endParaRPr lang="en-US" alt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Большая система</a:t>
            </a:r>
            <a:r>
              <a:rPr lang="ru-RU" altLang="ru-RU" sz="1800"/>
              <a:t> – это система, состоящая из большого числа однотипных элементов с однотипными связями (</a:t>
            </a:r>
            <a:r>
              <a:rPr lang="ru-RU" altLang="ru-RU" sz="1800" u="sng"/>
              <a:t>например</a:t>
            </a:r>
            <a:r>
              <a:rPr lang="ru-RU" altLang="ru-RU" sz="1800"/>
              <a:t>, абоненты телефонной сети).</a:t>
            </a:r>
            <a:endParaRPr lang="en-US" alt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/>
              <a:t>Процедуры системного анализа при исследовании систем:</a:t>
            </a:r>
            <a:endParaRPr lang="en-US" alt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Анализ</a:t>
            </a:r>
            <a:r>
              <a:rPr lang="ru-RU" altLang="ru-RU" sz="1800"/>
              <a:t> – изучение свойств функционирования системы, разбиение системы на элементы.</a:t>
            </a:r>
            <a:endParaRPr lang="en-US" alt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Синтез</a:t>
            </a:r>
            <a:r>
              <a:rPr lang="ru-RU" altLang="ru-RU" sz="1800"/>
              <a:t> – выбор </a:t>
            </a:r>
            <a:r>
              <a:rPr lang="ru-RU" altLang="ru-RU" sz="1800" i="1"/>
              <a:t>структуры</a:t>
            </a:r>
            <a:r>
              <a:rPr lang="ru-RU" altLang="ru-RU" sz="1800"/>
              <a:t> и </a:t>
            </a:r>
            <a:r>
              <a:rPr lang="ru-RU" altLang="ru-RU" sz="1800" i="1"/>
              <a:t>параметров</a:t>
            </a:r>
            <a:r>
              <a:rPr lang="ru-RU" altLang="ru-RU" sz="1800"/>
              <a:t> по заданным свойствам системы.</a:t>
            </a:r>
            <a:endParaRPr lang="en-US" alt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/>
              <a:t>Применяются циклически, взаимосвязаны.</a:t>
            </a:r>
            <a:endParaRPr lang="en-US" altLang="ru-RU" sz="180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832850" y="1588"/>
            <a:ext cx="3000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Классификация видов моделирования</a:t>
            </a:r>
            <a:endParaRPr lang="ru-RU" altLang="ru-RU" sz="1800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8832850" y="1588"/>
            <a:ext cx="3000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4</a:t>
            </a:r>
          </a:p>
        </p:txBody>
      </p:sp>
      <p:pic>
        <p:nvPicPr>
          <p:cNvPr id="6151" name="Рисунок 1" descr="http://fmi.asf.ru/Library/Book/SimModel/Ris/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707188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557463" y="5595938"/>
            <a:ext cx="41830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Рис. 2.  Классификация видов моделирования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227013"/>
            <a:ext cx="88185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Классификация видов моделирования</a:t>
            </a:r>
            <a:endParaRPr lang="ru-RU" altLang="ru-RU" sz="1800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52400" y="685800"/>
            <a:ext cx="8839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800"/>
              <a:t>При</a:t>
            </a:r>
            <a:r>
              <a:rPr lang="ru-RU" altLang="ru-RU" sz="1800" b="1" i="1"/>
              <a:t> физическом моделировании</a:t>
            </a:r>
            <a:r>
              <a:rPr lang="ru-RU" altLang="ru-RU" sz="1800" b="1"/>
              <a:t>  </a:t>
            </a:r>
            <a:r>
              <a:rPr lang="ru-RU" altLang="ru-RU" sz="1800"/>
              <a:t>используется сама система, либо подобная ей в виде макета, </a:t>
            </a:r>
            <a:r>
              <a:rPr lang="ru-RU" altLang="ru-RU" sz="1800" u="sng"/>
              <a:t>например</a:t>
            </a:r>
            <a:r>
              <a:rPr lang="ru-RU" altLang="ru-RU" sz="1800"/>
              <a:t>, летательный аппарат в аэродинамической трубе.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832850" y="1588"/>
            <a:ext cx="3000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5</a:t>
            </a:r>
          </a:p>
        </p:txBody>
      </p:sp>
      <p:pic>
        <p:nvPicPr>
          <p:cNvPr id="7175" name="Picture 7" descr="pic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0" y="1752599"/>
            <a:ext cx="8554361" cy="30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971800" y="5052217"/>
            <a:ext cx="3670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/>
              <a:t>Рис. 3.  Схема аэродинамической трубы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Классификация видов моделирования</a:t>
            </a:r>
            <a:endParaRPr lang="ru-RU" altLang="ru-RU" sz="18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52400" y="838200"/>
            <a:ext cx="8839200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800" b="1" i="1" dirty="0" smtClean="0"/>
              <a:t>Математическое моделирование</a:t>
            </a:r>
            <a:r>
              <a:rPr lang="ru-RU" sz="1800" b="1" dirty="0" smtClean="0"/>
              <a:t> </a:t>
            </a:r>
            <a:r>
              <a:rPr lang="ru-RU" sz="1800" dirty="0" smtClean="0"/>
              <a:t>есть  процесс установления соответствия реальной </a:t>
            </a:r>
            <a:r>
              <a:rPr lang="ru-RU" sz="1800" i="1" dirty="0" smtClean="0"/>
              <a:t>системе S</a:t>
            </a:r>
            <a:r>
              <a:rPr lang="ru-RU" sz="1800" dirty="0" smtClean="0"/>
              <a:t> математической </a:t>
            </a:r>
            <a:r>
              <a:rPr lang="ru-RU" sz="1800" i="1" dirty="0" smtClean="0"/>
              <a:t>модели</a:t>
            </a:r>
            <a:r>
              <a:rPr lang="ru-RU" sz="1800" dirty="0" smtClean="0"/>
              <a:t> </a:t>
            </a:r>
            <a:r>
              <a:rPr lang="ru-RU" sz="1800" i="1" dirty="0" smtClean="0"/>
              <a:t>M</a:t>
            </a:r>
            <a:r>
              <a:rPr lang="ru-RU" sz="1800" dirty="0" smtClean="0"/>
              <a:t> и исследование этой модели, позволяющее получить характеристики реальной системы.</a:t>
            </a:r>
            <a:endParaRPr lang="en-US" sz="1800" dirty="0" smtClean="0"/>
          </a:p>
          <a:p>
            <a:pPr indent="36195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800" i="1" dirty="0" smtClean="0"/>
              <a:t>Модель</a:t>
            </a:r>
            <a:r>
              <a:rPr lang="ru-RU" sz="1800" dirty="0" smtClean="0"/>
              <a:t> М, описывающая систему S(x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, x</a:t>
            </a:r>
            <a:r>
              <a:rPr lang="ru-RU" sz="1800" baseline="-25000" dirty="0" smtClean="0"/>
              <a:t>2</a:t>
            </a:r>
            <a:r>
              <a:rPr lang="ru-RU" sz="1800" dirty="0" smtClean="0"/>
              <a:t>, ..., </a:t>
            </a:r>
            <a:r>
              <a:rPr lang="ru-RU" sz="1800" dirty="0" err="1" smtClean="0"/>
              <a:t>x</a:t>
            </a:r>
            <a:r>
              <a:rPr lang="ru-RU" sz="1800" baseline="-25000" dirty="0" err="1" smtClean="0"/>
              <a:t>n</a:t>
            </a:r>
            <a:r>
              <a:rPr lang="ru-RU" sz="1800" dirty="0" smtClean="0"/>
              <a:t>; R), имеет вид: М = (z</a:t>
            </a:r>
            <a:r>
              <a:rPr lang="ru-RU" sz="1800" baseline="-25000" dirty="0" smtClean="0"/>
              <a:t>1</a:t>
            </a:r>
            <a:r>
              <a:rPr lang="ru-RU" sz="1800" dirty="0" smtClean="0"/>
              <a:t>, z</a:t>
            </a:r>
            <a:r>
              <a:rPr lang="ru-RU" sz="1800" baseline="-25000" dirty="0" smtClean="0"/>
              <a:t>2</a:t>
            </a:r>
            <a:r>
              <a:rPr lang="ru-RU" sz="1800" dirty="0" smtClean="0"/>
              <a:t>, ..., </a:t>
            </a:r>
            <a:r>
              <a:rPr lang="ru-RU" sz="1800" dirty="0" err="1" smtClean="0"/>
              <a:t>z</a:t>
            </a:r>
            <a:r>
              <a:rPr lang="ru-RU" sz="1800" baseline="-25000" dirty="0" err="1" smtClean="0"/>
              <a:t>m</a:t>
            </a:r>
            <a:r>
              <a:rPr lang="ru-RU" sz="1800" dirty="0" smtClean="0"/>
              <a:t>; Q), где Q, R - множества отношений над X - множеством входных, выходных сигналов и состояний системы, Z - множество описаний, представлений элементов и подмножеств X.</a:t>
            </a:r>
            <a:r>
              <a:rPr lang="en-US" sz="1800" dirty="0" smtClean="0"/>
              <a:t> </a:t>
            </a:r>
            <a:r>
              <a:rPr lang="ru-RU" sz="1800" dirty="0" smtClean="0"/>
              <a:t>Схема построения модели </a:t>
            </a:r>
            <a:r>
              <a:rPr lang="ru-RU" sz="1800" i="1" dirty="0" smtClean="0"/>
              <a:t>М</a:t>
            </a:r>
            <a:r>
              <a:rPr lang="ru-RU" sz="1800" dirty="0" smtClean="0"/>
              <a:t> системы </a:t>
            </a:r>
            <a:r>
              <a:rPr lang="ru-RU" sz="1800" i="1" dirty="0" smtClean="0"/>
              <a:t>S</a:t>
            </a:r>
            <a:r>
              <a:rPr lang="ru-RU" sz="1800" dirty="0" smtClean="0"/>
              <a:t> с входными сигналами </a:t>
            </a:r>
            <a:r>
              <a:rPr lang="ru-RU" sz="1800" i="1" dirty="0" smtClean="0"/>
              <a:t>X</a:t>
            </a:r>
            <a:r>
              <a:rPr lang="ru-RU" sz="1800" dirty="0" smtClean="0"/>
              <a:t> и выходными сигналами </a:t>
            </a:r>
            <a:r>
              <a:rPr lang="ru-RU" sz="1800" i="1" dirty="0" smtClean="0"/>
              <a:t>Y</a:t>
            </a:r>
            <a:r>
              <a:rPr lang="ru-RU" sz="1800" dirty="0" smtClean="0"/>
              <a:t> изображена на</a:t>
            </a:r>
            <a:r>
              <a:rPr lang="en-US" sz="1800" dirty="0" smtClean="0"/>
              <a:t> </a:t>
            </a:r>
            <a:r>
              <a:rPr lang="ru-RU" sz="1800" dirty="0" smtClean="0"/>
              <a:t>рисунке.</a:t>
            </a:r>
            <a:endParaRPr lang="ru-RU" altLang="ru-RU" sz="1800" dirty="0" smtClean="0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832850" y="1588"/>
            <a:ext cx="3000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6</a:t>
            </a:r>
          </a:p>
        </p:txBody>
      </p:sp>
      <p:pic>
        <p:nvPicPr>
          <p:cNvPr id="8199" name="Рисунок 25" descr="Схема построения модел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349625"/>
            <a:ext cx="57292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2971800" y="5453063"/>
            <a:ext cx="3159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Рис. 4.  Схема построения модели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Классификация видов моделирования</a:t>
            </a:r>
            <a:endParaRPr lang="ru-RU" altLang="ru-RU" sz="18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52400" y="838200"/>
            <a:ext cx="883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i="1"/>
              <a:t>При</a:t>
            </a:r>
            <a:r>
              <a:rPr lang="ru-RU" altLang="ru-RU" sz="1800" b="1" i="1"/>
              <a:t> аналитическом моделировании</a:t>
            </a:r>
            <a:r>
              <a:rPr lang="ru-RU" altLang="ru-RU" sz="1800" b="1"/>
              <a:t> </a:t>
            </a:r>
            <a:r>
              <a:rPr lang="ru-RU" altLang="ru-RU" sz="1800"/>
              <a:t>процессы функционирования элементов записываются в виде явных математических соотношений (алгебраических, интегральных, дифференциальных, логических и др.).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Аналитические </a:t>
            </a:r>
            <a:r>
              <a:rPr lang="ru-RU" altLang="ru-RU" sz="1800"/>
              <a:t>математические модели представляют собой явные математические выражения выходных параметров как функций от параметров входных и внутренних и имеют единственные решения при любых начальных условиях.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u="sng"/>
              <a:t>Например</a:t>
            </a:r>
            <a:r>
              <a:rPr lang="ru-RU" altLang="ru-RU" sz="1800"/>
              <a:t>, процесс резания (точения) с точки зрения действующих сил представляет собой аналитическую модель.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Равнодействующая силы резания: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R=P</a:t>
            </a:r>
            <a:r>
              <a:rPr lang="en-US" altLang="ru-RU" sz="1800" baseline="-25000"/>
              <a:t>y1</a:t>
            </a:r>
            <a:r>
              <a:rPr lang="en-US" altLang="ru-RU" sz="1800"/>
              <a:t>+P</a:t>
            </a:r>
            <a:r>
              <a:rPr lang="en-US" altLang="ru-RU" sz="1800" baseline="-25000"/>
              <a:t>y2</a:t>
            </a:r>
            <a:r>
              <a:rPr lang="en-US" altLang="ru-RU" sz="1800"/>
              <a:t>+P</a:t>
            </a:r>
            <a:r>
              <a:rPr lang="ru-RU" altLang="ru-RU" sz="1800" baseline="-25000"/>
              <a:t>п</a:t>
            </a:r>
            <a:r>
              <a:rPr lang="en-US" altLang="ru-RU" sz="1800" baseline="-25000"/>
              <a:t>1</a:t>
            </a:r>
            <a:r>
              <a:rPr lang="en-US" altLang="ru-RU" sz="1800"/>
              <a:t>+P</a:t>
            </a:r>
            <a:r>
              <a:rPr lang="ru-RU" altLang="ru-RU" sz="1800" baseline="-25000"/>
              <a:t>п2</a:t>
            </a:r>
            <a:r>
              <a:rPr lang="en-US" altLang="ru-RU" sz="1800"/>
              <a:t>+</a:t>
            </a:r>
            <a:r>
              <a:rPr lang="ru-RU" altLang="ru-RU" sz="1800"/>
              <a:t>Т</a:t>
            </a:r>
            <a:r>
              <a:rPr lang="en-US" altLang="ru-RU" sz="1800" baseline="-25000"/>
              <a:t>1</a:t>
            </a:r>
            <a:r>
              <a:rPr lang="en-US" altLang="ru-RU" sz="1800"/>
              <a:t>+</a:t>
            </a:r>
            <a:r>
              <a:rPr lang="ru-RU" altLang="ru-RU" sz="1800"/>
              <a:t>Т</a:t>
            </a:r>
            <a:r>
              <a:rPr lang="ru-RU" altLang="ru-RU" sz="1800" baseline="-25000"/>
              <a:t>2</a:t>
            </a:r>
            <a:r>
              <a:rPr lang="ru-RU" altLang="ru-RU" sz="1800"/>
              <a:t>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где (Р</a:t>
            </a:r>
            <a:r>
              <a:rPr lang="ru-RU" altLang="ru-RU" sz="1800" baseline="-25000"/>
              <a:t>у1</a:t>
            </a:r>
            <a:r>
              <a:rPr lang="ru-RU" altLang="ru-RU" sz="1800"/>
              <a:t> и Р</a:t>
            </a:r>
            <a:r>
              <a:rPr lang="ru-RU" altLang="ru-RU" sz="1800" baseline="-25000"/>
              <a:t>у2</a:t>
            </a:r>
            <a:r>
              <a:rPr lang="ru-RU" altLang="ru-RU" sz="1800"/>
              <a:t>) - силы упругого и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(Р</a:t>
            </a:r>
            <a:r>
              <a:rPr lang="ru-RU" altLang="ru-RU" sz="1800" baseline="-25000"/>
              <a:t>п1</a:t>
            </a:r>
            <a:r>
              <a:rPr lang="ru-RU" altLang="ru-RU" sz="1800"/>
              <a:t> и Р</a:t>
            </a:r>
            <a:r>
              <a:rPr lang="ru-RU" altLang="ru-RU" sz="1800" baseline="-25000"/>
              <a:t>п2</a:t>
            </a:r>
            <a:r>
              <a:rPr lang="ru-RU" altLang="ru-RU" sz="1800"/>
              <a:t>) - пластического деформирования,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(T</a:t>
            </a:r>
            <a:r>
              <a:rPr lang="ru-RU" altLang="ru-RU" sz="1800" baseline="-25000"/>
              <a:t>1</a:t>
            </a:r>
            <a:r>
              <a:rPr lang="ru-RU" altLang="ru-RU" sz="1800"/>
              <a:t> и Т</a:t>
            </a:r>
            <a:r>
              <a:rPr lang="ru-RU" altLang="ru-RU" sz="1800" baseline="-25000"/>
              <a:t>2</a:t>
            </a:r>
            <a:r>
              <a:rPr lang="ru-RU" altLang="ru-RU" sz="1800"/>
              <a:t>) - силы трения.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u="sng"/>
              <a:t>Например</a:t>
            </a:r>
            <a:r>
              <a:rPr lang="ru-RU" altLang="ru-RU" sz="1800"/>
              <a:t> Также квадратное уравнение,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имеющее одно или несколько решений,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будет аналитической моделью.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843963" y="0"/>
            <a:ext cx="3000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7</a:t>
            </a:r>
          </a:p>
        </p:txBody>
      </p:sp>
      <p:pic>
        <p:nvPicPr>
          <p:cNvPr id="9224" name="Picture 8" descr="ax^2 + bx + c = 0,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5972175"/>
            <a:ext cx="13906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x_{1,2} = \frac{-b \pm \sqrt{b^2-4ac}}{2a}(1)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65813"/>
            <a:ext cx="2076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 descr="http://ok-t.ru/studopedia/baza9/2040141419166.files/image017.jp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r="53230" b="14569"/>
          <a:stretch>
            <a:fillRect/>
          </a:stretch>
        </p:blipFill>
        <p:spPr bwMode="auto">
          <a:xfrm>
            <a:off x="5853113" y="4135438"/>
            <a:ext cx="2362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5984875" y="6011863"/>
            <a:ext cx="2090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Рис. 5.  Схема модели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Классификация видов моделирования</a:t>
            </a:r>
            <a:endParaRPr lang="ru-RU" altLang="ru-RU" sz="180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52400" y="774700"/>
            <a:ext cx="88392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Компьютерное</a:t>
            </a:r>
            <a:r>
              <a:rPr lang="ru-RU" altLang="ru-RU" sz="1800" b="1"/>
              <a:t> </a:t>
            </a:r>
            <a:r>
              <a:rPr lang="ru-RU" altLang="ru-RU" sz="1800" b="1" i="1"/>
              <a:t>моделирование</a:t>
            </a:r>
            <a:r>
              <a:rPr lang="ru-RU" altLang="ru-RU" sz="1800" b="1"/>
              <a:t> </a:t>
            </a:r>
            <a:r>
              <a:rPr lang="ru-RU" altLang="ru-RU" sz="1800"/>
              <a:t>формулируется в виде алгоритма (программы для ЭВМ), что позволяет проводить над ней вычислительные эксперименты.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Численное моделирование</a:t>
            </a:r>
            <a:r>
              <a:rPr lang="ru-RU" altLang="ru-RU" sz="1800" b="1"/>
              <a:t>  </a:t>
            </a:r>
            <a:r>
              <a:rPr lang="ru-RU" altLang="ru-RU" sz="1800"/>
              <a:t>использует  методы вычислительной математики.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u="sng"/>
              <a:t>Например</a:t>
            </a:r>
            <a:r>
              <a:rPr lang="ru-RU" altLang="ru-RU" sz="1800"/>
              <a:t>, метод Эйлера решения ДУ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840788" y="0"/>
            <a:ext cx="301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8</a:t>
            </a:r>
          </a:p>
        </p:txBody>
      </p:sp>
      <p:pic>
        <p:nvPicPr>
          <p:cNvPr id="10247" name="Picture 7" descr="&#10;\frac{dy}{dx}=f(x,y),&#10;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060575"/>
            <a:ext cx="1047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 descr="&#10;y_{|_{x=x_0}}=y_0,&#10;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255838"/>
            <a:ext cx="885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 descr="&#10;y_i=y_{i-1}+(x_i-x_{i-1})f(x_{i-1},y_{i-1}),\quad i=1,2,3,\dots,n.&#10;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19375"/>
            <a:ext cx="43815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2928938"/>
            <a:ext cx="88392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ru-RU" sz="1800" dirty="0" smtClean="0"/>
              <a:t>Модель </a:t>
            </a:r>
            <a:r>
              <a:rPr lang="ru-RU" sz="1800" b="1" i="1" dirty="0" smtClean="0"/>
              <a:t>алгоритмическая</a:t>
            </a:r>
            <a:r>
              <a:rPr lang="ru-RU" sz="1800" dirty="0" smtClean="0"/>
              <a:t>, – если она описана некоторым алгоритмом или комплексом алгоритмов, определяющим ее функционирование и развитие.</a:t>
            </a:r>
          </a:p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ru-RU" sz="1800" u="sng" dirty="0" smtClean="0"/>
              <a:t>Например</a:t>
            </a:r>
            <a:r>
              <a:rPr lang="ru-RU" sz="1800" dirty="0" smtClean="0"/>
              <a:t>, моделью вычисления суммы бесконечного убывающего ряда:</a:t>
            </a:r>
          </a:p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ru-RU" sz="1800" dirty="0" smtClean="0"/>
              <a:t>может служить алгоритм вычисления конечной суммы ряда </a:t>
            </a:r>
          </a:p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ru-RU" sz="1800" dirty="0" smtClean="0"/>
              <a:t>до некоторой заданной степени точности.</a:t>
            </a:r>
          </a:p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endParaRPr lang="ru-RU" sz="1800" dirty="0" smtClean="0"/>
          </a:p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ru-RU" sz="1800" u="sng" dirty="0" smtClean="0"/>
              <a:t>Например</a:t>
            </a:r>
            <a:r>
              <a:rPr lang="ru-RU" sz="1800" dirty="0" smtClean="0"/>
              <a:t> Алгоритм метода нахождения корня </a:t>
            </a:r>
            <a:r>
              <a:rPr lang="en-US" sz="1800" dirty="0" smtClean="0"/>
              <a:t>f(x)=0</a:t>
            </a:r>
            <a:endParaRPr lang="ru-RU" sz="1800" dirty="0" smtClean="0"/>
          </a:p>
          <a:p>
            <a:pPr algn="just" eaLnBrk="1" hangingPunct="1">
              <a:spcBef>
                <a:spcPts val="0"/>
              </a:spcBef>
              <a:buFontTx/>
              <a:buNone/>
              <a:defRPr/>
            </a:pPr>
            <a:r>
              <a:rPr lang="ru-RU" sz="1800" dirty="0" smtClean="0"/>
              <a:t>делением отрезка пополам: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 smtClean="0"/>
              <a:t>x=(</a:t>
            </a:r>
            <a:r>
              <a:rPr lang="en-US" sz="1800" dirty="0" err="1" smtClean="0"/>
              <a:t>a+b</a:t>
            </a:r>
            <a:r>
              <a:rPr lang="en-US" sz="1800" dirty="0" smtClean="0"/>
              <a:t>)/2</a:t>
            </a:r>
            <a:endParaRPr lang="ru-RU" sz="1800" dirty="0" smtClean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 smtClean="0"/>
              <a:t>f</a:t>
            </a:r>
            <a:r>
              <a:rPr lang="ru-RU" sz="1800" dirty="0" smtClean="0"/>
              <a:t>(</a:t>
            </a:r>
            <a:r>
              <a:rPr lang="en-US" sz="1800" dirty="0" smtClean="0"/>
              <a:t>a</a:t>
            </a:r>
            <a:r>
              <a:rPr lang="ru-RU" sz="1800" dirty="0" smtClean="0"/>
              <a:t>)</a:t>
            </a:r>
            <a:r>
              <a:rPr lang="en-US" sz="1800" dirty="0" smtClean="0"/>
              <a:t>f</a:t>
            </a:r>
            <a:r>
              <a:rPr lang="ru-RU" sz="1800" dirty="0" smtClean="0"/>
              <a:t>(</a:t>
            </a:r>
            <a:r>
              <a:rPr lang="en-US" sz="1800" dirty="0" smtClean="0"/>
              <a:t>x</a:t>
            </a:r>
            <a:r>
              <a:rPr lang="ru-RU" sz="1800" dirty="0" smtClean="0"/>
              <a:t>)</a:t>
            </a:r>
            <a:r>
              <a:rPr lang="en-US" sz="1800" dirty="0" smtClean="0"/>
              <a:t>&lt;</a:t>
            </a:r>
            <a:r>
              <a:rPr lang="ru-RU" sz="1800" dirty="0" smtClean="0"/>
              <a:t>0  то  </a:t>
            </a:r>
            <a:r>
              <a:rPr lang="en-US" sz="1800" dirty="0" smtClean="0"/>
              <a:t>b</a:t>
            </a:r>
            <a:r>
              <a:rPr lang="ru-RU" sz="1800" dirty="0" smtClean="0"/>
              <a:t>=</a:t>
            </a:r>
            <a:r>
              <a:rPr lang="en-US" sz="1800" dirty="0" smtClean="0"/>
              <a:t>x  </a:t>
            </a:r>
            <a:r>
              <a:rPr lang="ru-RU" sz="1800" dirty="0" smtClean="0"/>
              <a:t>иначе  </a:t>
            </a:r>
            <a:r>
              <a:rPr lang="en-US" sz="1800" dirty="0" smtClean="0"/>
              <a:t>a</a:t>
            </a:r>
            <a:r>
              <a:rPr lang="ru-RU" sz="1800" dirty="0" smtClean="0"/>
              <a:t>=</a:t>
            </a:r>
            <a:r>
              <a:rPr lang="en-US" sz="1800" dirty="0" smtClean="0"/>
              <a:t>x</a:t>
            </a:r>
            <a:endParaRPr lang="ru-RU" sz="1800" dirty="0" smtClean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 smtClean="0"/>
              <a:t>(b-a)&lt;e </a:t>
            </a:r>
            <a:r>
              <a:rPr lang="ru-RU" sz="1800" dirty="0" smtClean="0"/>
              <a:t> выход</a:t>
            </a:r>
          </a:p>
        </p:txBody>
      </p:sp>
      <p:pic>
        <p:nvPicPr>
          <p:cNvPr id="10250" name="Picture 10" descr=" S=\lim_{n\to\infty}\sum_{i=1}^{n}a_i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379412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 descr="http://fs.nashaucheba.ru/tw_files2/urls_2/243/d-242465/242465_html_3ab2884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1"/>
          <a:stretch>
            <a:fillRect/>
          </a:stretch>
        </p:blipFill>
        <p:spPr bwMode="auto">
          <a:xfrm>
            <a:off x="6400800" y="4562475"/>
            <a:ext cx="225742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2. </a:t>
            </a:r>
            <a:r>
              <a:rPr lang="ru-RU" altLang="ru-RU" sz="1400" dirty="0"/>
              <a:t>Основы моделирования систем. Классификация моделей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3. Классификация видов моделирования</a:t>
            </a:r>
            <a:endParaRPr lang="ru-RU" altLang="ru-RU" sz="18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Статистическое</a:t>
            </a:r>
            <a:r>
              <a:rPr lang="ru-RU" altLang="ru-RU" sz="1800" b="1"/>
              <a:t> </a:t>
            </a:r>
            <a:r>
              <a:rPr lang="ru-RU" altLang="ru-RU" sz="1800" b="1" i="1"/>
              <a:t>моделирование</a:t>
            </a:r>
            <a:r>
              <a:rPr lang="ru-RU" altLang="ru-RU" sz="1800" b="1"/>
              <a:t> </a:t>
            </a:r>
            <a:r>
              <a:rPr lang="ru-RU" altLang="ru-RU" sz="1800"/>
              <a:t>использует</a:t>
            </a:r>
            <a:r>
              <a:rPr lang="ru-RU" altLang="ru-RU" sz="1800" b="1"/>
              <a:t>  </a:t>
            </a:r>
            <a:r>
              <a:rPr lang="ru-RU" altLang="ru-RU" sz="1800"/>
              <a:t>обработку данных о системе  с целью получения статистических характеристик системы.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i="1"/>
              <a:t>Имитационное</a:t>
            </a:r>
            <a:r>
              <a:rPr lang="ru-RU" altLang="ru-RU" sz="1800" b="1"/>
              <a:t> </a:t>
            </a:r>
            <a:r>
              <a:rPr lang="ru-RU" altLang="ru-RU" sz="1800" b="1" i="1"/>
              <a:t>моделирование</a:t>
            </a:r>
            <a:r>
              <a:rPr lang="ru-RU" altLang="ru-RU" sz="1800" b="1"/>
              <a:t> </a:t>
            </a:r>
            <a:r>
              <a:rPr lang="ru-RU" altLang="ru-RU" sz="1800"/>
              <a:t>воспроизводит на ЭВМ (имитирует) процесс  функционирования исследуемой системы. По результатам имитационного моделирования на ЭВМ можно прогнозировать поведение исследуемой системы.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u="sng"/>
              <a:t>Например</a:t>
            </a:r>
            <a:r>
              <a:rPr lang="ru-RU" altLang="ru-RU" sz="1800"/>
              <a:t>, имитационная модель системы массового обслуживания (СМО)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832850" y="1588"/>
            <a:ext cx="3000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9</a:t>
            </a: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2971800" y="5986463"/>
            <a:ext cx="3348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Рис. 7.  Имитационная модель СМО</a:t>
            </a:r>
          </a:p>
        </p:txBody>
      </p:sp>
      <p:pic>
        <p:nvPicPr>
          <p:cNvPr id="35842" name="Picture 2" descr="Понятие систем массового обслужи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59055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1306</Words>
  <Application>Microsoft Office PowerPoint</Application>
  <PresentationFormat>Экран 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Calibri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Стас</dc:creator>
  <cp:lastModifiedBy>Admin</cp:lastModifiedBy>
  <cp:revision>110</cp:revision>
  <cp:lastPrinted>1601-01-01T00:00:00Z</cp:lastPrinted>
  <dcterms:created xsi:type="dcterms:W3CDTF">2011-09-01T15:20:16Z</dcterms:created>
  <dcterms:modified xsi:type="dcterms:W3CDTF">2022-09-16T06:36:30Z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