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304" r:id="rId4"/>
    <p:sldId id="305" r:id="rId5"/>
    <p:sldId id="306" r:id="rId6"/>
    <p:sldId id="307" r:id="rId7"/>
    <p:sldId id="308" r:id="rId8"/>
    <p:sldId id="309" r:id="rId9"/>
    <p:sldId id="286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4660"/>
  </p:normalViewPr>
  <p:slideViewPr>
    <p:cSldViewPr>
      <p:cViewPr varScale="1">
        <p:scale>
          <a:sx n="113" d="100"/>
          <a:sy n="113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3890E-C8A3-4290-B8B9-3CBF6A666D0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7449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DD77E5-F5AA-492C-BA44-8F7C1D1A96F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7825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90C213-6019-44A7-B32B-40AD30C205E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8178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CED0B-387C-4096-9707-E53C62551FC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463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600EF1-512D-41E0-BEB4-0FF3A788A91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4159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B85172-CADC-4CA3-B7FB-175687E2C92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086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3F687-6373-4C4F-A0BF-55DD393EB32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9435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DE69DF-57D7-43AA-BD96-D5BDAEDBE33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3494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EEE28-0235-4E62-B352-31D048D80D5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8074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4592B3-4A7C-4BEE-AF84-3D47F8160E9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5822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F62151-13E5-45A3-9B5D-F0A6D7EF969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683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6C84F5-FA72-4EC8-BC1D-EFE9D543860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152400" y="282575"/>
            <a:ext cx="8534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/>
              <a:t>Лекция </a:t>
            </a:r>
            <a:r>
              <a:rPr lang="ru-RU" altLang="ru-RU" sz="2000" b="1" dirty="0" smtClean="0"/>
              <a:t>3. </a:t>
            </a:r>
            <a:r>
              <a:rPr lang="ru-RU" altLang="ru-RU" sz="2000" b="1" dirty="0"/>
              <a:t>Этапы построения математических моделей</a:t>
            </a: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Курс лекций </a:t>
            </a:r>
            <a:r>
              <a:rPr lang="ru-RU" altLang="ru-RU" sz="1400" dirty="0" smtClean="0"/>
              <a:t>«Учебно-исследовательская работа студентов»</a:t>
            </a:r>
            <a:endParaRPr lang="ru-RU" altLang="ru-RU" sz="1400" dirty="0"/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152400" y="919163"/>
            <a:ext cx="8839200" cy="449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1800" dirty="0" smtClean="0"/>
              <a:t>Мы уже говорили, что </a:t>
            </a:r>
            <a:r>
              <a:rPr lang="ru-RU" sz="1800" b="1" dirty="0" smtClean="0"/>
              <a:t>моделирование</a:t>
            </a:r>
            <a:r>
              <a:rPr lang="ru-RU" sz="1800" dirty="0" smtClean="0"/>
              <a:t> вообще и математическое, в частности, процесс достаточно </a:t>
            </a:r>
            <a:r>
              <a:rPr lang="ru-RU" sz="1800" i="1" dirty="0" smtClean="0"/>
              <a:t>сложный и творческий</a:t>
            </a:r>
            <a:r>
              <a:rPr lang="ru-RU" sz="1800" dirty="0" smtClean="0"/>
              <a:t>. Тем не менее, наука с годами выработала некоторую общую схему проведения исследований посредством математического моделирования и рекомендует определенную последовательность </a:t>
            </a:r>
            <a:r>
              <a:rPr lang="ru-RU" sz="1800" b="1" dirty="0" smtClean="0"/>
              <a:t>этапов</a:t>
            </a:r>
            <a:r>
              <a:rPr lang="ru-RU" sz="1800" dirty="0" smtClean="0"/>
              <a:t> построения математических моделей: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ru-RU" sz="1800" dirty="0" smtClean="0"/>
              <a:t>Содержательная постановка задачи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ru-RU" sz="1800" dirty="0" smtClean="0"/>
              <a:t>Концептуальная постановка задачи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ru-RU" sz="1800" dirty="0" smtClean="0"/>
              <a:t>Математическая постановка задачи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ru-RU" sz="1800" dirty="0" smtClean="0"/>
              <a:t>Выбор и обоснование выбора метода решения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ru-RU" sz="1800" dirty="0" smtClean="0"/>
              <a:t>Проверка адекватности модели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ru-RU" sz="1800" dirty="0" smtClean="0"/>
              <a:t>Проведение численных исследований и анализ результатов.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ru-RU" sz="1800" dirty="0" smtClean="0"/>
          </a:p>
          <a:p>
            <a:pPr indent="357188">
              <a:buFontTx/>
              <a:buNone/>
              <a:defRPr/>
            </a:pPr>
            <a:r>
              <a:rPr lang="ru-RU" sz="1800" dirty="0" smtClean="0"/>
              <a:t>Рассмотрим содержание каждого этапа и пример — </a:t>
            </a:r>
            <a:r>
              <a:rPr lang="ru-RU" sz="1800" i="1" dirty="0" smtClean="0"/>
              <a:t>кинематический анализ механизма</a:t>
            </a:r>
            <a:r>
              <a:rPr lang="ru-RU" sz="1800" dirty="0" smtClean="0"/>
              <a:t>.</a:t>
            </a: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8832850" y="15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Лекция </a:t>
            </a:r>
            <a:r>
              <a:rPr lang="ru-RU" altLang="ru-RU" sz="1400" dirty="0" smtClean="0"/>
              <a:t>3. </a:t>
            </a:r>
            <a:r>
              <a:rPr lang="ru-RU" altLang="ru-RU" sz="1400" dirty="0"/>
              <a:t>Этапы построения математических моделей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" y="228600"/>
            <a:ext cx="8818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1. Содержательная постановка задачи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52400" y="762000"/>
            <a:ext cx="8839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indent="357188">
              <a:buFontTx/>
              <a:buNone/>
              <a:defRPr/>
            </a:pPr>
            <a:r>
              <a:rPr lang="ru-RU" sz="1800" b="1" dirty="0" smtClean="0"/>
              <a:t>1 этап обследования</a:t>
            </a:r>
            <a:r>
              <a:rPr lang="ru-RU" sz="1800" dirty="0" smtClean="0"/>
              <a:t> включает следующие работы:</a:t>
            </a:r>
          </a:p>
          <a:p>
            <a:pPr>
              <a:defRPr/>
            </a:pPr>
            <a:r>
              <a:rPr lang="ru-RU" sz="1800" i="1" dirty="0" smtClean="0"/>
              <a:t>обследование объекта моделирования</a:t>
            </a:r>
            <a:r>
              <a:rPr lang="ru-RU" sz="1800" dirty="0" smtClean="0"/>
              <a:t> с целью выявления основных факторов, механизмов, определяющих его поведение, определения соответствующих параметров, позволяющих описывать моделируемый объект,</a:t>
            </a:r>
          </a:p>
          <a:p>
            <a:pPr>
              <a:defRPr/>
            </a:pPr>
            <a:r>
              <a:rPr lang="ru-RU" sz="1800" i="1" dirty="0" smtClean="0"/>
              <a:t>сбор и проверка имеющихся экспериментальных данных</a:t>
            </a:r>
            <a:r>
              <a:rPr lang="ru-RU" sz="1800" dirty="0" smtClean="0"/>
              <a:t> об объектах-аналогах, проведение при необходимости дополнительных экспериментов,</a:t>
            </a:r>
          </a:p>
          <a:p>
            <a:pPr>
              <a:defRPr/>
            </a:pPr>
            <a:r>
              <a:rPr lang="ru-RU" sz="1800" i="1" dirty="0" smtClean="0"/>
              <a:t>аналитический обзор литературных источников</a:t>
            </a:r>
            <a:r>
              <a:rPr lang="ru-RU" sz="1800" dirty="0" smtClean="0"/>
              <a:t>, анализ и сравнение между собой построенных ранее моделей данного объекта (или подобных рассматриваемому объекту),</a:t>
            </a:r>
          </a:p>
          <a:p>
            <a:pPr>
              <a:defRPr/>
            </a:pPr>
            <a:r>
              <a:rPr lang="ru-RU" sz="1800" i="1" dirty="0" smtClean="0"/>
              <a:t>анализ и обобщение всего накопленного материала</a:t>
            </a:r>
            <a:r>
              <a:rPr lang="ru-RU" sz="1800" dirty="0" smtClean="0"/>
              <a:t>, разработка общего плана создания математической модели.</a:t>
            </a:r>
          </a:p>
          <a:p>
            <a:pPr indent="357188">
              <a:buFontTx/>
              <a:buNone/>
              <a:defRPr/>
            </a:pPr>
            <a:r>
              <a:rPr lang="ru-RU" sz="1800" b="1" dirty="0" smtClean="0"/>
              <a:t>Содержательная постановка задачи</a:t>
            </a:r>
            <a:r>
              <a:rPr lang="ru-RU" sz="1800" dirty="0" smtClean="0"/>
              <a:t>  - неформализованное описание системы на естественном языке, дополняемое чертежами, схемами. Если объектом моделирования является техпроцесс, машина, конструкция или деталь, то содержательную постановку задачи моделирования очень часто называют </a:t>
            </a:r>
            <a:r>
              <a:rPr lang="ru-RU" sz="1800" i="1" dirty="0" smtClean="0"/>
              <a:t>технической постановкой задачи</a:t>
            </a:r>
            <a:r>
              <a:rPr lang="ru-RU" sz="1800" dirty="0" smtClean="0"/>
              <a:t>.</a:t>
            </a:r>
          </a:p>
          <a:p>
            <a:pPr indent="357188">
              <a:buFontTx/>
              <a:buNone/>
              <a:defRPr/>
            </a:pPr>
            <a:r>
              <a:rPr lang="ru-RU" sz="1800" dirty="0" smtClean="0"/>
              <a:t>Весь собранный в результате обследования материал оформляются в виде </a:t>
            </a:r>
            <a:r>
              <a:rPr lang="ru-RU" sz="1800" b="1" dirty="0" smtClean="0"/>
              <a:t>технического задания</a:t>
            </a:r>
            <a:r>
              <a:rPr lang="ru-RU" sz="1800" dirty="0" smtClean="0"/>
              <a:t> на проектирование и разработку модели. Это итоговый документ, заканчивающий этап обследования.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845550" y="0"/>
            <a:ext cx="3000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25" y="4038600"/>
            <a:ext cx="51371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Лекция </a:t>
            </a:r>
            <a:r>
              <a:rPr lang="ru-RU" altLang="ru-RU" sz="1400" dirty="0" smtClean="0"/>
              <a:t>3. </a:t>
            </a:r>
            <a:r>
              <a:rPr lang="ru-RU" altLang="ru-RU" sz="1400" dirty="0"/>
              <a:t>Этапы построения математических моделей</a:t>
            </a:r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152400" y="228600"/>
            <a:ext cx="8818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1. Содержательная постановка задачи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52400" y="671513"/>
            <a:ext cx="8839200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5718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ru-RU" altLang="ru-RU" sz="1800" b="1" u="sng"/>
              <a:t>Пример</a:t>
            </a:r>
            <a:r>
              <a:rPr lang="ru-RU" altLang="ru-RU" sz="1800" b="1"/>
              <a:t>.</a:t>
            </a:r>
            <a:r>
              <a:rPr lang="ru-RU" altLang="ru-RU" sz="1800"/>
              <a:t> Кривошипно-ползунный механизм. Это несложный, но весьма распространенный механизм, использующийся в двигателях внутреннего сгорания, компрессорах, пильных агрегатах и других машинах.</a:t>
            </a:r>
          </a:p>
          <a:p>
            <a:pPr>
              <a:buFontTx/>
              <a:buNone/>
            </a:pPr>
            <a:r>
              <a:rPr lang="ru-RU" altLang="ru-RU" sz="1800" b="1" i="1"/>
              <a:t>Содержательная постановка задачи</a:t>
            </a:r>
            <a:r>
              <a:rPr lang="ru-RU" altLang="ru-RU" sz="1800" b="1"/>
              <a:t>.</a:t>
            </a:r>
            <a:endParaRPr lang="ru-RU" altLang="ru-RU" sz="1800"/>
          </a:p>
          <a:p>
            <a:pPr>
              <a:buFontTx/>
              <a:buNone/>
            </a:pPr>
            <a:r>
              <a:rPr lang="ru-RU" altLang="ru-RU" sz="1800"/>
              <a:t>Кривошип </a:t>
            </a:r>
            <a:r>
              <a:rPr lang="ru-RU" altLang="ru-RU" sz="1800" i="1"/>
              <a:t>ОА</a:t>
            </a:r>
            <a:r>
              <a:rPr lang="ru-RU" altLang="ru-RU" sz="1800"/>
              <a:t> длиной </a:t>
            </a:r>
            <a:r>
              <a:rPr lang="ru-RU" altLang="ru-RU" sz="1800" i="1"/>
              <a:t>R</a:t>
            </a:r>
            <a:r>
              <a:rPr lang="ru-RU" altLang="ru-RU" sz="1800"/>
              <a:t> вращается с постоянной угловой скоростью </a:t>
            </a:r>
            <a:r>
              <a:rPr lang="el-GR" altLang="ru-RU" sz="1800"/>
              <a:t>ω</a:t>
            </a:r>
            <a:r>
              <a:rPr lang="ru-RU" altLang="ru-RU" sz="1800"/>
              <a:t> вокруг неподвижной точки </a:t>
            </a:r>
            <a:r>
              <a:rPr lang="ru-RU" altLang="ru-RU" sz="1800" i="1"/>
              <a:t>О</a:t>
            </a:r>
            <a:r>
              <a:rPr lang="ru-RU" altLang="ru-RU" sz="1800"/>
              <a:t> и приводит в движение шатун </a:t>
            </a:r>
            <a:r>
              <a:rPr lang="ru-RU" altLang="ru-RU" sz="1800" i="1"/>
              <a:t>АВ</a:t>
            </a:r>
            <a:r>
              <a:rPr lang="ru-RU" altLang="ru-RU" sz="1800"/>
              <a:t> длиной </a:t>
            </a:r>
            <a:r>
              <a:rPr lang="ru-RU" altLang="ru-RU" sz="1800" i="1"/>
              <a:t>L</a:t>
            </a:r>
            <a:r>
              <a:rPr lang="ru-RU" altLang="ru-RU" sz="1800"/>
              <a:t>, связанный с ползуном </a:t>
            </a:r>
            <a:r>
              <a:rPr lang="ru-RU" altLang="ru-RU" sz="1800" i="1"/>
              <a:t>В</a:t>
            </a:r>
            <a:r>
              <a:rPr lang="ru-RU" altLang="ru-RU" sz="1800"/>
              <a:t>, движущимся поступательно вдоль направляющей, параллельной оси </a:t>
            </a:r>
            <a:r>
              <a:rPr lang="ru-RU" altLang="ru-RU" sz="1800" i="1"/>
              <a:t>Ox</a:t>
            </a:r>
            <a:r>
              <a:rPr lang="ru-RU" altLang="ru-RU" sz="1800"/>
              <a:t>. Расстояние </a:t>
            </a:r>
            <a:r>
              <a:rPr lang="ru-RU" altLang="ru-RU" sz="1800" i="1"/>
              <a:t>Н</a:t>
            </a:r>
            <a:r>
              <a:rPr lang="ru-RU" altLang="ru-RU" sz="1800"/>
              <a:t> задано.</a:t>
            </a:r>
          </a:p>
          <a:p>
            <a:pPr>
              <a:buFontTx/>
              <a:buNone/>
            </a:pPr>
            <a:r>
              <a:rPr lang="ru-RU" altLang="ru-RU" sz="1800"/>
              <a:t>Модель должна позволять исследовать движение механизма, то есть определять положения, скорости и ускорения точек </a:t>
            </a:r>
            <a:r>
              <a:rPr lang="ru-RU" altLang="ru-RU" sz="1800" i="1"/>
              <a:t>А</a:t>
            </a:r>
            <a:r>
              <a:rPr lang="ru-RU" altLang="ru-RU" sz="1800"/>
              <a:t> и </a:t>
            </a:r>
            <a:r>
              <a:rPr lang="ru-RU" altLang="ru-RU" sz="1800" i="1"/>
              <a:t>В</a:t>
            </a:r>
            <a:r>
              <a:rPr lang="ru-RU" altLang="ru-RU" sz="1800"/>
              <a:t> как функции времени.</a:t>
            </a:r>
          </a:p>
          <a:p>
            <a:pPr>
              <a:buFontTx/>
              <a:buNone/>
            </a:pPr>
            <a:r>
              <a:rPr lang="ru-RU" altLang="ru-RU" sz="1800"/>
              <a:t>Исходные данные: </a:t>
            </a:r>
          </a:p>
          <a:p>
            <a:pPr>
              <a:buFontTx/>
              <a:buNone/>
            </a:pPr>
            <a:r>
              <a:rPr lang="ru-RU" altLang="ru-RU" sz="1800"/>
              <a:t>длины кривошипа </a:t>
            </a:r>
            <a:r>
              <a:rPr lang="ru-RU" altLang="ru-RU" sz="1800" i="1"/>
              <a:t>R </a:t>
            </a:r>
            <a:r>
              <a:rPr lang="ru-RU" altLang="ru-RU" sz="1800"/>
              <a:t>и шатуна </a:t>
            </a:r>
            <a:r>
              <a:rPr lang="ru-RU" altLang="ru-RU" sz="1800" i="1"/>
              <a:t>L</a:t>
            </a:r>
            <a:r>
              <a:rPr lang="ru-RU" altLang="ru-RU" sz="1800"/>
              <a:t>; </a:t>
            </a:r>
          </a:p>
          <a:p>
            <a:pPr>
              <a:buFontTx/>
              <a:buNone/>
            </a:pPr>
            <a:r>
              <a:rPr lang="ru-RU" altLang="ru-RU" sz="1800"/>
              <a:t>положение оси ползуна </a:t>
            </a:r>
            <a:r>
              <a:rPr lang="ru-RU" altLang="ru-RU" sz="1800" i="1"/>
              <a:t>H</a:t>
            </a:r>
            <a:r>
              <a:rPr lang="ru-RU" altLang="ru-RU" sz="1800"/>
              <a:t>; </a:t>
            </a:r>
          </a:p>
          <a:p>
            <a:pPr>
              <a:buFontTx/>
              <a:buNone/>
            </a:pPr>
            <a:r>
              <a:rPr lang="ru-RU" altLang="ru-RU" sz="1800"/>
              <a:t>величина угловой скорости кривошипа </a:t>
            </a:r>
            <a:r>
              <a:rPr lang="el-GR" altLang="ru-RU" sz="1800"/>
              <a:t>ω</a:t>
            </a:r>
            <a:r>
              <a:rPr lang="ru-RU" altLang="ru-RU" sz="1800"/>
              <a:t>.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8845550" y="0"/>
            <a:ext cx="3000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3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690688" y="6015038"/>
            <a:ext cx="3262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/>
              <a:t>Рис. 1.  Расчетная схема механизма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Лекция </a:t>
            </a:r>
            <a:r>
              <a:rPr lang="ru-RU" altLang="ru-RU" sz="1400" dirty="0" smtClean="0"/>
              <a:t>3. </a:t>
            </a:r>
            <a:r>
              <a:rPr lang="ru-RU" altLang="ru-RU" sz="1400" dirty="0"/>
              <a:t>Этапы построения математических моделей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2400" y="228600"/>
            <a:ext cx="8818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2. Концептуальная постановка задачи 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52400" y="762000"/>
            <a:ext cx="8839200" cy="441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indent="357188">
              <a:buFontTx/>
              <a:buNone/>
              <a:defRPr/>
            </a:pPr>
            <a:r>
              <a:rPr lang="ru-RU" sz="1800" b="1" dirty="0" smtClean="0"/>
              <a:t>2 этап </a:t>
            </a:r>
            <a:r>
              <a:rPr lang="ru-RU" sz="1800" dirty="0" smtClean="0"/>
              <a:t>моделирования проводится внутри рабочей группы на основе </a:t>
            </a:r>
            <a:r>
              <a:rPr lang="ru-RU" sz="1800" i="1" dirty="0" smtClean="0"/>
              <a:t>технического задания</a:t>
            </a:r>
            <a:r>
              <a:rPr lang="ru-RU" sz="1800" dirty="0" smtClean="0"/>
              <a:t>.</a:t>
            </a:r>
          </a:p>
          <a:p>
            <a:pPr indent="361950">
              <a:buFontTx/>
              <a:buNone/>
              <a:defRPr/>
            </a:pPr>
            <a:r>
              <a:rPr lang="ru-RU" sz="1800" dirty="0" smtClean="0"/>
              <a:t>Строго говоря, </a:t>
            </a:r>
            <a:r>
              <a:rPr lang="ru-RU" sz="1800" b="1" dirty="0" smtClean="0"/>
              <a:t>концептуальная постановка задачи </a:t>
            </a:r>
            <a:r>
              <a:rPr lang="ru-RU" sz="1800" dirty="0" smtClean="0"/>
              <a:t>моделирования – это сформулированный в терминах конкретных </a:t>
            </a:r>
            <a:r>
              <a:rPr lang="ru-RU" sz="1800" i="1" dirty="0" smtClean="0"/>
              <a:t>дисциплин</a:t>
            </a:r>
            <a:r>
              <a:rPr lang="ru-RU" sz="1800" dirty="0" smtClean="0"/>
              <a:t> (физики, химии, биологии и т.д.) перечень основных вопросов, интересующих заказчика, а также совокупность </a:t>
            </a:r>
            <a:r>
              <a:rPr lang="ru-RU" sz="1800" i="1" dirty="0" smtClean="0"/>
              <a:t>гипотез</a:t>
            </a:r>
            <a:r>
              <a:rPr lang="ru-RU" sz="1800" dirty="0" smtClean="0"/>
              <a:t> относительно свойств и поведения объекта моделирования. Члены группы просто переводят требования заказчика на свой </a:t>
            </a:r>
            <a:r>
              <a:rPr lang="ru-RU" sz="1800" i="1" dirty="0" smtClean="0"/>
              <a:t>научный язык</a:t>
            </a:r>
            <a:r>
              <a:rPr lang="ru-RU" sz="1800" dirty="0" smtClean="0"/>
              <a:t>. </a:t>
            </a:r>
          </a:p>
          <a:p>
            <a:pPr indent="361950">
              <a:buFontTx/>
              <a:buNone/>
              <a:defRPr/>
            </a:pPr>
            <a:r>
              <a:rPr lang="ru-RU" sz="1800" dirty="0" smtClean="0"/>
              <a:t>Для построения концептуальной модели формулируется совокупность </a:t>
            </a:r>
            <a:r>
              <a:rPr lang="ru-RU" sz="1800" b="1" dirty="0" smtClean="0"/>
              <a:t>гипотез</a:t>
            </a:r>
            <a:r>
              <a:rPr lang="ru-RU" sz="1800" dirty="0" smtClean="0"/>
              <a:t> о поведении объекта, его взаимодействии с окружающей средой, изменении внутренних параметров. </a:t>
            </a:r>
          </a:p>
          <a:p>
            <a:pPr indent="361950">
              <a:buFontTx/>
              <a:buNone/>
              <a:defRPr/>
            </a:pPr>
            <a:r>
              <a:rPr lang="ru-RU" sz="1800" dirty="0" smtClean="0"/>
              <a:t>Как правило, эти гипотезы </a:t>
            </a:r>
            <a:r>
              <a:rPr lang="ru-RU" sz="1800" i="1" dirty="0" smtClean="0"/>
              <a:t>правдоподобны</a:t>
            </a:r>
            <a:r>
              <a:rPr lang="ru-RU" sz="1800" dirty="0" smtClean="0"/>
              <a:t> в том смысле, что для их обоснования могут быть приведены некоторые теоретические доводы и экспериментальные данные, основанные на собранной ранее информации об объекте. В выборе и обосновании принимаемых гипотез в значительной степени проявляется искусство, опыт и накопленные знания членов рабочей группы.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8845550" y="0"/>
            <a:ext cx="3000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25" y="4038600"/>
            <a:ext cx="51371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Лекция </a:t>
            </a:r>
            <a:r>
              <a:rPr lang="ru-RU" altLang="ru-RU" sz="1400" dirty="0" smtClean="0"/>
              <a:t>3. </a:t>
            </a:r>
            <a:r>
              <a:rPr lang="ru-RU" altLang="ru-RU" sz="1400" dirty="0"/>
              <a:t>Этапы построения математических моделей</a:t>
            </a:r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52400" y="228600"/>
            <a:ext cx="8818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2. Концептуальная постановка задачи 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52400" y="720725"/>
            <a:ext cx="8839200" cy="518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indent="361950">
              <a:buFontTx/>
              <a:buNone/>
              <a:defRPr/>
            </a:pPr>
            <a:r>
              <a:rPr lang="ru-RU" sz="1800" b="1" u="sng" dirty="0" smtClean="0"/>
              <a:t>Пример</a:t>
            </a:r>
            <a:r>
              <a:rPr lang="ru-RU" sz="1800" dirty="0" smtClean="0"/>
              <a:t>. Анализ механизма провести при следующих допущениях (</a:t>
            </a:r>
            <a:r>
              <a:rPr lang="ru-RU" sz="1800" b="1" i="1" dirty="0" smtClean="0"/>
              <a:t>гипотезах</a:t>
            </a:r>
            <a:r>
              <a:rPr lang="ru-RU" sz="1800" dirty="0" smtClean="0"/>
              <a:t>):</a:t>
            </a:r>
          </a:p>
          <a:p>
            <a:pPr>
              <a:defRPr/>
            </a:pPr>
            <a:r>
              <a:rPr lang="ru-RU" sz="1800" dirty="0" smtClean="0"/>
              <a:t>Объектом исследования является плоский механизм, состоящий из прямолинейных стержней </a:t>
            </a:r>
            <a:r>
              <a:rPr lang="ru-RU" sz="1800" i="1" dirty="0" smtClean="0"/>
              <a:t>ОА</a:t>
            </a:r>
            <a:r>
              <a:rPr lang="ru-RU" sz="1800" dirty="0" smtClean="0"/>
              <a:t> и </a:t>
            </a:r>
            <a:r>
              <a:rPr lang="ru-RU" sz="1800" i="1" dirty="0" smtClean="0"/>
              <a:t>АВ</a:t>
            </a:r>
            <a:r>
              <a:rPr lang="ru-RU" sz="1800" dirty="0" smtClean="0"/>
              <a:t>, а также цилиндрических шарниров </a:t>
            </a:r>
            <a:r>
              <a:rPr lang="ru-RU" sz="1800" i="1" dirty="0" smtClean="0"/>
              <a:t>О</a:t>
            </a:r>
            <a:r>
              <a:rPr lang="ru-RU" sz="1800" dirty="0" smtClean="0"/>
              <a:t> и </a:t>
            </a:r>
            <a:r>
              <a:rPr lang="ru-RU" sz="1800" i="1" dirty="0" smtClean="0"/>
              <a:t>А</a:t>
            </a:r>
            <a:r>
              <a:rPr lang="ru-RU" sz="1800" dirty="0" smtClean="0"/>
              <a:t> и ползуна </a:t>
            </a:r>
            <a:r>
              <a:rPr lang="ru-RU" sz="1800" i="1" dirty="0" smtClean="0"/>
              <a:t>В</a:t>
            </a:r>
            <a:r>
              <a:rPr lang="ru-RU" sz="1800" dirty="0" smtClean="0"/>
              <a:t>.</a:t>
            </a:r>
          </a:p>
          <a:p>
            <a:pPr>
              <a:defRPr/>
            </a:pPr>
            <a:r>
              <a:rPr lang="ru-RU" sz="1800" dirty="0" smtClean="0"/>
              <a:t>Траектории всех точек механизма лежат в одной плоскости.</a:t>
            </a:r>
          </a:p>
          <a:p>
            <a:pPr>
              <a:defRPr/>
            </a:pPr>
            <a:r>
              <a:rPr lang="ru-RU" sz="1800" dirty="0" smtClean="0"/>
              <a:t>Кривошип и шатун считать абсолютно твердыми телами.</a:t>
            </a:r>
          </a:p>
          <a:p>
            <a:pPr>
              <a:defRPr/>
            </a:pPr>
            <a:r>
              <a:rPr lang="ru-RU" sz="1800" dirty="0" smtClean="0"/>
              <a:t>Пренебречь наличием люфта в шарнирах </a:t>
            </a:r>
            <a:r>
              <a:rPr lang="ru-RU" sz="1800" i="1" dirty="0" smtClean="0"/>
              <a:t>О</a:t>
            </a:r>
            <a:r>
              <a:rPr lang="ru-RU" sz="1800" dirty="0" smtClean="0"/>
              <a:t>, </a:t>
            </a:r>
            <a:r>
              <a:rPr lang="ru-RU" sz="1800" i="1" dirty="0" smtClean="0"/>
              <a:t>А</a:t>
            </a:r>
            <a:r>
              <a:rPr lang="ru-RU" sz="1800" dirty="0" smtClean="0"/>
              <a:t> и </a:t>
            </a:r>
            <a:r>
              <a:rPr lang="ru-RU" sz="1800" i="1" dirty="0" smtClean="0"/>
              <a:t>В</a:t>
            </a:r>
            <a:r>
              <a:rPr lang="ru-RU" sz="1800" dirty="0" smtClean="0"/>
              <a:t>.</a:t>
            </a:r>
          </a:p>
          <a:p>
            <a:pPr indent="361950">
              <a:buFontTx/>
              <a:buNone/>
              <a:defRPr/>
            </a:pPr>
            <a:r>
              <a:rPr lang="ru-RU" sz="1800" dirty="0" smtClean="0"/>
              <a:t>Необходимо определить положения, скорости и ускорения точек </a:t>
            </a:r>
            <a:r>
              <a:rPr lang="ru-RU" sz="1800" i="1" dirty="0" smtClean="0"/>
              <a:t>А</a:t>
            </a:r>
            <a:r>
              <a:rPr lang="ru-RU" sz="1800" dirty="0" smtClean="0"/>
              <a:t> и </a:t>
            </a:r>
            <a:r>
              <a:rPr lang="ru-RU" sz="1800" i="1" dirty="0" smtClean="0"/>
              <a:t>В</a:t>
            </a:r>
            <a:r>
              <a:rPr lang="ru-RU" sz="1800" dirty="0" smtClean="0"/>
              <a:t> как функции времени, поскольку именно эти характеристики определяют положение системы в целом. Соотношения, устанавливающие связь между кинематическими характеристиками отдельных узлов механизма получить из геометрических построений. </a:t>
            </a:r>
          </a:p>
          <a:p>
            <a:pPr indent="361950">
              <a:buFontTx/>
              <a:buNone/>
              <a:defRPr/>
            </a:pPr>
            <a:r>
              <a:rPr lang="ru-RU" sz="1800" dirty="0" smtClean="0"/>
              <a:t>При проведении расчетов принять: </a:t>
            </a:r>
          </a:p>
          <a:p>
            <a:pPr indent="361950">
              <a:buFontTx/>
              <a:buNone/>
              <a:defRPr/>
            </a:pPr>
            <a:r>
              <a:rPr lang="ru-RU" sz="1800" i="1" dirty="0" smtClean="0"/>
              <a:t>R</a:t>
            </a:r>
            <a:r>
              <a:rPr lang="ru-RU" sz="1800" dirty="0" smtClean="0"/>
              <a:t>=0,1м; </a:t>
            </a:r>
            <a:r>
              <a:rPr lang="ru-RU" sz="1800" i="1" dirty="0" smtClean="0"/>
              <a:t>L</a:t>
            </a:r>
            <a:r>
              <a:rPr lang="ru-RU" sz="1800" dirty="0" smtClean="0"/>
              <a:t>=0,25м; </a:t>
            </a:r>
            <a:r>
              <a:rPr lang="ru-RU" sz="1800" i="1" dirty="0" smtClean="0"/>
              <a:t>H</a:t>
            </a:r>
            <a:r>
              <a:rPr lang="ru-RU" sz="1800" dirty="0" smtClean="0"/>
              <a:t>=0,1м; ω=0,2с-1. </a:t>
            </a:r>
          </a:p>
          <a:p>
            <a:pPr indent="361950">
              <a:spcBef>
                <a:spcPts val="0"/>
              </a:spcBef>
              <a:buFontTx/>
              <a:buNone/>
              <a:defRPr/>
            </a:pPr>
            <a:r>
              <a:rPr lang="ru-RU" sz="1800" dirty="0" smtClean="0"/>
              <a:t>Поскольку кривошип </a:t>
            </a:r>
            <a:r>
              <a:rPr lang="ru-RU" sz="1800" i="1" dirty="0" smtClean="0"/>
              <a:t>ОА</a:t>
            </a:r>
            <a:r>
              <a:rPr lang="ru-RU" sz="1800" dirty="0" smtClean="0"/>
              <a:t> вращается </a:t>
            </a:r>
          </a:p>
          <a:p>
            <a:pPr indent="0">
              <a:spcBef>
                <a:spcPts val="0"/>
              </a:spcBef>
              <a:buFontTx/>
              <a:buNone/>
              <a:defRPr/>
            </a:pPr>
            <a:r>
              <a:rPr lang="ru-RU" sz="1800" dirty="0" smtClean="0"/>
              <a:t>с постоянной угловой скоростью ω, </a:t>
            </a:r>
          </a:p>
          <a:p>
            <a:pPr indent="0">
              <a:spcBef>
                <a:spcPts val="0"/>
              </a:spcBef>
              <a:buFontTx/>
              <a:buNone/>
              <a:defRPr/>
            </a:pPr>
            <a:r>
              <a:rPr lang="ru-RU" sz="1800" dirty="0" smtClean="0"/>
              <a:t>угол φ является линейной функцией </a:t>
            </a:r>
          </a:p>
          <a:p>
            <a:pPr indent="0">
              <a:spcBef>
                <a:spcPts val="0"/>
              </a:spcBef>
              <a:buFontTx/>
              <a:buNone/>
              <a:defRPr/>
            </a:pPr>
            <a:r>
              <a:rPr lang="ru-RU" sz="1800" dirty="0" smtClean="0"/>
              <a:t>времени t: φ = </a:t>
            </a:r>
            <a:r>
              <a:rPr lang="ru-RU" sz="1800" dirty="0" err="1" smtClean="0"/>
              <a:t>ωt</a:t>
            </a:r>
            <a:r>
              <a:rPr lang="ru-RU" sz="1800" dirty="0" smtClean="0"/>
              <a:t>.</a:t>
            </a:r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8845550" y="0"/>
            <a:ext cx="3000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5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690688" y="6015038"/>
            <a:ext cx="3262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/>
              <a:t>Рис. 1.  Расчетная схема механизма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Лекция </a:t>
            </a:r>
            <a:r>
              <a:rPr lang="ru-RU" altLang="ru-RU" sz="1400" dirty="0" smtClean="0"/>
              <a:t>3. </a:t>
            </a:r>
            <a:r>
              <a:rPr lang="ru-RU" altLang="ru-RU" sz="1400" dirty="0"/>
              <a:t>Этапы построения математических моделей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52400" y="228600"/>
            <a:ext cx="8818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3. Математическая постановка задачи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52400" y="720725"/>
            <a:ext cx="8839200" cy="518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indent="361950" algn="just">
              <a:buFontTx/>
              <a:buNone/>
              <a:defRPr/>
            </a:pPr>
            <a:r>
              <a:rPr lang="ru-RU" sz="1800" b="1" dirty="0" smtClean="0"/>
              <a:t>3 этап. Математическая </a:t>
            </a:r>
            <a:r>
              <a:rPr lang="ru-RU" sz="1800" b="1" dirty="0"/>
              <a:t>постановка </a:t>
            </a:r>
            <a:r>
              <a:rPr lang="ru-RU" sz="1800" b="1" dirty="0" smtClean="0"/>
              <a:t>задачи</a:t>
            </a:r>
            <a:r>
              <a:rPr lang="ru-RU" sz="1800" dirty="0" smtClean="0"/>
              <a:t>  это </a:t>
            </a:r>
            <a:r>
              <a:rPr lang="ru-RU" sz="1800" dirty="0"/>
              <a:t>совокупность математических соотношений, описывающих поведение и свойства объекта моделирования</a:t>
            </a:r>
            <a:r>
              <a:rPr lang="ru-RU" sz="1800" dirty="0" smtClean="0"/>
              <a:t>.</a:t>
            </a:r>
          </a:p>
          <a:p>
            <a:pPr indent="361950">
              <a:buFontTx/>
              <a:buNone/>
              <a:defRPr/>
            </a:pPr>
            <a:r>
              <a:rPr lang="ru-RU" sz="1800" dirty="0"/>
              <a:t>Какие «математические соотношения»? Какие </a:t>
            </a:r>
            <a:r>
              <a:rPr lang="ru-RU" sz="1800" dirty="0" smtClean="0"/>
              <a:t>угодно:</a:t>
            </a:r>
          </a:p>
          <a:p>
            <a:pPr>
              <a:defRPr/>
            </a:pPr>
            <a:r>
              <a:rPr lang="ru-RU" sz="1800" dirty="0" smtClean="0"/>
              <a:t>системы </a:t>
            </a:r>
            <a:r>
              <a:rPr lang="ru-RU" sz="1800" i="1" dirty="0"/>
              <a:t>линейных алгебраических уравнений</a:t>
            </a:r>
            <a:r>
              <a:rPr lang="ru-RU" sz="1800" dirty="0"/>
              <a:t> - это простейший случай. </a:t>
            </a:r>
            <a:endParaRPr lang="ru-RU" sz="1800" dirty="0" smtClean="0"/>
          </a:p>
          <a:p>
            <a:pPr>
              <a:defRPr/>
            </a:pPr>
            <a:r>
              <a:rPr lang="ru-RU" sz="1800" i="1" dirty="0" smtClean="0"/>
              <a:t>нелинейных </a:t>
            </a:r>
            <a:r>
              <a:rPr lang="ru-RU" sz="1800" i="1" dirty="0"/>
              <a:t>уравнений и систем</a:t>
            </a:r>
            <a:r>
              <a:rPr lang="ru-RU" sz="1800" dirty="0"/>
              <a:t>. </a:t>
            </a:r>
            <a:endParaRPr lang="ru-RU" sz="1800" dirty="0" smtClean="0"/>
          </a:p>
          <a:p>
            <a:pPr>
              <a:defRPr/>
            </a:pPr>
            <a:r>
              <a:rPr lang="ru-RU" sz="1800" i="1" dirty="0" smtClean="0"/>
              <a:t>обыкновенные </a:t>
            </a:r>
            <a:r>
              <a:rPr lang="ru-RU" sz="1800" i="1" dirty="0"/>
              <a:t>дифференциальные уравнения</a:t>
            </a:r>
            <a:r>
              <a:rPr lang="ru-RU" sz="1800" dirty="0"/>
              <a:t>. </a:t>
            </a:r>
            <a:endParaRPr lang="ru-RU" sz="1800" dirty="0" smtClean="0"/>
          </a:p>
          <a:p>
            <a:pPr>
              <a:defRPr/>
            </a:pPr>
            <a:r>
              <a:rPr lang="ru-RU" sz="1800" i="1" dirty="0" smtClean="0"/>
              <a:t>интегральные </a:t>
            </a:r>
            <a:r>
              <a:rPr lang="ru-RU" sz="1800" i="1" dirty="0"/>
              <a:t>уравнения, уравнения в частных производных и их </a:t>
            </a:r>
            <a:r>
              <a:rPr lang="ru-RU" sz="1800" i="1" dirty="0" smtClean="0"/>
              <a:t>системы - </a:t>
            </a:r>
            <a:r>
              <a:rPr lang="ru-RU" sz="1800" dirty="0" smtClean="0"/>
              <a:t>наиболее </a:t>
            </a:r>
            <a:r>
              <a:rPr lang="ru-RU" sz="1800" dirty="0"/>
              <a:t>трудный и частый в математическом моделировании случай</a:t>
            </a:r>
            <a:r>
              <a:rPr lang="ru-RU" sz="1800" dirty="0" smtClean="0"/>
              <a:t>.</a:t>
            </a:r>
            <a:endParaRPr lang="ru-RU" sz="1800" dirty="0"/>
          </a:p>
          <a:p>
            <a:pPr indent="361950" algn="just">
              <a:buFontTx/>
              <a:buNone/>
              <a:defRPr/>
            </a:pPr>
            <a:r>
              <a:rPr lang="ru-RU" sz="1800" dirty="0"/>
              <a:t>А если при выписывании формул допущена </a:t>
            </a:r>
            <a:r>
              <a:rPr lang="ru-RU" sz="1800" i="1" dirty="0"/>
              <a:t>ошибка</a:t>
            </a:r>
            <a:r>
              <a:rPr lang="ru-RU" sz="1800" dirty="0"/>
              <a:t>? Мы получим некорректную математическую модель. </a:t>
            </a:r>
            <a:r>
              <a:rPr lang="ru-RU" sz="1800" dirty="0" smtClean="0"/>
              <a:t>Существуют </a:t>
            </a:r>
            <a:r>
              <a:rPr lang="ru-RU" sz="1800" dirty="0"/>
              <a:t>методики предварительной проверки </a:t>
            </a:r>
            <a:r>
              <a:rPr lang="ru-RU" sz="1800" i="1" dirty="0"/>
              <a:t>корректности</a:t>
            </a:r>
            <a:r>
              <a:rPr lang="ru-RU" sz="1800" dirty="0"/>
              <a:t> модели, суть которых – в выполнении ряда проверок и контроля: </a:t>
            </a:r>
            <a:r>
              <a:rPr lang="ru-RU" sz="1800" i="1" dirty="0"/>
              <a:t>проверка размерности, порядков, граничных условий, контроль экстремальных ситуаций и физического смысла </a:t>
            </a:r>
            <a:r>
              <a:rPr lang="ru-RU" sz="1800" dirty="0"/>
              <a:t>и т.д. </a:t>
            </a:r>
            <a:endParaRPr lang="ru-RU" sz="1800" dirty="0" smtClean="0"/>
          </a:p>
          <a:p>
            <a:pPr indent="361950" algn="just">
              <a:buFontTx/>
              <a:buNone/>
              <a:defRPr/>
            </a:pPr>
            <a:r>
              <a:rPr lang="ru-RU" sz="1800" dirty="0" smtClean="0"/>
              <a:t>Но </a:t>
            </a:r>
            <a:r>
              <a:rPr lang="ru-RU" sz="1800" dirty="0"/>
              <a:t>следует отметить, что выполнение всех проверок, хотя и ограждает нас от множества ошибок, не дает 100% гарантию того, что математическая модель корректна. Это окончательно будет ясно после получения результатов по модели и их практической проверки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8845550" y="0"/>
            <a:ext cx="3000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2"/>
          <a:stretch>
            <a:fillRect/>
          </a:stretch>
        </p:blipFill>
        <p:spPr bwMode="auto">
          <a:xfrm>
            <a:off x="0" y="4152900"/>
            <a:ext cx="4408488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Лекция </a:t>
            </a:r>
            <a:r>
              <a:rPr lang="ru-RU" altLang="ru-RU" sz="1400" dirty="0" smtClean="0"/>
              <a:t>3. </a:t>
            </a:r>
            <a:r>
              <a:rPr lang="ru-RU" altLang="ru-RU" sz="1400" dirty="0"/>
              <a:t>Этапы построения математических моделей</a:t>
            </a:r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52400" y="228600"/>
            <a:ext cx="8818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3. Математическая постановка задачи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52400" y="609600"/>
            <a:ext cx="8839200" cy="374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5718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buFontTx/>
              <a:buNone/>
            </a:pPr>
            <a:r>
              <a:rPr lang="ru-RU" altLang="ru-RU" sz="1800" b="1" u="sng"/>
              <a:t>Пример</a:t>
            </a:r>
            <a:r>
              <a:rPr lang="ru-RU" altLang="ru-RU" sz="1800"/>
              <a:t>. С математической точки зрения задачу можно рассматривать как геометрическую. Заданы значения угла φ и длин отрезков </a:t>
            </a:r>
            <a:r>
              <a:rPr lang="ru-RU" altLang="ru-RU" sz="1800" i="1"/>
              <a:t>ОА</a:t>
            </a:r>
            <a:r>
              <a:rPr lang="ru-RU" altLang="ru-RU" sz="1800"/>
              <a:t> и </a:t>
            </a:r>
            <a:r>
              <a:rPr lang="ru-RU" altLang="ru-RU" sz="1800" i="1"/>
              <a:t>АВ</a:t>
            </a:r>
            <a:r>
              <a:rPr lang="ru-RU" altLang="ru-RU" sz="1800"/>
              <a:t>. Требуется определить координаты точек </a:t>
            </a:r>
            <a:r>
              <a:rPr lang="ru-RU" altLang="ru-RU" sz="1800" i="1"/>
              <a:t>А</a:t>
            </a:r>
            <a:r>
              <a:rPr lang="ru-RU" altLang="ru-RU" sz="1800"/>
              <a:t> и </a:t>
            </a:r>
            <a:r>
              <a:rPr lang="ru-RU" altLang="ru-RU" sz="1800" i="1"/>
              <a:t>В</a:t>
            </a:r>
            <a:r>
              <a:rPr lang="ru-RU" altLang="ru-RU" sz="1800"/>
              <a:t>. Для этого, действительно, достаточно привлечь только геометрические соображения. Скорости и ускорения точек </a:t>
            </a:r>
            <a:r>
              <a:rPr lang="ru-RU" altLang="ru-RU" sz="1800" i="1"/>
              <a:t>А</a:t>
            </a:r>
            <a:r>
              <a:rPr lang="ru-RU" altLang="ru-RU" sz="1800"/>
              <a:t> и </a:t>
            </a:r>
            <a:r>
              <a:rPr lang="ru-RU" altLang="ru-RU" sz="1800" i="1"/>
              <a:t>В</a:t>
            </a:r>
            <a:r>
              <a:rPr lang="ru-RU" altLang="ru-RU" sz="1800"/>
              <a:t> вычислить как соответствующие производные от функций координат точек по времени.</a:t>
            </a:r>
          </a:p>
          <a:p>
            <a:pPr algn="just">
              <a:buFontTx/>
              <a:buNone/>
            </a:pPr>
            <a:r>
              <a:rPr lang="ru-RU" altLang="ru-RU" sz="1800"/>
              <a:t>Первоначально определим </a:t>
            </a:r>
            <a:r>
              <a:rPr lang="ru-RU" altLang="ru-RU" sz="1800" b="1"/>
              <a:t>координаты</a:t>
            </a:r>
            <a:r>
              <a:rPr lang="ru-RU" altLang="ru-RU" sz="1800"/>
              <a:t> точки </a:t>
            </a:r>
            <a:r>
              <a:rPr lang="ru-RU" altLang="ru-RU" sz="1800" i="1"/>
              <a:t>А</a:t>
            </a:r>
            <a:r>
              <a:rPr lang="ru-RU" altLang="ru-RU" sz="1800"/>
              <a:t> на плоскости </a:t>
            </a:r>
            <a:r>
              <a:rPr lang="ru-RU" altLang="ru-RU" sz="1800" i="1"/>
              <a:t>Oxy</a:t>
            </a:r>
            <a:r>
              <a:rPr lang="ru-RU" altLang="ru-RU" sz="1800"/>
              <a:t> как функцию угла φ.</a:t>
            </a:r>
          </a:p>
          <a:p>
            <a:pPr algn="just">
              <a:buFontTx/>
              <a:buNone/>
            </a:pPr>
            <a:endParaRPr lang="ru-RU" altLang="ru-RU" sz="1800"/>
          </a:p>
          <a:p>
            <a:pPr algn="just">
              <a:buFontTx/>
              <a:buNone/>
            </a:pPr>
            <a:endParaRPr lang="ru-RU" altLang="ru-RU" sz="1800"/>
          </a:p>
          <a:p>
            <a:pPr algn="just">
              <a:buFontTx/>
              <a:buNone/>
            </a:pPr>
            <a:r>
              <a:rPr lang="ru-RU" altLang="ru-RU" sz="1800"/>
              <a:t>Определяем координаты точки В:</a:t>
            </a:r>
          </a:p>
          <a:p>
            <a:pPr algn="just">
              <a:buFontTx/>
              <a:buNone/>
            </a:pPr>
            <a:endParaRPr lang="ru-RU" altLang="ru-RU" sz="1800"/>
          </a:p>
          <a:p>
            <a:pPr algn="just">
              <a:buFontTx/>
              <a:buNone/>
            </a:pPr>
            <a:r>
              <a:rPr lang="ru-RU" altLang="ru-RU" sz="1800"/>
              <a:t>Угол α тоже меняется со временем. 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8845550" y="0"/>
            <a:ext cx="3000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7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438400"/>
            <a:ext cx="30988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3429000"/>
            <a:ext cx="5183188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00" y="4572000"/>
            <a:ext cx="2489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5" y="5067300"/>
            <a:ext cx="2895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5592763"/>
            <a:ext cx="2997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3859213" y="1441450"/>
            <a:ext cx="5284787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2"/>
          <a:stretch>
            <a:fillRect/>
          </a:stretch>
        </p:blipFill>
        <p:spPr bwMode="auto">
          <a:xfrm>
            <a:off x="0" y="4152900"/>
            <a:ext cx="4408488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Лекция </a:t>
            </a:r>
            <a:r>
              <a:rPr lang="ru-RU" altLang="ru-RU" sz="1400" dirty="0" smtClean="0"/>
              <a:t>3. </a:t>
            </a:r>
            <a:r>
              <a:rPr lang="ru-RU" altLang="ru-RU" sz="1400" dirty="0"/>
              <a:t>Этапы построения математических моделей</a:t>
            </a:r>
          </a:p>
        </p:txBody>
      </p:sp>
      <p:sp>
        <p:nvSpPr>
          <p:cNvPr id="9221" name="Line 3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152400" y="228600"/>
            <a:ext cx="8818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3. Математическая постановка задачи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52400" y="762000"/>
            <a:ext cx="88392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5718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buFontTx/>
              <a:buNone/>
            </a:pPr>
            <a:r>
              <a:rPr lang="ru-RU" altLang="ru-RU" sz="1800"/>
              <a:t>Проекции </a:t>
            </a:r>
            <a:r>
              <a:rPr lang="ru-RU" altLang="ru-RU" sz="1800" b="1"/>
              <a:t>скорости</a:t>
            </a:r>
            <a:r>
              <a:rPr lang="ru-RU" altLang="ru-RU" sz="1800"/>
              <a:t> точек на координатные оси определяются дифференцированием по времени от соответствующих координат.</a:t>
            </a:r>
          </a:p>
        </p:txBody>
      </p:sp>
      <p:sp>
        <p:nvSpPr>
          <p:cNvPr id="9224" name="Text Box 6"/>
          <p:cNvSpPr txBox="1">
            <a:spLocks noChangeArrowheads="1"/>
          </p:cNvSpPr>
          <p:nvPr/>
        </p:nvSpPr>
        <p:spPr bwMode="auto">
          <a:xfrm>
            <a:off x="8845550" y="0"/>
            <a:ext cx="3000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8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7" r="21640" b="50000"/>
          <a:stretch>
            <a:fillRect/>
          </a:stretch>
        </p:blipFill>
        <p:spPr bwMode="auto">
          <a:xfrm>
            <a:off x="609600" y="1535113"/>
            <a:ext cx="3089275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52400" y="2971800"/>
            <a:ext cx="88392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5718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buFontTx/>
              <a:buNone/>
            </a:pPr>
            <a:r>
              <a:rPr lang="ru-RU" altLang="ru-RU" sz="1800"/>
              <a:t>Для полного определения скоростей надо знать </a:t>
            </a:r>
            <a:r>
              <a:rPr lang="ru-RU" altLang="ru-RU" sz="1800" i="1"/>
              <a:t>d</a:t>
            </a:r>
            <a:r>
              <a:rPr lang="ru-RU" altLang="ru-RU" sz="1800"/>
              <a:t>α/</a:t>
            </a:r>
            <a:r>
              <a:rPr lang="ru-RU" altLang="ru-RU" sz="1800" i="1"/>
              <a:t>dt</a:t>
            </a:r>
            <a:r>
              <a:rPr lang="ru-RU" altLang="ru-RU" sz="1800"/>
              <a:t>. Продифференцируем выписанное выше соотношение: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13" y="3879850"/>
            <a:ext cx="25923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3" y="4419600"/>
            <a:ext cx="30495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13" y="5105400"/>
            <a:ext cx="28971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Лекция </a:t>
            </a:r>
            <a:r>
              <a:rPr lang="ru-RU" altLang="ru-RU" sz="1400" dirty="0" smtClean="0"/>
              <a:t>3. </a:t>
            </a:r>
            <a:r>
              <a:rPr lang="ru-RU" altLang="ru-RU" sz="1400" dirty="0"/>
              <a:t>Этапы построения математических моделей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8831263" y="0"/>
            <a:ext cx="3000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9</a:t>
            </a:r>
          </a:p>
        </p:txBody>
      </p:sp>
      <p:sp>
        <p:nvSpPr>
          <p:cNvPr id="10245" name="Rectangle 11"/>
          <p:cNvSpPr>
            <a:spLocks noChangeArrowheads="1"/>
          </p:cNvSpPr>
          <p:nvPr/>
        </p:nvSpPr>
        <p:spPr bwMode="auto">
          <a:xfrm>
            <a:off x="430213" y="45085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/>
              <a:t>Контрольные вопросы</a:t>
            </a:r>
          </a:p>
        </p:txBody>
      </p:sp>
      <p:sp>
        <p:nvSpPr>
          <p:cNvPr id="10246" name="Text Box 12"/>
          <p:cNvSpPr txBox="1">
            <a:spLocks noChangeArrowheads="1"/>
          </p:cNvSpPr>
          <p:nvPr/>
        </p:nvSpPr>
        <p:spPr bwMode="auto">
          <a:xfrm>
            <a:off x="457200" y="1335088"/>
            <a:ext cx="8305800" cy="347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6575" indent="-5365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buFont typeface="Times New Roman" panose="02020603050405020304" pitchFamily="18" charset="0"/>
              <a:buAutoNum type="arabicPeriod"/>
            </a:pPr>
            <a:r>
              <a:rPr lang="ru-RU" altLang="ru-RU" sz="1800"/>
              <a:t>Классы математических моделей.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ru-RU" altLang="ru-RU" sz="1800"/>
              <a:t>Классификация моделей по отношению ко времени и характеру времени.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ru-RU" altLang="ru-RU" sz="1800"/>
              <a:t>Классификация моделей по характеру зависимости выходных данных от входных.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ru-RU" altLang="ru-RU" sz="1800"/>
              <a:t>Этапы построения математических моделей. Исходная информация, задачи и результаты каждого этапа.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ru-RU" altLang="ru-RU" sz="1800"/>
              <a:t>Понятия содержательной, концептуальной и математической постановки задачи в технологии моделирования.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ru-RU" altLang="ru-RU" sz="1800"/>
              <a:t>Основные классы методов решения математических задач.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ru-RU" altLang="ru-RU" sz="1800"/>
              <a:t>Погрешность и устойчивость математического метода. Адекватность модели, причины вызывающие неадекватность.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</TotalTime>
  <Words>1079</Words>
  <Application>Microsoft Office PowerPoint</Application>
  <PresentationFormat>Экран (4:3)</PresentationFormat>
  <Paragraphs>93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Times New Roman</vt:lpstr>
      <vt:lpstr>Arial</vt:lpstr>
      <vt:lpstr>Calibri</vt:lpstr>
      <vt:lpstr>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Стас</dc:creator>
  <cp:lastModifiedBy>Admin</cp:lastModifiedBy>
  <cp:revision>121</cp:revision>
  <cp:lastPrinted>1601-01-01T00:00:00Z</cp:lastPrinted>
  <dcterms:created xsi:type="dcterms:W3CDTF">2011-09-01T15:20:16Z</dcterms:created>
  <dcterms:modified xsi:type="dcterms:W3CDTF">2022-09-16T06:42:35Z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