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6" r:id="rId7"/>
    <p:sldId id="293" r:id="rId8"/>
    <p:sldId id="294" r:id="rId9"/>
    <p:sldId id="295" r:id="rId10"/>
    <p:sldId id="286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94660"/>
  </p:normalViewPr>
  <p:slideViewPr>
    <p:cSldViewPr>
      <p:cViewPr varScale="1">
        <p:scale>
          <a:sx n="113" d="100"/>
          <a:sy n="113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8CB43-1B41-4266-BF5F-465676555E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121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5FC72-66D0-442D-8FF8-1E735CE865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33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57A20-3B6D-4E4F-B214-FF67632746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19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1EBC4-566F-4E3F-ACE0-6F24A12C71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87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1FBAF-785B-4CC8-B5F3-37D4BAD9AC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37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74D13-2110-47AB-8018-417BEBED7D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760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73824-C4A3-47E7-A1DC-0ACC1E2A7D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682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75B46-9E52-443D-BAC8-D8548B18CB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51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DF3A5-70D2-4A45-B61D-C17998A7D0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913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64418-83B4-4854-A7B0-0F72BB57AD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442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97148-A881-4F85-9DA7-62BAE2DBD2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07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2DE695-9E2E-41EC-95FF-1287A86C1CB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11" Type="http://schemas.openxmlformats.org/officeDocument/2006/relationships/image" Target="../media/image26.jpeg"/><Relationship Id="rId5" Type="http://schemas.openxmlformats.org/officeDocument/2006/relationships/image" Target="../media/image22.png"/><Relationship Id="rId10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52400" y="282575"/>
            <a:ext cx="8534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Лекция </a:t>
            </a:r>
            <a:r>
              <a:rPr lang="ru-RU" altLang="ru-RU" sz="2000" b="1" dirty="0" smtClean="0"/>
              <a:t>4. </a:t>
            </a:r>
            <a:r>
              <a:rPr lang="ru-RU" altLang="ru-RU" sz="2000" b="1" dirty="0"/>
              <a:t>Этапы построения математических моделей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Курс лекций </a:t>
            </a:r>
            <a:r>
              <a:rPr lang="ru-RU" altLang="ru-RU" sz="1400" dirty="0" smtClean="0"/>
              <a:t>«Учебно-исследовательская работа студентов»</a:t>
            </a:r>
            <a:endParaRPr lang="ru-RU" altLang="ru-RU" sz="1400" dirty="0"/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" y="1004888"/>
            <a:ext cx="8839200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19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 b="1"/>
              <a:t>1 Этап. Системные обследования и анализ.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 b="1"/>
              <a:t>Содержательная постановка задачи</a:t>
            </a:r>
            <a:r>
              <a:rPr lang="ru-RU" sz="1800"/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/>
              <a:t>Весь собранный в результате обследования материал оформляются в виде </a:t>
            </a:r>
            <a:r>
              <a:rPr lang="ru-RU" sz="1800" b="1"/>
              <a:t>технического задания</a:t>
            </a:r>
            <a:r>
              <a:rPr lang="ru-RU" sz="1800"/>
              <a:t> на проектирование и разработку модели. Это итоговый документ, заканчивающий этап обследования.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 b="1"/>
              <a:t>2 Этап. Концептуальная постановка</a:t>
            </a:r>
            <a:r>
              <a:rPr lang="ru-RU" sz="1800"/>
              <a:t> задачи моделирования. Проводится на основе </a:t>
            </a:r>
            <a:r>
              <a:rPr lang="ru-RU" sz="1800" b="1"/>
              <a:t>технического задания</a:t>
            </a:r>
            <a:r>
              <a:rPr lang="ru-RU" sz="1800"/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/>
              <a:t>Строго говоря, концептуальная постановка задачи моделирования – это сформулированный в терминах конкретных дисциплин (физики, химии, биологии и т.д.) перечень основных вопросов, интересующих заказчика, а также совокупность </a:t>
            </a:r>
            <a:r>
              <a:rPr lang="ru-RU" sz="1800" b="1"/>
              <a:t>гипотез</a:t>
            </a:r>
            <a:r>
              <a:rPr lang="ru-RU" sz="1800"/>
              <a:t> относительно свойств и поведения объекта моделирования.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 b="1"/>
              <a:t>3 Этап.</a:t>
            </a:r>
            <a:r>
              <a:rPr lang="ru-RU" sz="1800"/>
              <a:t> </a:t>
            </a:r>
            <a:r>
              <a:rPr lang="ru-RU" sz="1800" b="1"/>
              <a:t>Математическая постановка.</a:t>
            </a:r>
            <a:r>
              <a:rPr lang="ru-RU" sz="1800"/>
              <a:t> Это совокупность математических соотношений, описывающих поведение и свойства объекта моделирования.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sz="180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800"/>
              <a:t>Что дальше? Расчет? В нашем случае – да, в общем – нет. 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8728075" y="-12700"/>
            <a:ext cx="415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10</a:t>
            </a:r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430213" y="45085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/>
              <a:t>Контрольные вопросы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457200" y="1335088"/>
            <a:ext cx="8305800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Классы математических моделей.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моделей по отношению ко времени и характеру времени.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Классификация моделей по характеру зависимости выходных данных от входных.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Этапы построения математических моделей. Исходная информация, задачи и результаты каждого этапа.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Понятия содержательной, концептуальной и математической постановки задачи в технологии моделирования.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Основные классы методов решения математических задач.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ru-RU" altLang="ru-RU" sz="1800"/>
              <a:t>Погрешность и устойчивость математического метода. Адекватность модели, причины вызывающие неадекватность.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Выбор и обоснование метода решения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623888"/>
            <a:ext cx="88392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 algn="just">
              <a:buFontTx/>
              <a:buNone/>
              <a:defRPr/>
            </a:pPr>
            <a:r>
              <a:rPr lang="ru-RU" sz="1800" dirty="0"/>
              <a:t>Как правило, постановка задачи приводит к уравнениям, которые необходимо решать: трансцендентным, дифференциальным, интегральным. Методов решений таких задач множество, но каждый имеет свои особенности и область </a:t>
            </a:r>
            <a:r>
              <a:rPr lang="ru-RU" sz="1800" dirty="0" smtClean="0"/>
              <a:t>приложения. Поэтому </a:t>
            </a:r>
            <a:r>
              <a:rPr lang="ru-RU" sz="1800" b="1" dirty="0"/>
              <a:t>Выбор и обоснование </a:t>
            </a:r>
            <a:r>
              <a:rPr lang="ru-RU" sz="1800" b="1" dirty="0" smtClean="0"/>
              <a:t>метода </a:t>
            </a:r>
            <a:r>
              <a:rPr lang="ru-RU" sz="1800" b="1" dirty="0"/>
              <a:t>решения</a:t>
            </a:r>
            <a:r>
              <a:rPr lang="ru-RU" sz="1800" dirty="0"/>
              <a:t> представляют собой отдельный этап</a:t>
            </a:r>
            <a:r>
              <a:rPr lang="ru-RU" sz="1800" dirty="0" smtClean="0"/>
              <a:t>.</a:t>
            </a:r>
          </a:p>
          <a:p>
            <a:pPr indent="357188" algn="just">
              <a:buFontTx/>
              <a:buNone/>
              <a:defRPr/>
            </a:pPr>
            <a:r>
              <a:rPr lang="ru-RU" sz="1800" b="1" dirty="0"/>
              <a:t>Аналитические методы</a:t>
            </a:r>
            <a:r>
              <a:rPr lang="ru-RU" sz="1800" dirty="0"/>
              <a:t>, в результате которых решение представляет собой аналитическую зависимость, формулу, более удобны для последующего анализа результатов, но применимы лишь для относительно простых моделей</a:t>
            </a:r>
            <a:r>
              <a:rPr lang="ru-RU" sz="1800" dirty="0" smtClean="0"/>
              <a:t>.</a:t>
            </a:r>
          </a:p>
          <a:p>
            <a:pPr indent="357188" algn="just">
              <a:buFontTx/>
              <a:buNone/>
              <a:defRPr/>
            </a:pPr>
            <a:r>
              <a:rPr lang="ru-RU" sz="1800" b="1" dirty="0"/>
              <a:t>Численный методы</a:t>
            </a:r>
            <a:r>
              <a:rPr lang="ru-RU" sz="1800" dirty="0"/>
              <a:t> требуют привлечения компьютеров. Общим для всех численных методов является </a:t>
            </a:r>
            <a:r>
              <a:rPr lang="ru-RU" sz="1800" dirty="0" smtClean="0"/>
              <a:t>переход </a:t>
            </a:r>
            <a:r>
              <a:rPr lang="ru-RU" sz="1800" dirty="0"/>
              <a:t>от функции </a:t>
            </a:r>
            <a:r>
              <a:rPr lang="ru-RU" sz="1800" i="1" dirty="0"/>
              <a:t>непрерывного</a:t>
            </a:r>
            <a:r>
              <a:rPr lang="ru-RU" sz="1800" dirty="0"/>
              <a:t> аргумента к функциям </a:t>
            </a:r>
            <a:r>
              <a:rPr lang="ru-RU" sz="1800" i="1" dirty="0"/>
              <a:t>дискретного</a:t>
            </a:r>
            <a:r>
              <a:rPr lang="ru-RU" sz="1800" dirty="0"/>
              <a:t> аргумента. </a:t>
            </a:r>
            <a:r>
              <a:rPr lang="ru-RU" sz="1800" dirty="0" smtClean="0"/>
              <a:t>Полученное </a:t>
            </a:r>
            <a:r>
              <a:rPr lang="ru-RU" sz="1800" dirty="0"/>
              <a:t>решение дискретной задачи принимается за </a:t>
            </a:r>
            <a:r>
              <a:rPr lang="ru-RU" sz="1800" i="1" dirty="0"/>
              <a:t>приближенное решение</a:t>
            </a:r>
            <a:r>
              <a:rPr lang="ru-RU" sz="1800" dirty="0"/>
              <a:t> исходной математической задачи</a:t>
            </a:r>
            <a:r>
              <a:rPr lang="ru-RU" sz="1800" dirty="0" smtClean="0"/>
              <a:t>.</a:t>
            </a:r>
          </a:p>
          <a:p>
            <a:pPr indent="357188" algn="just">
              <a:buFontTx/>
              <a:buNone/>
              <a:defRPr/>
            </a:pPr>
            <a:r>
              <a:rPr lang="ru-RU" sz="1800" dirty="0" smtClean="0"/>
              <a:t>Выделяют </a:t>
            </a:r>
            <a:r>
              <a:rPr lang="ru-RU" sz="1800" dirty="0"/>
              <a:t>три основных составляющих возникающей </a:t>
            </a:r>
            <a:r>
              <a:rPr lang="ru-RU" sz="1800" b="1" dirty="0" smtClean="0"/>
              <a:t>погрешности</a:t>
            </a:r>
            <a:r>
              <a:rPr lang="ru-RU" sz="1800" dirty="0" smtClean="0"/>
              <a:t>:</a:t>
            </a:r>
          </a:p>
          <a:p>
            <a:pPr>
              <a:defRPr/>
            </a:pPr>
            <a:r>
              <a:rPr lang="ru-RU" sz="1800" b="1" i="1" dirty="0" smtClean="0"/>
              <a:t>неустранимая </a:t>
            </a:r>
            <a:r>
              <a:rPr lang="ru-RU" sz="1800" b="1" i="1" dirty="0"/>
              <a:t>погрешность</a:t>
            </a:r>
            <a:r>
              <a:rPr lang="ru-RU" sz="1800" dirty="0"/>
              <a:t>, связанная с неточным заданием исходных данных задачи (начальные и граничные условия, коэффициенты, правые части </a:t>
            </a:r>
            <a:r>
              <a:rPr lang="ru-RU" sz="1800" dirty="0" smtClean="0"/>
              <a:t>уравнений, …);</a:t>
            </a:r>
            <a:endParaRPr lang="ru-RU" sz="1800" dirty="0"/>
          </a:p>
          <a:p>
            <a:pPr>
              <a:defRPr/>
            </a:pPr>
            <a:r>
              <a:rPr lang="ru-RU" sz="1800" b="1" i="1" dirty="0" smtClean="0"/>
              <a:t>погрешность </a:t>
            </a:r>
            <a:r>
              <a:rPr lang="ru-RU" sz="1800" b="1" i="1" dirty="0"/>
              <a:t>метода</a:t>
            </a:r>
            <a:r>
              <a:rPr lang="ru-RU" sz="1800" dirty="0"/>
              <a:t>, связанная с переходом к дискретному аналогу исходной задачи (например, заменяя производную </a:t>
            </a:r>
            <a:r>
              <a:rPr lang="ru-RU" sz="1800" dirty="0" smtClean="0"/>
              <a:t>y(x</a:t>
            </a:r>
            <a:r>
              <a:rPr lang="ru-RU" sz="1800" dirty="0"/>
              <a:t>) разностным аналогом (y(x+</a:t>
            </a:r>
            <a:r>
              <a:rPr lang="en-US" sz="1800" dirty="0"/>
              <a:t>d</a:t>
            </a:r>
            <a:r>
              <a:rPr lang="ru-RU" sz="1800" dirty="0"/>
              <a:t>x)-y(x))/</a:t>
            </a:r>
            <a:r>
              <a:rPr lang="en-US" sz="1800" dirty="0"/>
              <a:t>d</a:t>
            </a:r>
            <a:r>
              <a:rPr lang="ru-RU" sz="1800" dirty="0"/>
              <a:t>x, получаем погрешность дискретизации, имеющую при </a:t>
            </a:r>
            <a:r>
              <a:rPr lang="en-US" sz="1800" dirty="0"/>
              <a:t>d</a:t>
            </a:r>
            <a:r>
              <a:rPr lang="ru-RU" sz="1800" dirty="0" smtClean="0"/>
              <a:t>x→0 </a:t>
            </a:r>
            <a:r>
              <a:rPr lang="ru-RU" sz="1800" dirty="0"/>
              <a:t>порядок </a:t>
            </a:r>
            <a:r>
              <a:rPr lang="en-US" sz="1800" dirty="0"/>
              <a:t>d</a:t>
            </a:r>
            <a:r>
              <a:rPr lang="ru-RU" sz="1800" dirty="0"/>
              <a:t>x);</a:t>
            </a:r>
          </a:p>
          <a:p>
            <a:pPr>
              <a:defRPr/>
            </a:pPr>
            <a:r>
              <a:rPr lang="ru-RU" sz="1800" b="1" i="1" dirty="0" smtClean="0"/>
              <a:t>ошибка </a:t>
            </a:r>
            <a:r>
              <a:rPr lang="ru-RU" sz="1800" b="1" i="1" dirty="0"/>
              <a:t>округления</a:t>
            </a:r>
            <a:r>
              <a:rPr lang="ru-RU" sz="1800" dirty="0"/>
              <a:t>, связанная с конечной разрядностью чисел, представляемых в компьютере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Выбор и обоснование метода решения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88988"/>
            <a:ext cx="88392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 algn="just">
              <a:buFontTx/>
              <a:buNone/>
              <a:defRPr/>
            </a:pPr>
            <a:r>
              <a:rPr lang="ru-RU" sz="1800" dirty="0"/>
              <a:t>Величина погрешности может от действия к действию нарастать или не нарастать (а в некоторых случаях - даже уменьшаться). Если погрешность в процессе вычислений неограниченно нарастает, то такой алгоритм называется </a:t>
            </a:r>
            <a:r>
              <a:rPr lang="ru-RU" sz="1800" b="1" i="1" dirty="0"/>
              <a:t>неустойчивым</a:t>
            </a:r>
            <a:r>
              <a:rPr lang="ru-RU" sz="1800" dirty="0"/>
              <a:t> или </a:t>
            </a:r>
            <a:r>
              <a:rPr lang="ru-RU" sz="1800" b="1" i="1" dirty="0"/>
              <a:t>расходящимся</a:t>
            </a:r>
            <a:r>
              <a:rPr lang="ru-RU" sz="1800" dirty="0"/>
              <a:t>. В противном случае алгоритм называется </a:t>
            </a:r>
            <a:r>
              <a:rPr lang="en-US" sz="1800" b="1" i="1" dirty="0" err="1"/>
              <a:t>устойчивым</a:t>
            </a:r>
            <a:r>
              <a:rPr lang="en-US" sz="1800" dirty="0"/>
              <a:t> </a:t>
            </a:r>
            <a:r>
              <a:rPr lang="en-US" sz="1800" dirty="0" err="1"/>
              <a:t>или</a:t>
            </a:r>
            <a:r>
              <a:rPr lang="en-US" sz="1800" dirty="0"/>
              <a:t> </a:t>
            </a:r>
            <a:r>
              <a:rPr lang="en-US" sz="1800" b="1" i="1" dirty="0" err="1"/>
              <a:t>сходящимся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indent="357188" algn="just">
              <a:buFontTx/>
              <a:buNone/>
              <a:defRPr/>
            </a:pPr>
            <a:r>
              <a:rPr lang="ru-RU" sz="1800" dirty="0"/>
              <a:t>Выделим следующие </a:t>
            </a:r>
            <a:r>
              <a:rPr lang="ru-RU" sz="1800" b="1" dirty="0"/>
              <a:t>группы численных методов</a:t>
            </a:r>
            <a:r>
              <a:rPr lang="ru-RU" sz="1800" dirty="0"/>
              <a:t> по объектам, к которым они применяются</a:t>
            </a:r>
            <a:r>
              <a:rPr lang="ru-RU" sz="1800" dirty="0" smtClean="0"/>
              <a:t>:</a:t>
            </a:r>
          </a:p>
          <a:p>
            <a:pPr>
              <a:defRPr/>
            </a:pPr>
            <a:r>
              <a:rPr lang="ru-RU" sz="1800" dirty="0" smtClean="0"/>
              <a:t>интерполяция </a:t>
            </a:r>
            <a:r>
              <a:rPr lang="ru-RU" sz="1800" dirty="0"/>
              <a:t>и численное </a:t>
            </a:r>
            <a:r>
              <a:rPr lang="ru-RU" sz="1800" dirty="0" smtClean="0"/>
              <a:t>дифференцирование;</a:t>
            </a:r>
            <a:endParaRPr lang="ru-RU" sz="1800" dirty="0"/>
          </a:p>
          <a:p>
            <a:pPr>
              <a:defRPr/>
            </a:pPr>
            <a:r>
              <a:rPr lang="ru-RU" sz="1800" dirty="0" smtClean="0"/>
              <a:t>численное </a:t>
            </a:r>
            <a:r>
              <a:rPr lang="ru-RU" sz="1800" dirty="0"/>
              <a:t>интегрирование;</a:t>
            </a:r>
          </a:p>
          <a:p>
            <a:pPr>
              <a:defRPr/>
            </a:pPr>
            <a:r>
              <a:rPr lang="ru-RU" sz="1800" dirty="0" smtClean="0"/>
              <a:t>определение </a:t>
            </a:r>
            <a:r>
              <a:rPr lang="ru-RU" sz="1800" dirty="0"/>
              <a:t>корней линейных и нелинейных уравнений;</a:t>
            </a:r>
          </a:p>
          <a:p>
            <a:pPr>
              <a:defRPr/>
            </a:pPr>
            <a:r>
              <a:rPr lang="ru-RU" sz="1800" dirty="0" smtClean="0"/>
              <a:t>решение </a:t>
            </a:r>
            <a:r>
              <a:rPr lang="ru-RU" sz="1800" dirty="0"/>
              <a:t>систем линейных уравнений (подразделяют на прямые и итерационные методы);</a:t>
            </a:r>
          </a:p>
          <a:p>
            <a:pPr>
              <a:defRPr/>
            </a:pPr>
            <a:r>
              <a:rPr lang="ru-RU" sz="1800" dirty="0" smtClean="0"/>
              <a:t>решение </a:t>
            </a:r>
            <a:r>
              <a:rPr lang="ru-RU" sz="1800" dirty="0"/>
              <a:t>систем нелинейных уравнений;</a:t>
            </a:r>
          </a:p>
          <a:p>
            <a:pPr>
              <a:defRPr/>
            </a:pPr>
            <a:r>
              <a:rPr lang="ru-RU" sz="1800" dirty="0" smtClean="0"/>
              <a:t>решение </a:t>
            </a:r>
            <a:r>
              <a:rPr lang="ru-RU" sz="1800" dirty="0"/>
              <a:t>задачи Коши для обыкновенных дифференциальных уравнений;</a:t>
            </a:r>
          </a:p>
          <a:p>
            <a:pPr>
              <a:defRPr/>
            </a:pPr>
            <a:r>
              <a:rPr lang="ru-RU" sz="1800" dirty="0" smtClean="0"/>
              <a:t>решение </a:t>
            </a:r>
            <a:r>
              <a:rPr lang="ru-RU" sz="1800" dirty="0"/>
              <a:t>краевых задач для обыкновенных дифференциальных уравнений;</a:t>
            </a:r>
          </a:p>
          <a:p>
            <a:pPr>
              <a:defRPr/>
            </a:pPr>
            <a:r>
              <a:rPr lang="ru-RU" sz="1800" dirty="0" smtClean="0"/>
              <a:t>решение </a:t>
            </a:r>
            <a:r>
              <a:rPr lang="ru-RU" sz="1800" dirty="0"/>
              <a:t>уравнений в частных производных;</a:t>
            </a:r>
          </a:p>
          <a:p>
            <a:pPr>
              <a:defRPr/>
            </a:pPr>
            <a:r>
              <a:rPr lang="ru-RU" sz="1800" dirty="0" smtClean="0"/>
              <a:t>решение </a:t>
            </a:r>
            <a:r>
              <a:rPr lang="ru-RU" sz="1800" dirty="0"/>
              <a:t>интегральных уравнений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Выбор и обоснование метода решения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690563"/>
            <a:ext cx="883920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 algn="just">
              <a:buFontTx/>
              <a:buNone/>
              <a:defRPr/>
            </a:pPr>
            <a:r>
              <a:rPr lang="ru-RU" sz="1800" dirty="0" smtClean="0"/>
              <a:t>Группы </a:t>
            </a:r>
            <a:r>
              <a:rPr lang="ru-RU" sz="1800" dirty="0"/>
              <a:t>численных </a:t>
            </a:r>
            <a:r>
              <a:rPr lang="ru-RU" sz="1800" dirty="0" smtClean="0"/>
              <a:t>методов:</a:t>
            </a:r>
          </a:p>
          <a:p>
            <a:pPr>
              <a:defRPr/>
            </a:pPr>
            <a:r>
              <a:rPr lang="ru-RU" sz="1800" b="1" dirty="0" smtClean="0"/>
              <a:t>интерполяция </a:t>
            </a:r>
            <a:r>
              <a:rPr lang="ru-RU" sz="1800" b="1" dirty="0"/>
              <a:t>и численное </a:t>
            </a:r>
            <a:r>
              <a:rPr lang="ru-RU" sz="1800" b="1" dirty="0" smtClean="0"/>
              <a:t>дифференцирование </a:t>
            </a:r>
          </a:p>
          <a:p>
            <a:pPr>
              <a:defRPr/>
            </a:pPr>
            <a:r>
              <a:rPr lang="ru-RU" sz="1800" dirty="0" smtClean="0"/>
              <a:t>Линейная интерполяция</a:t>
            </a:r>
          </a:p>
          <a:p>
            <a:pPr>
              <a:defRPr/>
            </a:pPr>
            <a:r>
              <a:rPr lang="ru-RU" sz="1800" dirty="0" smtClean="0"/>
              <a:t>Нелинейная интерполяция (сплайн-функции)</a:t>
            </a:r>
            <a:endParaRPr lang="ru-RU" sz="1800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4</a:t>
            </a:r>
          </a:p>
        </p:txBody>
      </p:sp>
      <p:pic>
        <p:nvPicPr>
          <p:cNvPr id="22530" name="Picture 2" descr="\frac{y - f(x_0)}{f(x_1) - f(x_0)} = \frac{x - x_0}{x_1 - x_0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f(x) \approx  y = P_1(x) = f(x_0) + \frac{f(x_1) - f(x_0)}{x_1 - x_0}(x - x_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43125"/>
            <a:ext cx="41052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x \in [x_0, x_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66950"/>
            <a:ext cx="8763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https://im1-tub-ru.yandex.net/i?id=6e3554bffb2cc33f9e7ffb12fb689055&amp;n=33&amp;h=215&amp;w=3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952750"/>
            <a:ext cx="386873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 descr="S_i(x) = a_i + b_i(x - x_i) + {c_i\over2}(x-x_i)^2 + {d_i\over6}(x - x_i)^3 \,\!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334000"/>
            <a:ext cx="4057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2" descr="S_i\left(x_i\right) = a_i, \quad S'_i(x_i) = b_i, \quad S''_i(x_i) = c_i \,\!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6019800"/>
            <a:ext cx="3171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4" descr="S'_i\left(x_{i-1}\right) = S'_{i-1}(x_{i-1}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832475"/>
            <a:ext cx="1714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16" descr="S_i\left(x_{i}\right) = f(x_{i}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5429250"/>
            <a:ext cx="1143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8" descr="http://www.keldysh.ru/pages/comma/html/data/interp/140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895600"/>
            <a:ext cx="35941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6" name="Picture 12" descr="https://upload.wikimedia.org/wikipedia/commons/a/a5/Mc_integr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14813"/>
            <a:ext cx="2928938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Выбор и обоснование метода решения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690563"/>
            <a:ext cx="883920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 algn="just">
              <a:buFontTx/>
              <a:buNone/>
              <a:defRPr/>
            </a:pPr>
            <a:r>
              <a:rPr lang="ru-RU" sz="1800" dirty="0" smtClean="0"/>
              <a:t>Группы </a:t>
            </a:r>
            <a:r>
              <a:rPr lang="ru-RU" sz="1800" dirty="0"/>
              <a:t>численных </a:t>
            </a:r>
            <a:r>
              <a:rPr lang="ru-RU" sz="1800" dirty="0" smtClean="0"/>
              <a:t>методов:</a:t>
            </a:r>
          </a:p>
          <a:p>
            <a:pPr>
              <a:defRPr/>
            </a:pPr>
            <a:r>
              <a:rPr lang="ru-RU" sz="1800" b="1" dirty="0"/>
              <a:t>численное интегрирование</a:t>
            </a:r>
            <a:endParaRPr lang="ru-RU" sz="1800" b="1" dirty="0" smtClean="0"/>
          </a:p>
          <a:p>
            <a:pPr>
              <a:defRPr/>
            </a:pPr>
            <a:r>
              <a:rPr lang="ru-RU" sz="1800" dirty="0" smtClean="0"/>
              <a:t>Метод прямоугольников, трапеций</a:t>
            </a:r>
          </a:p>
          <a:p>
            <a:pPr>
              <a:defRPr/>
            </a:pPr>
            <a:r>
              <a:rPr lang="ru-RU" sz="1800" dirty="0" smtClean="0"/>
              <a:t>Метод статистических испытаний Монте-Карло</a:t>
            </a:r>
            <a:endParaRPr lang="ru-RU" sz="1800" dirty="0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5</a:t>
            </a:r>
          </a:p>
        </p:txBody>
      </p:sp>
      <p:pic>
        <p:nvPicPr>
          <p:cNvPr id="36866" name="Picture 2" descr="\int\limits_a^b f(x)\,dx \approx h \sum_{i=1}^{n}f\left(x_{i-1} + \frac{h}{2}\right) = h \sum_{i=1}^{n}f\left(x_i - \frac{h}{2}\right)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191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~I \approx h\left( \frac{f(x_{0})+f(x_{n})}{2} + \sum_{i=1}^{n-1}f(x_{i})\right)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68688"/>
            <a:ext cx="2895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 descr="S = S_{par}\frac{K}{N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02175"/>
            <a:ext cx="885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8" descr="http://www.refsru.com/images/referats/7507/image0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64025"/>
            <a:ext cx="2124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" descr="http://twidler.ru/Content/Images/matematika/22/213692/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044700"/>
            <a:ext cx="30511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Выбор и обоснование метода решения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690563"/>
            <a:ext cx="883920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 algn="just">
              <a:buFontTx/>
              <a:buNone/>
              <a:defRPr/>
            </a:pPr>
            <a:r>
              <a:rPr lang="ru-RU" sz="1800" dirty="0" smtClean="0"/>
              <a:t>Группы </a:t>
            </a:r>
            <a:r>
              <a:rPr lang="ru-RU" sz="1800" dirty="0"/>
              <a:t>численных </a:t>
            </a:r>
            <a:r>
              <a:rPr lang="ru-RU" sz="1800" dirty="0" smtClean="0"/>
              <a:t>методов:</a:t>
            </a:r>
          </a:p>
          <a:p>
            <a:pPr>
              <a:defRPr/>
            </a:pPr>
            <a:r>
              <a:rPr lang="ru-RU" sz="1800" b="1" dirty="0"/>
              <a:t>определение корней линейных и нелинейных уравнений</a:t>
            </a:r>
            <a:r>
              <a:rPr lang="ru-RU" sz="1800" b="1" dirty="0" smtClean="0"/>
              <a:t>;</a:t>
            </a:r>
          </a:p>
          <a:p>
            <a:pPr>
              <a:defRPr/>
            </a:pPr>
            <a:r>
              <a:rPr lang="ru-RU" sz="1800" dirty="0" smtClean="0"/>
              <a:t>Метод деления отрезка пополам</a:t>
            </a:r>
          </a:p>
          <a:p>
            <a:pPr>
              <a:defRPr/>
            </a:pPr>
            <a:r>
              <a:rPr lang="ru-RU" sz="1800" dirty="0" smtClean="0"/>
              <a:t>Метод Ньютона</a:t>
            </a:r>
            <a:endParaRPr lang="ru-RU" sz="1800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6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2209800"/>
            <a:ext cx="45720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ru-RU" dirty="0"/>
              <a:t>Алгоритм </a:t>
            </a:r>
            <a:r>
              <a:rPr lang="ru-RU" dirty="0"/>
              <a:t>метода нахождения корня </a:t>
            </a:r>
            <a:r>
              <a:rPr lang="en-US" dirty="0"/>
              <a:t>f(x)=0</a:t>
            </a:r>
            <a:endParaRPr lang="ru-RU" dirty="0"/>
          </a:p>
          <a:p>
            <a:pPr algn="just">
              <a:spcBef>
                <a:spcPts val="0"/>
              </a:spcBef>
              <a:defRPr/>
            </a:pPr>
            <a:r>
              <a:rPr lang="ru-RU" dirty="0"/>
              <a:t>делением отрезка пополам: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x=(</a:t>
            </a:r>
            <a:r>
              <a:rPr lang="en-US" dirty="0" err="1"/>
              <a:t>a+b</a:t>
            </a:r>
            <a:r>
              <a:rPr lang="en-US" dirty="0"/>
              <a:t>)/2</a:t>
            </a:r>
            <a:endParaRPr lang="ru-RU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)</a:t>
            </a:r>
            <a:r>
              <a:rPr lang="en-US" dirty="0"/>
              <a:t>&lt;</a:t>
            </a:r>
            <a:r>
              <a:rPr lang="ru-RU" dirty="0"/>
              <a:t>0  то  </a:t>
            </a:r>
            <a:r>
              <a:rPr lang="en-US" dirty="0"/>
              <a:t>b</a:t>
            </a:r>
            <a:r>
              <a:rPr lang="ru-RU" dirty="0"/>
              <a:t>=</a:t>
            </a:r>
            <a:r>
              <a:rPr lang="en-US" dirty="0"/>
              <a:t>x  </a:t>
            </a:r>
            <a:r>
              <a:rPr lang="ru-RU" dirty="0"/>
              <a:t>иначе  </a:t>
            </a:r>
            <a:r>
              <a:rPr lang="en-US" dirty="0"/>
              <a:t>a</a:t>
            </a:r>
            <a:r>
              <a:rPr lang="ru-RU" dirty="0"/>
              <a:t>=</a:t>
            </a:r>
            <a:r>
              <a:rPr lang="en-US" dirty="0"/>
              <a:t>x</a:t>
            </a:r>
            <a:endParaRPr lang="ru-RU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(b-a)&lt;e </a:t>
            </a:r>
            <a:r>
              <a:rPr lang="ru-RU" dirty="0"/>
              <a:t> выход</a:t>
            </a:r>
          </a:p>
        </p:txBody>
      </p:sp>
      <p:pic>
        <p:nvPicPr>
          <p:cNvPr id="14" name="Picture 12" descr="http://fs.nashaucheba.ru/tw_files2/urls_2/243/d-242465/242465_html_3ab28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1"/>
          <a:stretch>
            <a:fillRect/>
          </a:stretch>
        </p:blipFill>
        <p:spPr bwMode="auto">
          <a:xfrm>
            <a:off x="6281738" y="1981200"/>
            <a:ext cx="225742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 descr="x_{n+1}=x_{n}-\frac{f(x_n)}{f'(x_n)}.\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800600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http://pcfu.ru/wp-content/uploads/2009/05/pi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4800"/>
            <a:ext cx="2286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4. Выбор и обоснование метода решения 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762000"/>
            <a:ext cx="8839200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57188" algn="just">
              <a:buFontTx/>
              <a:buNone/>
              <a:defRPr/>
            </a:pPr>
            <a:r>
              <a:rPr lang="ru-RU" sz="1800" b="1" dirty="0"/>
              <a:t>Реализация математической модели на </a:t>
            </a:r>
            <a:r>
              <a:rPr lang="ru-RU" sz="1800" b="1" dirty="0" smtClean="0"/>
              <a:t>компьютере</a:t>
            </a:r>
          </a:p>
          <a:p>
            <a:pPr indent="357188" algn="just">
              <a:buFontTx/>
              <a:buNone/>
              <a:defRPr/>
            </a:pPr>
            <a:r>
              <a:rPr lang="ru-RU" sz="1800" dirty="0"/>
              <a:t>Процесс создания программного обеспечения (программы) тоже можно разбить на ряд </a:t>
            </a:r>
            <a:r>
              <a:rPr lang="ru-RU" sz="1800" b="1" dirty="0"/>
              <a:t>этапов</a:t>
            </a:r>
            <a:r>
              <a:rPr lang="ru-RU" sz="1800" dirty="0"/>
              <a:t>:</a:t>
            </a:r>
          </a:p>
          <a:p>
            <a:pPr>
              <a:defRPr/>
            </a:pPr>
            <a:r>
              <a:rPr lang="ru-RU" sz="1800" dirty="0" smtClean="0"/>
              <a:t>разработка </a:t>
            </a:r>
            <a:r>
              <a:rPr lang="ru-RU" sz="1800" dirty="0"/>
              <a:t>технического задания на создание программного обеспечения;</a:t>
            </a:r>
          </a:p>
          <a:p>
            <a:pPr>
              <a:defRPr/>
            </a:pPr>
            <a:r>
              <a:rPr lang="ru-RU" sz="1800" dirty="0" smtClean="0"/>
              <a:t>проектирование </a:t>
            </a:r>
            <a:r>
              <a:rPr lang="ru-RU" sz="1800" dirty="0"/>
              <a:t>структуры программного комплекса;</a:t>
            </a:r>
          </a:p>
          <a:p>
            <a:pPr>
              <a:defRPr/>
            </a:pPr>
            <a:r>
              <a:rPr lang="ru-RU" sz="1800" dirty="0" smtClean="0"/>
              <a:t>кодирование </a:t>
            </a:r>
            <a:r>
              <a:rPr lang="ru-RU" sz="1800" dirty="0"/>
              <a:t>алгоритма;</a:t>
            </a:r>
          </a:p>
          <a:p>
            <a:pPr>
              <a:defRPr/>
            </a:pPr>
            <a:r>
              <a:rPr lang="ru-RU" sz="1800" dirty="0" smtClean="0"/>
              <a:t>тестирование </a:t>
            </a:r>
            <a:r>
              <a:rPr lang="ru-RU" sz="1800" dirty="0"/>
              <a:t>и отладка;</a:t>
            </a:r>
          </a:p>
          <a:p>
            <a:pPr>
              <a:defRPr/>
            </a:pPr>
            <a:r>
              <a:rPr lang="en-US" sz="1800" dirty="0" err="1" smtClean="0"/>
              <a:t>сопровождение</a:t>
            </a:r>
            <a:r>
              <a:rPr lang="en-US" sz="1800" dirty="0" smtClean="0"/>
              <a:t> </a:t>
            </a:r>
            <a:r>
              <a:rPr lang="en-US" sz="1800" dirty="0"/>
              <a:t>и </a:t>
            </a:r>
            <a:r>
              <a:rPr lang="en-US" sz="1800" dirty="0" err="1"/>
              <a:t>эксплуатация</a:t>
            </a:r>
            <a:r>
              <a:rPr lang="en-US" sz="1800" dirty="0"/>
              <a:t>.</a:t>
            </a:r>
            <a:endParaRPr lang="ru-RU" sz="1800" dirty="0"/>
          </a:p>
          <a:p>
            <a:pPr indent="357188" algn="just">
              <a:buFontTx/>
              <a:buNone/>
              <a:defRPr/>
            </a:pPr>
            <a:r>
              <a:rPr lang="ru-RU" sz="1800" dirty="0"/>
              <a:t>Существует целый класс </a:t>
            </a:r>
            <a:r>
              <a:rPr lang="ru-RU" sz="1800" b="1" dirty="0"/>
              <a:t>математических пакетов</a:t>
            </a:r>
            <a:r>
              <a:rPr lang="ru-RU" sz="1800" dirty="0"/>
              <a:t>, которые позволяют проводить вычисления самой разной трудности, однако за счет встроенных команд и библиотек являются достаточно простыми в освоении. </a:t>
            </a:r>
            <a:r>
              <a:rPr lang="ru-RU" sz="1800" dirty="0" smtClean="0"/>
              <a:t>Среди них </a:t>
            </a:r>
            <a:r>
              <a:rPr lang="en-US" sz="1800" dirty="0" err="1" smtClean="0"/>
              <a:t>MatLab</a:t>
            </a:r>
            <a:r>
              <a:rPr lang="ru-RU" sz="1800" dirty="0" smtClean="0"/>
              <a:t>, </a:t>
            </a:r>
            <a:r>
              <a:rPr lang="en-US" sz="1800" dirty="0" err="1" smtClean="0"/>
              <a:t>MathCad</a:t>
            </a:r>
            <a:r>
              <a:rPr lang="ru-RU" sz="1800" dirty="0" smtClean="0"/>
              <a:t>, </a:t>
            </a:r>
            <a:r>
              <a:rPr lang="en-US" sz="1800" dirty="0" smtClean="0"/>
              <a:t>Mathematica</a:t>
            </a:r>
            <a:r>
              <a:rPr lang="ru-RU" sz="1800" dirty="0" smtClean="0"/>
              <a:t>. Из </a:t>
            </a:r>
            <a:r>
              <a:rPr lang="ru-RU" sz="1800" dirty="0"/>
              <a:t>мира свободного ПО самыми распространенными являются </a:t>
            </a:r>
            <a:r>
              <a:rPr lang="ru-RU" sz="1800" dirty="0" err="1"/>
              <a:t>Octave</a:t>
            </a:r>
            <a:r>
              <a:rPr lang="ru-RU" sz="1800" dirty="0"/>
              <a:t>, </a:t>
            </a:r>
            <a:r>
              <a:rPr lang="ru-RU" sz="1800" dirty="0" err="1"/>
              <a:t>SciLab</a:t>
            </a:r>
            <a:r>
              <a:rPr lang="ru-RU" sz="1800" dirty="0"/>
              <a:t>, </a:t>
            </a:r>
            <a:r>
              <a:rPr lang="ru-RU" sz="1800" dirty="0" err="1"/>
              <a:t>Maxima</a:t>
            </a:r>
            <a:r>
              <a:rPr lang="ru-RU" sz="1800" dirty="0"/>
              <a:t>.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5. Проверка адекватности модели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8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2400" y="922711"/>
            <a:ext cx="8839200" cy="514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19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800" dirty="0" smtClean="0"/>
              <a:t>Под </a:t>
            </a:r>
            <a:r>
              <a:rPr lang="ru-RU" altLang="ru-RU" sz="1800" b="1" i="1" dirty="0" smtClean="0"/>
              <a:t>адекватностью</a:t>
            </a:r>
            <a:r>
              <a:rPr lang="ru-RU" altLang="ru-RU" sz="1800" dirty="0" smtClean="0"/>
              <a:t> математической модели </a:t>
            </a:r>
            <a:r>
              <a:rPr lang="ru-RU" altLang="ru-RU" sz="1800" dirty="0" smtClean="0"/>
              <a:t>будем понимать </a:t>
            </a:r>
            <a:r>
              <a:rPr lang="ru-RU" altLang="ru-RU" sz="1800" dirty="0" smtClean="0"/>
              <a:t>степень соответствия результатов, полученных по разработанной модели, данным эксперимента или тестовой задачи.</a:t>
            </a:r>
          </a:p>
          <a:p>
            <a:pPr indent="0">
              <a:spcBef>
                <a:spcPts val="0"/>
              </a:spcBef>
              <a:buFontTx/>
              <a:buNone/>
              <a:defRPr/>
            </a:pPr>
            <a:r>
              <a:rPr lang="ru-RU" sz="1800" b="1" i="1" dirty="0" smtClean="0"/>
              <a:t>Причины</a:t>
            </a:r>
            <a:r>
              <a:rPr lang="ru-RU" sz="1800" b="1" dirty="0" smtClean="0"/>
              <a:t> </a:t>
            </a:r>
            <a:r>
              <a:rPr lang="ru-RU" sz="1800" dirty="0" smtClean="0"/>
              <a:t>неадекватности модели:</a:t>
            </a:r>
          </a:p>
          <a:p>
            <a:pPr>
              <a:defRPr/>
            </a:pPr>
            <a:r>
              <a:rPr lang="ru-RU" sz="1600" dirty="0" smtClean="0"/>
              <a:t>Неверна исходная совокупность </a:t>
            </a:r>
            <a:r>
              <a:rPr lang="ru-RU" sz="1600" i="1" dirty="0" smtClean="0"/>
              <a:t>гипотез</a:t>
            </a:r>
            <a:endParaRPr lang="ru-RU" sz="1600" dirty="0" smtClean="0"/>
          </a:p>
          <a:p>
            <a:pPr>
              <a:defRPr/>
            </a:pPr>
            <a:r>
              <a:rPr lang="ru-RU" sz="1600" i="1" dirty="0" smtClean="0"/>
              <a:t>константы и параметры</a:t>
            </a:r>
            <a:r>
              <a:rPr lang="ru-RU" sz="1600" dirty="0" smtClean="0"/>
              <a:t>  использованные в модели не точны.</a:t>
            </a:r>
          </a:p>
          <a:p>
            <a:pPr>
              <a:defRPr/>
            </a:pPr>
            <a:r>
              <a:rPr lang="ru-RU" sz="1600" dirty="0" smtClean="0"/>
              <a:t>Значения параметров модели не соответствуют </a:t>
            </a:r>
            <a:r>
              <a:rPr lang="ru-RU" sz="1600" i="1" dirty="0" smtClean="0"/>
              <a:t>допустимой области</a:t>
            </a:r>
            <a:r>
              <a:rPr lang="ru-RU" sz="1600" dirty="0" smtClean="0"/>
              <a:t>.</a:t>
            </a:r>
            <a:endParaRPr lang="ru-RU" sz="1800" dirty="0" smtClean="0"/>
          </a:p>
          <a:p>
            <a:pPr indent="0">
              <a:buFontTx/>
              <a:buNone/>
              <a:defRPr/>
            </a:pPr>
            <a:r>
              <a:rPr lang="ru-RU" sz="1800" b="1" i="1" dirty="0" smtClean="0"/>
              <a:t>Проверка корректности модели</a:t>
            </a:r>
            <a:endParaRPr lang="ru-RU" sz="1800" i="1" dirty="0" smtClean="0"/>
          </a:p>
          <a:p>
            <a:pPr>
              <a:defRPr/>
            </a:pPr>
            <a:r>
              <a:rPr lang="ru-RU" sz="1800" b="1" dirty="0" smtClean="0"/>
              <a:t>контроль </a:t>
            </a:r>
            <a:r>
              <a:rPr lang="ru-RU" sz="1800" b="1" i="1" dirty="0" smtClean="0"/>
              <a:t>размерностей</a:t>
            </a:r>
            <a:br>
              <a:rPr lang="ru-RU" sz="1800" b="1" i="1" dirty="0" smtClean="0"/>
            </a:br>
            <a:r>
              <a:rPr lang="ru-RU" sz="1600" i="1" dirty="0" smtClean="0"/>
              <a:t>Пример: </a:t>
            </a:r>
            <a:r>
              <a:rPr lang="ru-RU" sz="1600" dirty="0"/>
              <a:t>Сила сопротивления воздуха 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 smtClean="0"/>
          </a:p>
          <a:p>
            <a:pPr>
              <a:defRPr/>
            </a:pPr>
            <a:endParaRPr lang="ru-RU" sz="1800" dirty="0" smtClean="0"/>
          </a:p>
          <a:p>
            <a:pPr>
              <a:defRPr/>
            </a:pPr>
            <a:r>
              <a:rPr lang="ru-RU" sz="1800" b="1" dirty="0" smtClean="0"/>
              <a:t>проверка </a:t>
            </a:r>
            <a:r>
              <a:rPr lang="ru-RU" sz="1800" b="1" i="1" dirty="0" smtClean="0"/>
              <a:t>порядков</a:t>
            </a:r>
            <a:r>
              <a:rPr lang="ru-RU" sz="1800" dirty="0" smtClean="0"/>
              <a:t> </a:t>
            </a:r>
            <a:br>
              <a:rPr lang="ru-RU" sz="1800" dirty="0" smtClean="0"/>
            </a:br>
            <a:r>
              <a:rPr lang="ru-RU" sz="1600" i="1" dirty="0" smtClean="0"/>
              <a:t>Пример: </a:t>
            </a:r>
            <a:r>
              <a:rPr lang="ru-RU" sz="1600" dirty="0" smtClean="0"/>
              <a:t>Движение тела в среде</a:t>
            </a:r>
            <a:br>
              <a:rPr lang="ru-RU" sz="1600" dirty="0" smtClean="0"/>
            </a:br>
            <a:endParaRPr lang="ru-RU" sz="1800" i="1" dirty="0" smtClean="0"/>
          </a:p>
          <a:p>
            <a:pPr>
              <a:defRPr/>
            </a:pPr>
            <a:r>
              <a:rPr lang="ru-RU" sz="1800" b="1" dirty="0" smtClean="0"/>
              <a:t>проверка математической </a:t>
            </a:r>
            <a:r>
              <a:rPr lang="ru-RU" sz="1800" b="1" i="1" dirty="0" smtClean="0"/>
              <a:t>замкнутости</a:t>
            </a:r>
            <a:r>
              <a:rPr lang="ru-RU" sz="1800" dirty="0" smtClean="0"/>
              <a:t> </a:t>
            </a:r>
            <a:br>
              <a:rPr lang="ru-RU" sz="1800" dirty="0" smtClean="0"/>
            </a:br>
            <a:r>
              <a:rPr lang="ru-RU" sz="1800" dirty="0" smtClean="0"/>
              <a:t>(равенство числа уравнений и неизвестных).</a:t>
            </a:r>
            <a:endParaRPr lang="ru-RU" altLang="ru-RU" sz="1800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54425"/>
            <a:ext cx="10683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635375"/>
            <a:ext cx="2471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4111625"/>
            <a:ext cx="7223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111625"/>
            <a:ext cx="639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68775"/>
            <a:ext cx="58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127500"/>
            <a:ext cx="8905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29478"/>
              </p:ext>
            </p:extLst>
          </p:nvPr>
        </p:nvGraphicFramePr>
        <p:xfrm>
          <a:off x="3590925" y="4743450"/>
          <a:ext cx="2270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Уравнение" r:id="rId9" imgW="1892300" imgH="355600" progId="Equation.3">
                  <p:embed/>
                </p:oleObj>
              </mc:Choice>
              <mc:Fallback>
                <p:oleObj name="Уравнение" r:id="rId9" imgW="1892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743450"/>
                        <a:ext cx="2270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5" descr="Шарик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4549775"/>
            <a:ext cx="76993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Лекция </a:t>
            </a:r>
            <a:r>
              <a:rPr lang="ru-RU" altLang="ru-RU" sz="1400" dirty="0" smtClean="0"/>
              <a:t>4. </a:t>
            </a:r>
            <a:r>
              <a:rPr lang="ru-RU" altLang="ru-RU" sz="1400" dirty="0"/>
              <a:t>Этапы построения математических моделей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" y="2286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i="1"/>
              <a:t>6. Анализ результатов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2400" y="838200"/>
            <a:ext cx="88392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indent="361950">
              <a:buFontTx/>
              <a:buNone/>
              <a:defRPr/>
            </a:pPr>
            <a:r>
              <a:rPr lang="ru-RU" sz="1800" dirty="0"/>
              <a:t>Это заключительный этап. Анализ модели преследует несколько целей</a:t>
            </a:r>
            <a:r>
              <a:rPr lang="ru-RU" sz="1800" dirty="0" smtClean="0"/>
              <a:t>:</a:t>
            </a:r>
          </a:p>
          <a:p>
            <a:pPr>
              <a:defRPr/>
            </a:pPr>
            <a:r>
              <a:rPr lang="ru-RU" sz="1800" dirty="0" smtClean="0"/>
              <a:t>обозначить </a:t>
            </a:r>
            <a:r>
              <a:rPr lang="ru-RU" sz="1800" dirty="0"/>
              <a:t>область применения модели</a:t>
            </a:r>
          </a:p>
          <a:p>
            <a:pPr>
              <a:defRPr/>
            </a:pPr>
            <a:r>
              <a:rPr lang="ru-RU" sz="1800" dirty="0" smtClean="0"/>
              <a:t>проверить </a:t>
            </a:r>
            <a:r>
              <a:rPr lang="ru-RU" sz="1800" dirty="0"/>
              <a:t>обоснованность гипотез</a:t>
            </a:r>
          </a:p>
          <a:p>
            <a:pPr>
              <a:defRPr/>
            </a:pPr>
            <a:r>
              <a:rPr lang="ru-RU" sz="1800" dirty="0" smtClean="0"/>
              <a:t>оценить </a:t>
            </a:r>
            <a:r>
              <a:rPr lang="ru-RU" sz="1800" dirty="0"/>
              <a:t>возможность упрощения модели с целью повышения ее эффективности</a:t>
            </a:r>
          </a:p>
          <a:p>
            <a:pPr>
              <a:defRPr/>
            </a:pPr>
            <a:r>
              <a:rPr lang="ru-RU" sz="1800" dirty="0" smtClean="0"/>
              <a:t>показать</a:t>
            </a:r>
            <a:r>
              <a:rPr lang="ru-RU" sz="1800" dirty="0"/>
              <a:t>, в каком направлении следует развивать модель.</a:t>
            </a:r>
          </a:p>
          <a:p>
            <a:pPr indent="361950">
              <a:buFontTx/>
              <a:buNone/>
              <a:defRPr/>
            </a:pPr>
            <a:r>
              <a:rPr lang="ru-RU" sz="1800" b="1" dirty="0"/>
              <a:t>Пример</a:t>
            </a:r>
            <a:r>
              <a:rPr lang="ru-RU" sz="1800" dirty="0"/>
              <a:t>. Применительно к нашему случаю можно сказать, что использование полученных зависимостей позволяют проследить поведение всех звеньев с течением времени, представить его графически, а при необходимости – и в динамике, и в результате на основе этих данных выполнить анализ особенностей работающего прибора.</a:t>
            </a:r>
          </a:p>
          <a:p>
            <a:pPr indent="361950">
              <a:buFontTx/>
              <a:buNone/>
              <a:defRPr/>
            </a:pPr>
            <a:r>
              <a:rPr lang="ru-RU" sz="1800" dirty="0"/>
              <a:t>Требуется развитие модели в направлении предоставления возможности вычисления сил реакций в шарнирах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845550" y="0"/>
            <a:ext cx="30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968</Words>
  <Application>Microsoft Office PowerPoint</Application>
  <PresentationFormat>Экран (4:3)</PresentationFormat>
  <Paragraphs>105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Оформление по умолчанию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Стас</dc:creator>
  <cp:lastModifiedBy>Admin</cp:lastModifiedBy>
  <cp:revision>132</cp:revision>
  <cp:lastPrinted>1601-01-01T00:00:00Z</cp:lastPrinted>
  <dcterms:created xsi:type="dcterms:W3CDTF">2011-09-01T15:20:16Z</dcterms:created>
  <dcterms:modified xsi:type="dcterms:W3CDTF">2022-09-16T06:54:07Z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