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06" r:id="rId2"/>
    <p:sldId id="264" r:id="rId3"/>
    <p:sldId id="311" r:id="rId4"/>
    <p:sldId id="310" r:id="rId5"/>
    <p:sldId id="308" r:id="rId6"/>
    <p:sldId id="309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49" d="100"/>
          <a:sy n="149" d="100"/>
        </p:scale>
        <p:origin x="720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27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23"/>
            <a:ext cx="9144000" cy="711993"/>
          </a:xfrm>
        </p:spPr>
        <p:txBody>
          <a:bodyPr/>
          <a:lstStyle>
            <a:lvl1pPr algn="ctr">
              <a:defRPr sz="2025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4782200"/>
            <a:ext cx="685800" cy="361301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05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05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05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emf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008"/>
          <p:cNvSpPr>
            <a:spLocks noChangeArrowheads="1"/>
          </p:cNvSpPr>
          <p:nvPr/>
        </p:nvSpPr>
        <p:spPr bwMode="auto">
          <a:xfrm>
            <a:off x="-102311" y="3952862"/>
            <a:ext cx="43034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ис. </a:t>
            </a:r>
            <a:r>
              <a:rPr lang="ru-RU" alt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моделей в зависимости от целей 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1893"/>
              </p:ext>
            </p:extLst>
          </p:nvPr>
        </p:nvGraphicFramePr>
        <p:xfrm>
          <a:off x="-1103370" y="2027178"/>
          <a:ext cx="63055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4" name="Picture" r:id="rId3" imgW="6316539" imgH="1960844" progId="Word.Picture.8">
                  <p:embed/>
                </p:oleObj>
              </mc:Choice>
              <mc:Fallback>
                <p:oleObj name="Picture" r:id="rId3" imgW="6316539" imgH="1960844" progId="Word.Picture.8">
                  <p:embed/>
                  <p:pic>
                    <p:nvPicPr>
                      <p:cNvPr id="0" name="Picture 1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-1103370" y="2027178"/>
                        <a:ext cx="6305550" cy="188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4201124" y="1758039"/>
            <a:ext cx="48981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системы.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объект: какова его структура, основные свойства, законы развития, саморазвития и взаимодействия с окружающей средой.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 или его свойства.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Научиться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 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будущее поведение системы, а также прямые и косвенные последствия реализации заданных способов и форм воздействия на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008"/>
          <p:cNvSpPr>
            <a:spLocks noChangeArrowheads="1"/>
          </p:cNvSpPr>
          <p:nvPr/>
        </p:nvSpPr>
        <p:spPr bwMode="auto">
          <a:xfrm>
            <a:off x="-168096" y="3353813"/>
            <a:ext cx="43034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ис. </a:t>
            </a:r>
            <a:r>
              <a:rPr lang="ru-RU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Траектория снаряда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94774"/>
              </p:ext>
            </p:extLst>
          </p:nvPr>
        </p:nvGraphicFramePr>
        <p:xfrm>
          <a:off x="29659" y="1277536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Документ" r:id="rId3" imgW="4500076" imgH="2437089" progId="Word.Document.12">
                  <p:embed/>
                </p:oleObj>
              </mc:Choice>
              <mc:Fallback>
                <p:oleObj name="Документ" r:id="rId3" imgW="4500076" imgH="2437089" progId="Word.Document.12">
                  <p:embed/>
                  <p:pic>
                    <p:nvPicPr>
                      <p:cNvPr id="60" name="Объект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9" y="1277536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306326"/>
            <a:ext cx="43034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659" y="520319"/>
            <a:ext cx="4621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Этап 1.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Содержательная постановка: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Задача: определить максимальную дальность полёта активно-реактивного снаряда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70421"/>
              </p:ext>
            </p:extLst>
          </p:nvPr>
        </p:nvGraphicFramePr>
        <p:xfrm>
          <a:off x="5177396" y="1068078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Формула" r:id="rId5" imgW="1422360" imgH="393480" progId="Equation.3">
                  <p:embed/>
                </p:oleObj>
              </mc:Choice>
              <mc:Fallback>
                <p:oleObj name="Формула" r:id="rId5" imgW="1422360" imgH="39348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396" y="1068078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54777"/>
              </p:ext>
            </p:extLst>
          </p:nvPr>
        </p:nvGraphicFramePr>
        <p:xfrm>
          <a:off x="6609321" y="1071982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Формула" r:id="rId7" imgW="1015920" imgH="393480" progId="Equation.3">
                  <p:embed/>
                </p:oleObj>
              </mc:Choice>
              <mc:Fallback>
                <p:oleObj name="Формула" r:id="rId7" imgW="1015920" imgH="39348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321" y="1071982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126800"/>
              </p:ext>
            </p:extLst>
          </p:nvPr>
        </p:nvGraphicFramePr>
        <p:xfrm>
          <a:off x="7651378" y="106087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Формула" r:id="rId9" imgW="1384200" imgH="393480" progId="Equation.3">
                  <p:embed/>
                </p:oleObj>
              </mc:Choice>
              <mc:Fallback>
                <p:oleObj name="Формула" r:id="rId9" imgW="1384200" imgH="39348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378" y="1060870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6208347" y="837053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5177396" y="1558694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30455"/>
              </p:ext>
            </p:extLst>
          </p:nvPr>
        </p:nvGraphicFramePr>
        <p:xfrm>
          <a:off x="5177396" y="1848612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Формула" r:id="rId11" imgW="1866600" imgH="469800" progId="Equation.3">
                  <p:embed/>
                </p:oleObj>
              </mc:Choice>
              <mc:Fallback>
                <p:oleObj name="Формула" r:id="rId11" imgW="1866600" imgH="4698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396" y="1848612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7026834" y="1571494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63577"/>
              </p:ext>
            </p:extLst>
          </p:nvPr>
        </p:nvGraphicFramePr>
        <p:xfrm>
          <a:off x="7302588" y="1819960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Формула" r:id="rId13" imgW="1485720" imgH="457200" progId="Equation.3">
                  <p:embed/>
                </p:oleObj>
              </mc:Choice>
              <mc:Fallback>
                <p:oleObj name="Формула" r:id="rId13" imgW="1485720" imgH="4572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88" y="1819960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9659" y="3793829"/>
            <a:ext cx="4621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Этап 2.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Концептуальная постановка: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Движение снаряда, работа реактивного двигателя.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177396" y="520319"/>
            <a:ext cx="4621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Этап 3.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постановка задачи:</a:t>
            </a: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588994" y="811276"/>
          <a:ext cx="4432697" cy="86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Уравнение" r:id="rId4" imgW="5892480" imgH="1143000" progId="Equation.3">
                  <p:embed/>
                </p:oleObj>
              </mc:Choice>
              <mc:Fallback>
                <p:oleObj name="Уравнение" r:id="rId4" imgW="5892480" imgH="11430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994" y="811276"/>
                        <a:ext cx="4432697" cy="865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3587BA2-175E-47E0-A120-AC8C019C17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30" b="838"/>
          <a:stretch/>
        </p:blipFill>
        <p:spPr>
          <a:xfrm>
            <a:off x="4565531" y="1954745"/>
            <a:ext cx="3978912" cy="25927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8C004-C76D-4565-A991-5F76C2D12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852" y="2013861"/>
            <a:ext cx="3005993" cy="2609695"/>
          </a:xfrm>
          <a:prstGeom prst="rect">
            <a:avLst/>
          </a:prstGeom>
        </p:spPr>
      </p:pic>
      <p:sp>
        <p:nvSpPr>
          <p:cNvPr id="32" name="Rectangle 3">
            <a:extLst>
              <a:ext uri="{FF2B5EF4-FFF2-40B4-BE49-F238E27FC236}">
                <a16:creationId xmlns:a16="http://schemas.microsoft.com/office/drawing/2014/main" id="{43CD6044-C585-4B61-967B-04066FF6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994" y="4439974"/>
            <a:ext cx="395545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Распределение давлений и скорость снаряда</a:t>
            </a:r>
            <a:br>
              <a:rPr lang="ru-RU" altLang="ru-RU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выстреле из 30 мм пушки</a:t>
            </a:r>
            <a:endParaRPr lang="ru-RU" altLang="en-US" sz="105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610430" y="1415571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9144000" cy="352426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ППММ, 4. Этапы построения модели. Основные требования к хорошей модели.</a:t>
            </a:r>
            <a:endParaRPr lang="ru-RU" sz="1500" b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4782200"/>
            <a:ext cx="8458200" cy="352426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marL="272654"/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4, </a:t>
            </a:r>
            <a:r>
              <a:rPr lang="ru-RU" sz="12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 №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rgbClr val="29292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4</a:t>
            </a:fld>
            <a:r>
              <a:rPr lang="en-US" sz="105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05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6</a:t>
            </a:r>
            <a:endParaRPr lang="en-US" sz="105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9844A1-F81C-491A-8E34-EF11E8000D22}"/>
              </a:ext>
            </a:extLst>
          </p:cNvPr>
          <p:cNvSpPr/>
          <p:nvPr/>
        </p:nvSpPr>
        <p:spPr>
          <a:xfrm>
            <a:off x="70275" y="390322"/>
            <a:ext cx="4329818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модели внутренней баллистики</a:t>
            </a:r>
          </a:p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1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Содержательная постановка.</a:t>
            </a:r>
          </a:p>
          <a:p>
            <a:pPr algn="just">
              <a:spcAft>
                <a:spcPts val="450"/>
              </a:spcAft>
            </a:pP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Задача: </a:t>
            </a:r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определить дульную скорость при одиночном выстреле из 30-мм пушки.</a:t>
            </a:r>
            <a:endParaRPr lang="ru-RU" sz="12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EBD2DF-848D-4848-8D07-C9883ADA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99" y="2184754"/>
            <a:ext cx="325202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30-мм</a:t>
            </a:r>
            <a:r>
              <a:rPr lang="en-US" altLang="en-US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</a:t>
            </a:r>
            <a:endParaRPr lang="ru-RU" altLang="en-US" sz="105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8BBEE6-C31E-4C83-B5DF-360CC75FEB0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1397715"/>
            <a:ext cx="4217242" cy="7870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46E0863-A9A6-419B-B2DC-6539182EC25B}"/>
              </a:ext>
            </a:extLst>
          </p:cNvPr>
          <p:cNvSpPr/>
          <p:nvPr/>
        </p:nvSpPr>
        <p:spPr>
          <a:xfrm>
            <a:off x="2695254" y="1388840"/>
            <a:ext cx="17467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Сталь: 30ХН2МФА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001416-FE25-47EB-A617-48BE3ACEED39}"/>
              </a:ext>
            </a:extLst>
          </p:cNvPr>
          <p:cNvSpPr/>
          <p:nvPr/>
        </p:nvSpPr>
        <p:spPr>
          <a:xfrm>
            <a:off x="70275" y="2405109"/>
            <a:ext cx="4329818" cy="52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2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Концептуальная постановка.</a:t>
            </a:r>
          </a:p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Воспламенение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горение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снаряда.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D56D3F-3D98-47FA-BFF3-984768CF77EA}"/>
              </a:ext>
            </a:extLst>
          </p:cNvPr>
          <p:cNvSpPr/>
          <p:nvPr/>
        </p:nvSpPr>
        <p:spPr>
          <a:xfrm>
            <a:off x="70275" y="2857637"/>
            <a:ext cx="4329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3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Математическая постановка.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255974F-25D2-45CC-B990-1C4C0758DB4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274" y="3121754"/>
          <a:ext cx="23812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9" imgW="3174840" imgH="1993680" progId="Equation.3">
                  <p:embed/>
                </p:oleObj>
              </mc:Choice>
              <mc:Fallback>
                <p:oleObj name="Equation" r:id="rId9" imgW="3174840" imgH="1993680" progId="Equation.3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D255974F-25D2-45CC-B990-1C4C0758D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4" y="3121754"/>
                        <a:ext cx="238125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EEC22A-9957-4B00-A423-0D231EBE5ABE}"/>
              </a:ext>
            </a:extLst>
          </p:cNvPr>
          <p:cNvSpPr/>
          <p:nvPr/>
        </p:nvSpPr>
        <p:spPr>
          <a:xfrm>
            <a:off x="1947863" y="3175414"/>
            <a:ext cx="1624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Начальные</a:t>
            </a:r>
            <a:r>
              <a:rPr lang="ru-RU" sz="1050" dirty="0">
                <a:latin typeface="Bookman Old Style" panose="02050604050505020204" pitchFamily="18" charset="0"/>
                <a:ea typeface="Calibri" panose="020F0502020204030204" pitchFamily="34" charset="0"/>
              </a:rPr>
              <a:t> условия:</a:t>
            </a:r>
            <a:endParaRPr lang="ru-RU" sz="105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384D4BC4-F2A4-44CE-B4D1-2624124B73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50517" y="3618282"/>
          <a:ext cx="1723950" cy="53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11" imgW="2298600" imgH="711000" progId="Equation.3">
                  <p:embed/>
                </p:oleObj>
              </mc:Choice>
              <mc:Fallback>
                <p:oleObj name="Equation" r:id="rId11" imgW="2298600" imgH="711000" progId="Equation.3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384D4BC4-F2A4-44CE-B4D1-2624124B7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517" y="3618282"/>
                        <a:ext cx="1723950" cy="53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B7F4478E-7EFD-4A03-875C-A68455B132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68384" y="3434648"/>
          <a:ext cx="20669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13" imgW="2755800" imgH="241200" progId="Equation.3">
                  <p:embed/>
                </p:oleObj>
              </mc:Choice>
              <mc:Fallback>
                <p:oleObj name="Equation" r:id="rId13" imgW="2755800" imgH="241200" progId="Equation.3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B7F4478E-7EFD-4A03-875C-A68455B13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384" y="3434648"/>
                        <a:ext cx="20669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77F1D3B-744E-463E-868A-9B4CED68D003}"/>
              </a:ext>
            </a:extLst>
          </p:cNvPr>
          <p:cNvSpPr/>
          <p:nvPr/>
        </p:nvSpPr>
        <p:spPr>
          <a:xfrm>
            <a:off x="4471282" y="381815"/>
            <a:ext cx="4329818" cy="52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4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Метод решения.</a:t>
            </a:r>
          </a:p>
          <a:p>
            <a:pPr algn="just">
              <a:spcAft>
                <a:spcPts val="450"/>
              </a:spcAft>
            </a:pP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Рунге-Кутта 4-го порядка</a:t>
            </a:r>
          </a:p>
        </p:txBody>
      </p:sp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2645CA6B-C48C-49E5-BB02-AA51EDDEB0D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32514" y="445168"/>
          <a:ext cx="80724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15" imgW="1079280" imgH="457200" progId="Equation.3">
                  <p:embed/>
                </p:oleObj>
              </mc:Choice>
              <mc:Fallback>
                <p:oleObj name="Equation" r:id="rId15" imgW="1079280" imgH="457200" progId="Equation.3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2645CA6B-C48C-49E5-BB02-AA51EDDEB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14" y="445168"/>
                        <a:ext cx="807244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F1EEA81D-D96B-47D3-8621-F0B93D1FA2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16416" y="526130"/>
          <a:ext cx="94178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17" imgW="1244520" imgH="241200" progId="Equation.3">
                  <p:embed/>
                </p:oleObj>
              </mc:Choice>
              <mc:Fallback>
                <p:oleObj name="Equation" r:id="rId17" imgW="1244520" imgH="241200" progId="Equation.3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F1EEA81D-D96B-47D3-8621-F0B93D1FA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416" y="526130"/>
                        <a:ext cx="94178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72DE6F33-D40D-4277-83C3-811945BE51C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96680" y="485650"/>
          <a:ext cx="573881" cy="22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19" imgW="774360" imgH="291960" progId="Equation.3">
                  <p:embed/>
                </p:oleObj>
              </mc:Choice>
              <mc:Fallback>
                <p:oleObj name="Equation" r:id="rId19" imgW="774360" imgH="291960" progId="Equation.3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72DE6F33-D40D-4277-83C3-811945BE5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680" y="485650"/>
                        <a:ext cx="573881" cy="22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3E15F67-246D-4786-82EA-12DBB5B26644}"/>
              </a:ext>
            </a:extLst>
          </p:cNvPr>
          <p:cNvSpPr/>
          <p:nvPr/>
        </p:nvSpPr>
        <p:spPr>
          <a:xfrm>
            <a:off x="4471282" y="1555182"/>
            <a:ext cx="4329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5-7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Разработка программы, тестирование и получение результатов.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637B194-75F6-4319-94E9-7B431D27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035" y="4550483"/>
            <a:ext cx="325202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05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05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Интерфейс программного комплекса</a:t>
            </a:r>
            <a:endParaRPr lang="ru-RU" altLang="en-US" sz="105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FB4FC87-9842-419F-B2CB-E2DC9D3FF0F3}"/>
              </a:ext>
            </a:extLst>
          </p:cNvPr>
          <p:cNvSpPr/>
          <p:nvPr/>
        </p:nvSpPr>
        <p:spPr>
          <a:xfrm>
            <a:off x="1654577" y="374250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(</a:t>
            </a:r>
            <a:r>
              <a:rPr lang="ru-RU" sz="1200" b="1" dirty="0">
                <a:latin typeface="Bookman Old Style" panose="02050604050505020204" pitchFamily="18" charset="0"/>
              </a:rPr>
              <a:t>1)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22F8DA0-6458-40D4-8D38-77767701FA57}"/>
              </a:ext>
            </a:extLst>
          </p:cNvPr>
          <p:cNvSpPr/>
          <p:nvPr/>
        </p:nvSpPr>
        <p:spPr>
          <a:xfrm>
            <a:off x="4162804" y="3742220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(</a:t>
            </a:r>
            <a:r>
              <a:rPr lang="ru-RU" sz="1200" b="1" dirty="0">
                <a:latin typeface="Bookman Old Style" panose="02050604050505020204" pitchFamily="18" charset="0"/>
              </a:rPr>
              <a:t>2</a:t>
            </a:r>
            <a:r>
              <a:rPr lang="ru-RU" sz="1200" b="1" dirty="0">
                <a:latin typeface="Bookman Old Style" panose="02050604050505020204" pitchFamily="18" charset="0"/>
              </a:rPr>
              <a:t>)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22F8DA0-6458-40D4-8D38-77767701FA57}"/>
              </a:ext>
            </a:extLst>
          </p:cNvPr>
          <p:cNvSpPr/>
          <p:nvPr/>
        </p:nvSpPr>
        <p:spPr>
          <a:xfrm>
            <a:off x="8783620" y="1359885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(3)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22021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9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08682"/>
              </p:ext>
            </p:extLst>
          </p:nvPr>
        </p:nvGraphicFramePr>
        <p:xfrm>
          <a:off x="1155700" y="2082800"/>
          <a:ext cx="160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2800"/>
                        <a:ext cx="1600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284083"/>
              </p:ext>
            </p:extLst>
          </p:nvPr>
        </p:nvGraphicFramePr>
        <p:xfrm>
          <a:off x="4929188" y="1329624"/>
          <a:ext cx="2590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Формула" r:id="rId7" imgW="2590560" imgH="698400" progId="Equation.3">
                  <p:embed/>
                </p:oleObj>
              </mc:Choice>
              <mc:Fallback>
                <p:oleObj name="Формула" r:id="rId7" imgW="2590560" imgH="698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329624"/>
                        <a:ext cx="25908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0" y="548145"/>
            <a:ext cx="40895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итерационные процедуры при определенных условиях позволяют построить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оследовательность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вида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43490"/>
              </p:ext>
            </p:extLst>
          </p:nvPr>
        </p:nvGraphicFramePr>
        <p:xfrm>
          <a:off x="1504950" y="3062288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Формула" r:id="rId9" imgW="1460160" imgH="291960" progId="Equation.3">
                  <p:embed/>
                </p:oleObj>
              </mc:Choice>
              <mc:Fallback>
                <p:oleObj name="Формула" r:id="rId9" imgW="1460160" imgH="29196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062288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42238"/>
              </p:ext>
            </p:extLst>
          </p:nvPr>
        </p:nvGraphicFramePr>
        <p:xfrm>
          <a:off x="3200400" y="30480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3" name="Формула" r:id="rId11" imgW="939600" imgH="291960" progId="Equation.3">
                  <p:embed/>
                </p:oleObj>
              </mc:Choice>
              <mc:Fallback>
                <p:oleObj name="Формула" r:id="rId11" imgW="939600" imgH="2919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1942495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42625"/>
              </p:ext>
            </p:extLst>
          </p:nvPr>
        </p:nvGraphicFramePr>
        <p:xfrm>
          <a:off x="5853113" y="2674890"/>
          <a:ext cx="16668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4" name="Формула" r:id="rId13" imgW="1841400" imgH="253800" progId="Equation.3">
                  <p:embed/>
                </p:oleObj>
              </mc:Choice>
              <mc:Fallback>
                <p:oleObj name="Формула" r:id="rId13" imgW="1841400" imgH="2538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2674890"/>
                        <a:ext cx="16668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3061192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606929"/>
              </p:ext>
            </p:extLst>
          </p:nvPr>
        </p:nvGraphicFramePr>
        <p:xfrm>
          <a:off x="5175014" y="3066969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Формула" r:id="rId15" imgW="241195" imgH="279279" progId="Equation.3">
                  <p:embed/>
                </p:oleObj>
              </mc:Choice>
              <mc:Fallback>
                <p:oleObj name="Формула" r:id="rId15" imgW="241195" imgH="279279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014" y="3066969"/>
                        <a:ext cx="215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3061192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71150"/>
              </p:ext>
            </p:extLst>
          </p:nvPr>
        </p:nvGraphicFramePr>
        <p:xfrm>
          <a:off x="7588014" y="3106657"/>
          <a:ext cx="276225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Формула" r:id="rId17" imgW="279360" imgH="215640" progId="Equation.3">
                  <p:embed/>
                </p:oleObj>
              </mc:Choice>
              <mc:Fallback>
                <p:oleObj name="Формула" r:id="rId17" imgW="279360" imgH="21564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014" y="3106657"/>
                        <a:ext cx="276225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3081052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97751"/>
              </p:ext>
            </p:extLst>
          </p:nvPr>
        </p:nvGraphicFramePr>
        <p:xfrm>
          <a:off x="8604014" y="3105069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Формула" r:id="rId19" imgW="253800" imgH="241200" progId="Equation.3">
                  <p:embed/>
                </p:oleObj>
              </mc:Choice>
              <mc:Fallback>
                <p:oleObj name="Формула" r:id="rId19" imgW="253800" imgH="2412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3105069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19951"/>
              </p:ext>
            </p:extLst>
          </p:nvPr>
        </p:nvGraphicFramePr>
        <p:xfrm>
          <a:off x="4660747" y="3475814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Формула" r:id="rId21" imgW="228600" imgH="241300" progId="Equation.3">
                  <p:embed/>
                </p:oleObj>
              </mc:Choice>
              <mc:Fallback>
                <p:oleObj name="Формула" r:id="rId21" imgW="228600" imgH="2413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3475814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3468934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34762"/>
              </p:ext>
            </p:extLst>
          </p:nvPr>
        </p:nvGraphicFramePr>
        <p:xfrm>
          <a:off x="6380163" y="3736488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Формула" r:id="rId23" imgW="1130040" imgH="253800" progId="Equation.3">
                  <p:embed/>
                </p:oleObj>
              </mc:Choice>
              <mc:Fallback>
                <p:oleObj name="Формула" r:id="rId23" imgW="1130040" imgH="2538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3736488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2396007" y="4238423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19225"/>
              </p:ext>
            </p:extLst>
          </p:nvPr>
        </p:nvGraphicFramePr>
        <p:xfrm>
          <a:off x="3226604" y="4600717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name="Формула" r:id="rId25" imgW="2197080" imgH="228600" progId="Equation.3">
                  <p:embed/>
                </p:oleObj>
              </mc:Choice>
              <mc:Fallback>
                <p:oleObj name="Формула" r:id="rId25" imgW="2197080" imgH="2286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604" y="4600717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/>
        </p:nvGraphicFramePr>
        <p:xfrm>
          <a:off x="320675" y="3065463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Формула" r:id="rId27" imgW="1015920" imgH="291960" progId="Equation.3">
                  <p:embed/>
                </p:oleObj>
              </mc:Choice>
              <mc:Fallback>
                <p:oleObj name="Формула" r:id="rId27" imgW="1015920" imgH="29196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065463"/>
                        <a:ext cx="1016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Формула" r:id="rId3" imgW="1523880" imgH="253800" progId="Equation.3">
                  <p:embed/>
                </p:oleObj>
              </mc:Choice>
              <mc:Fallback>
                <p:oleObj name="Формула" r:id="rId3" imgW="15238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Формула" r:id="rId9" imgW="2044440" imgH="253800" progId="Equation.3">
                  <p:embed/>
                </p:oleObj>
              </mc:Choice>
              <mc:Fallback>
                <p:oleObj name="Формула" r:id="rId9" imgW="2044440" imgH="253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Формула" r:id="rId11" imgW="203040" imgH="215640" progId="Equation.3">
                  <p:embed/>
                </p:oleObj>
              </mc:Choice>
              <mc:Fallback>
                <p:oleObj name="Формула" r:id="rId11" imgW="203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29" y="2503024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Формула" r:id="rId15" imgW="215640" imgH="241200" progId="Equation.3">
                  <p:embed/>
                </p:oleObj>
              </mc:Choice>
              <mc:Fallback>
                <p:oleObj name="Формула" r:id="rId15" imgW="215640" imgH="24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17032</TotalTime>
  <Words>620</Words>
  <Application>Microsoft Office PowerPoint</Application>
  <PresentationFormat>Экран (16:9)</PresentationFormat>
  <Paragraphs>93</Paragraphs>
  <Slides>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Уравнение</vt:lpstr>
      <vt:lpstr>Equation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564</cp:revision>
  <dcterms:created xsi:type="dcterms:W3CDTF">2021-06-11T06:02:05Z</dcterms:created>
  <dcterms:modified xsi:type="dcterms:W3CDTF">2023-05-16T19:20:18Z</dcterms:modified>
</cp:coreProperties>
</file>