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294" r:id="rId4"/>
    <p:sldId id="295" r:id="rId5"/>
    <p:sldId id="292" r:id="rId6"/>
    <p:sldId id="283" r:id="rId7"/>
    <p:sldId id="285" r:id="rId8"/>
    <p:sldId id="300" r:id="rId9"/>
    <p:sldId id="304" r:id="rId10"/>
    <p:sldId id="262" r:id="rId11"/>
    <p:sldId id="260" r:id="rId12"/>
    <p:sldId id="288" r:id="rId13"/>
    <p:sldId id="296" r:id="rId14"/>
    <p:sldId id="301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18" Type="http://schemas.openxmlformats.org/officeDocument/2006/relationships/image" Target="../media/image5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17" Type="http://schemas.openxmlformats.org/officeDocument/2006/relationships/image" Target="../media/image56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emf"/><Relationship Id="rId14" Type="http://schemas.openxmlformats.org/officeDocument/2006/relationships/image" Target="../media/image7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20" Type="http://schemas.openxmlformats.org/officeDocument/2006/relationships/image" Target="../media/image67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69.wmf"/><Relationship Id="rId32" Type="http://schemas.openxmlformats.org/officeDocument/2006/relationships/image" Target="../media/image73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71.wmf"/><Relationship Id="rId10" Type="http://schemas.openxmlformats.org/officeDocument/2006/relationships/image" Target="../media/image62.wmf"/><Relationship Id="rId19" Type="http://schemas.openxmlformats.org/officeDocument/2006/relationships/package" Target="../embeddings/Microsoft_Word_Document2.docx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7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9.png"/><Relationship Id="rId21" Type="http://schemas.openxmlformats.org/officeDocument/2006/relationships/image" Target="../media/image82.wmf"/><Relationship Id="rId34" Type="http://schemas.openxmlformats.org/officeDocument/2006/relationships/image" Target="../media/image90.png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80.wmf"/><Relationship Id="rId25" Type="http://schemas.openxmlformats.org/officeDocument/2006/relationships/image" Target="../media/image84.wmf"/><Relationship Id="rId33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7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81.wmf"/><Relationship Id="rId31" Type="http://schemas.openxmlformats.org/officeDocument/2006/relationships/image" Target="../media/image87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85.wmf"/><Relationship Id="rId30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8.emf"/><Relationship Id="rId4" Type="http://schemas.openxmlformats.org/officeDocument/2006/relationships/image" Target="../media/image94.wmf"/><Relationship Id="rId9" Type="http://schemas.openxmlformats.org/officeDocument/2006/relationships/image" Target="../media/image9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105.wmf"/><Relationship Id="rId17" Type="http://schemas.openxmlformats.org/officeDocument/2006/relationships/image" Target="../media/image10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10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2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0.emf"/><Relationship Id="rId35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6.bin"/><Relationship Id="rId7" Type="http://schemas.openxmlformats.org/officeDocument/2006/relationships/package" Target="../embeddings/Microsoft_Word_Document1.docx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34.wmf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9" Type="http://schemas.openxmlformats.org/officeDocument/2006/relationships/image" Target="../media/image57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34" Type="http://schemas.openxmlformats.org/officeDocument/2006/relationships/oleObject" Target="../embeddings/oleObject45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image" Target="../media/image54.wmf"/><Relationship Id="rId38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image" Target="../media/image5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50.wmf"/><Relationship Id="rId32" Type="http://schemas.openxmlformats.org/officeDocument/2006/relationships/oleObject" Target="../embeddings/oleObject44.bin"/><Relationship Id="rId37" Type="http://schemas.openxmlformats.org/officeDocument/2006/relationships/image" Target="../media/image56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38.bin"/><Relationship Id="rId31" Type="http://schemas.openxmlformats.org/officeDocument/2006/relationships/image" Target="../media/image5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image" Target="../media/image58.e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800" cap="all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АКТИВНО-РЕАКТИВНЫМ СНАРЯДОМ</a:t>
            </a: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»</a:t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2213" y="3069222"/>
            <a:ext cx="2948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17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Траектория снаряда </a:t>
            </a:r>
            <a:endParaRPr lang="ru-RU" sz="1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2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3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4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5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6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7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8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9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связанной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координат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15578"/>
              </p:ext>
            </p:extLst>
          </p:nvPr>
        </p:nvGraphicFramePr>
        <p:xfrm>
          <a:off x="4866562" y="775627"/>
          <a:ext cx="4277438" cy="235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0" name="Document" r:id="rId19" imgW="4325546" imgH="2372516" progId="Word.Document.12">
                  <p:embed/>
                </p:oleObj>
              </mc:Choice>
              <mc:Fallback>
                <p:oleObj name="Document" r:id="rId19" imgW="4325546" imgH="2372516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562" y="775627"/>
                        <a:ext cx="4277438" cy="23514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1450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1" name="Формула" r:id="rId21" imgW="1879560" imgH="228600" progId="Equation.3">
                  <p:embed/>
                </p:oleObj>
              </mc:Choice>
              <mc:Fallback>
                <p:oleObj name="Формула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2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3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76079"/>
              </p:ext>
            </p:extLst>
          </p:nvPr>
        </p:nvGraphicFramePr>
        <p:xfrm>
          <a:off x="66675" y="4457700"/>
          <a:ext cx="692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4" name="Формула" r:id="rId27" imgW="698400" imgH="419040" progId="Equation.3">
                  <p:embed/>
                </p:oleObj>
              </mc:Choice>
              <mc:Fallback>
                <p:oleObj name="Формула" r:id="rId27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7700"/>
                        <a:ext cx="6921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94101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5" name="Формула" r:id="rId29" imgW="164880" imgH="228600" progId="Equation.3">
                  <p:embed/>
                </p:oleObj>
              </mc:Choice>
              <mc:Fallback>
                <p:oleObj name="Формула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6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4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Times New Roman" pitchFamily="18" charset="0"/>
                            <a:cs typeface="Times New Roman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0&lt;</m:t>
                      </m:r>
                      <m:r>
                        <m:rPr>
                          <m:sty m:val="p"/>
                        </m:rPr>
                        <a:rPr lang="el-GR" sz="120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ν</m:t>
                      </m:r>
                      <m:r>
                        <a:rPr lang="en-US" sz="12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&lt;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0,2,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420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0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74428" y="1898606"/>
            <a:ext cx="3586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18</a:t>
            </a:r>
            <a:r>
              <a:rPr lang="en-US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1798"/>
              </p:ext>
            </p:extLst>
          </p:nvPr>
        </p:nvGraphicFramePr>
        <p:xfrm>
          <a:off x="4642207" y="2673637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=""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60632"/>
              </p:ext>
            </p:extLst>
          </p:nvPr>
        </p:nvGraphicFramePr>
        <p:xfrm>
          <a:off x="4869763" y="2720131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1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763" y="2720131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71545"/>
              </p:ext>
            </p:extLst>
          </p:nvPr>
        </p:nvGraphicFramePr>
        <p:xfrm>
          <a:off x="5845734" y="2705306"/>
          <a:ext cx="4492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2" name="Формула" r:id="rId8" imgW="406080" imgH="215640" progId="Equation.3">
                  <p:embed/>
                </p:oleObj>
              </mc:Choice>
              <mc:Fallback>
                <p:oleObj name="Формула" r:id="rId8" imgW="40608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734" y="2705306"/>
                        <a:ext cx="4492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26696"/>
              </p:ext>
            </p:extLst>
          </p:nvPr>
        </p:nvGraphicFramePr>
        <p:xfrm>
          <a:off x="6803994" y="2691689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3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994" y="2691689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23300"/>
              </p:ext>
            </p:extLst>
          </p:nvPr>
        </p:nvGraphicFramePr>
        <p:xfrm>
          <a:off x="7874559" y="2702131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4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559" y="2702131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575533" y="2369610"/>
            <a:ext cx="44614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5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6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08891" y="650484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07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08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509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510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511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512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3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95324"/>
              </p:ext>
            </p:extLst>
          </p:nvPr>
        </p:nvGraphicFramePr>
        <p:xfrm>
          <a:off x="210317" y="855454"/>
          <a:ext cx="1892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4" name="Формула" r:id="rId32" imgW="1892160" imgH="228600" progId="Equation.3">
                  <p:embed/>
                </p:oleObj>
              </mc:Choice>
              <mc:Fallback>
                <p:oleObj name="Формула" r:id="rId32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17" y="855454"/>
                        <a:ext cx="1892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дульная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скорость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354" y="45551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Результаты решения задачи внутренней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в стволе орудия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i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кг</a:t>
                          </a:r>
                          <a:endParaRPr lang="en-US" sz="1100" i="1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ru-RU" sz="11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м</a:t>
                          </a:r>
                          <a:endParaRPr lang="ru-RU" sz="11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864" r="-300694" b="-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7857" r="-300694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Прямоугольник 15"/>
          <p:cNvSpPr/>
          <p:nvPr/>
        </p:nvSpPr>
        <p:spPr>
          <a:xfrm>
            <a:off x="4771383" y="45139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Результаты решения задачи внешней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с учетом реактивного двигателя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00" y="2240968"/>
            <a:ext cx="4656474" cy="2007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557281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13737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Σ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b="0" dirty="0" smtClean="0"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кг</a:t>
                          </a:r>
                          <a:endParaRPr lang="ru-RU" sz="1100" b="0" dirty="0"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ru-RU" sz="1100" i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Мпа</a:t>
                          </a:r>
                          <a:endParaRPr lang="en-US" sz="11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557281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94" t="-25000" r="-301389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ru-RU" sz="1100" i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94" t="-179070" r="-30138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92579"/>
              </p:ext>
            </p:extLst>
          </p:nvPr>
        </p:nvGraphicFramePr>
        <p:xfrm>
          <a:off x="1981200" y="690962"/>
          <a:ext cx="1241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5" name="Уравнение" r:id="rId3" imgW="1117440" imgH="482400" progId="Equation.3">
                  <p:embed/>
                </p:oleObj>
              </mc:Choice>
              <mc:Fallback>
                <p:oleObj name="Уравнение" r:id="rId3" imgW="1117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90962"/>
                        <a:ext cx="12414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5694" y="3219834"/>
            <a:ext cx="451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Изменение условия устойчивости при раскручивающимся двигателе</a:t>
            </a:r>
            <a:endParaRPr lang="ru-RU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80720"/>
            <a:ext cx="451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Изменение угловой скорости при раскручивающимся двигателе</a:t>
            </a:r>
            <a:endParaRPr lang="ru-RU" sz="1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73260"/>
              </p:ext>
            </p:extLst>
          </p:nvPr>
        </p:nvGraphicFramePr>
        <p:xfrm>
          <a:off x="297260" y="1097536"/>
          <a:ext cx="651240" cy="39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6" name="Формула" r:id="rId5" imgW="723600" imgH="444240" progId="Equation.3">
                  <p:embed/>
                </p:oleObj>
              </mc:Choice>
              <mc:Fallback>
                <p:oleObj name="Формула" r:id="rId5" imgW="7236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260" y="1097536"/>
                        <a:ext cx="651240" cy="39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74242"/>
              </p:ext>
            </p:extLst>
          </p:nvPr>
        </p:nvGraphicFramePr>
        <p:xfrm>
          <a:off x="309563" y="1587900"/>
          <a:ext cx="8112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7" name="Формула" r:id="rId7" imgW="901440" imgH="469800" progId="Equation.3">
                  <p:embed/>
                </p:oleObj>
              </mc:Choice>
              <mc:Fallback>
                <p:oleObj name="Формула" r:id="rId7" imgW="9014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563" y="1587900"/>
                        <a:ext cx="811212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377879" y="1109241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374569" y="1596599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5694" y="746673"/>
            <a:ext cx="4512549" cy="248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6" y="2171467"/>
            <a:ext cx="4406902" cy="2369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5339" y="3542620"/>
            <a:ext cx="438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Изменение условия устойчивости</a:t>
            </a:r>
          </a:p>
          <a:p>
            <a:pPr algn="ctr"/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при моменте вращения двигателя =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3578288"/>
            <a:ext cx="438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Изменение условия устойчивости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при моменте вращения двигателя = 5%</a:t>
            </a:r>
            <a:endParaRPr lang="ru-RU" sz="1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-4056"/>
          <a:stretch/>
        </p:blipFill>
        <p:spPr>
          <a:xfrm>
            <a:off x="4618816" y="977061"/>
            <a:ext cx="4399060" cy="252282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321136"/>
            <a:ext cx="9144000" cy="336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Выбор значения коэффициента вращения: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4" y="1116638"/>
            <a:ext cx="4322700" cy="23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ПРЯМОЙ ЗАДАЧИ ДЛЯ АРС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21  График траектории полёта снаряда при различных параметрах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31720"/>
              </p:ext>
            </p:extLst>
          </p:nvPr>
        </p:nvGraphicFramePr>
        <p:xfrm>
          <a:off x="4844955" y="901787"/>
          <a:ext cx="383062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7355946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32208</a:t>
                      </a:r>
                      <a:endParaRPr lang="ru-RU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Начальные данные активно – реактивного снаряда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4309"/>
              </p:ext>
            </p:extLst>
          </p:nvPr>
        </p:nvGraphicFramePr>
        <p:xfrm>
          <a:off x="219445" y="886161"/>
          <a:ext cx="4379495" cy="777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1516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</a:t>
                      </a: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65019"/>
              </p:ext>
            </p:extLst>
          </p:nvPr>
        </p:nvGraphicFramePr>
        <p:xfrm>
          <a:off x="1252538" y="963613"/>
          <a:ext cx="4683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68" name="Формула" r:id="rId3" imgW="419040" imgH="215640" progId="Equation.3">
                  <p:embed/>
                </p:oleObj>
              </mc:Choice>
              <mc:Fallback>
                <p:oleObj name="Формула" r:id="rId3" imgW="419040" imgH="2156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963613"/>
                        <a:ext cx="468312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33836"/>
              </p:ext>
            </p:extLst>
          </p:nvPr>
        </p:nvGraphicFramePr>
        <p:xfrm>
          <a:off x="2149475" y="966788"/>
          <a:ext cx="4730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69" name="Equation" r:id="rId5" imgW="419040" imgH="215640" progId="Equation.3">
                  <p:embed/>
                </p:oleObj>
              </mc:Choice>
              <mc:Fallback>
                <p:oleObj name="Equation" r:id="rId5" imgW="419040" imgH="2156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966788"/>
                        <a:ext cx="47307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00304"/>
              </p:ext>
            </p:extLst>
          </p:nvPr>
        </p:nvGraphicFramePr>
        <p:xfrm>
          <a:off x="3005527" y="950950"/>
          <a:ext cx="6016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70" name="Equation" r:id="rId7" imgW="571320" imgH="215640" progId="Equation.3">
                  <p:embed/>
                </p:oleObj>
              </mc:Choice>
              <mc:Fallback>
                <p:oleObj name="Equation" r:id="rId7" imgW="571320" imgH="215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7" y="950950"/>
                        <a:ext cx="60166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19706"/>
              </p:ext>
            </p:extLst>
          </p:nvPr>
        </p:nvGraphicFramePr>
        <p:xfrm>
          <a:off x="3905250" y="968375"/>
          <a:ext cx="482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71"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968375"/>
                        <a:ext cx="4826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96249"/>
              </p:ext>
            </p:extLst>
          </p:nvPr>
        </p:nvGraphicFramePr>
        <p:xfrm>
          <a:off x="4899837" y="889108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72" name="Формула" r:id="rId11" imgW="266400" imgH="228600" progId="Equation.3">
                  <p:embed/>
                </p:oleObj>
              </mc:Choice>
              <mc:Fallback>
                <p:oleObj name="Формула" r:id="rId11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837" y="889108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29931"/>
              </p:ext>
            </p:extLst>
          </p:nvPr>
        </p:nvGraphicFramePr>
        <p:xfrm>
          <a:off x="4884892" y="1177763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73" name="Формула" r:id="rId13" imgW="558720" imgH="228600" progId="Equation.3">
                  <p:embed/>
                </p:oleObj>
              </mc:Choice>
              <mc:Fallback>
                <p:oleObj name="Формула" r:id="rId13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892" y="1177763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48601"/>
              </p:ext>
            </p:extLst>
          </p:nvPr>
        </p:nvGraphicFramePr>
        <p:xfrm>
          <a:off x="4869431" y="1391281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74" name="Формула" r:id="rId15" imgW="330057" imgH="203112" progId="">
                  <p:embed/>
                </p:oleObj>
              </mc:Choice>
              <mc:Fallback>
                <p:oleObj name="Формула" r:id="rId15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431" y="1391281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Дальность стрельбы при различных параметрах</a:t>
            </a:r>
            <a:endParaRPr lang="ru-RU" sz="1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431" y="1753933"/>
            <a:ext cx="7166838" cy="27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16/16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5910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Способы повышения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снаряда и выстрела.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устойчивости его движения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8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</a:t>
            </a:r>
            <a:r>
              <a:rPr lang="ru-RU" sz="1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способов повышения дальности стрельбы за счёт </a:t>
            </a:r>
            <a:r>
              <a:rPr lang="ru-RU" sz="11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внешнебаллистических</a:t>
            </a:r>
            <a:r>
              <a:rPr lang="ru-RU" sz="1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факторов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12578"/>
              </p:ext>
            </p:extLst>
          </p:nvPr>
        </p:nvGraphicFramePr>
        <p:xfrm>
          <a:off x="5153645" y="748400"/>
          <a:ext cx="3990354" cy="3942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50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8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94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369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Калибр, мм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«Гиацинт-Б», 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152,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 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8948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7147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 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7" y="1658040"/>
            <a:ext cx="2355677" cy="14971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" y="2962397"/>
            <a:ext cx="2355677" cy="14874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3500" y="417757"/>
            <a:ext cx="40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орудий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2237" y="3162531"/>
            <a:ext cx="23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2. 155-мм гаубица М777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67" y="1933862"/>
            <a:ext cx="236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152-мм пушка 2а36 «Гиацинт-Б»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675" y="4468299"/>
            <a:ext cx="23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3. 155-мм САУ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“CAESAR”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59588" y="417757"/>
            <a:ext cx="2354400" cy="14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52485"/>
              </p:ext>
            </p:extLst>
          </p:nvPr>
        </p:nvGraphicFramePr>
        <p:xfrm>
          <a:off x="381000" y="888398"/>
          <a:ext cx="4687920" cy="3531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54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37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80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35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9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5398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(Индекс)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Масса ВВ, кг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06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«Гиацинт-Б»,</a:t>
                      </a:r>
                    </a:p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err="1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6,42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4,88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33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3ОФ39 «</a:t>
                      </a:r>
                      <a:r>
                        <a:rPr lang="ru-RU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Краснополь</a:t>
                      </a: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»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1206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10,80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9,10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8336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M712 «Copper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-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head»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62,0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6,70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6,85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8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4,5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545650"/>
            <a:ext cx="4686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Характеристики снарядов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64" y="477150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76464" y="1436395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4. «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Краснополь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5724630" y="1905261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0442" y="2665986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5. М982 «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Excalibur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5720442" y="3031078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69833" y="3984219"/>
            <a:ext cx="2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ru-RU" sz="1000" dirty="0" smtClean="0">
                <a:latin typeface="Bookman Old Style" panose="02050604050505020204" pitchFamily="18" charset="0"/>
              </a:rPr>
              <a:t> – 6.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37" y="3546828"/>
            <a:ext cx="144717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3498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95394" y="3545457"/>
            <a:ext cx="144717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707673" y="1626241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318980" y="2668436"/>
            <a:ext cx="0" cy="87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35613" y="2237552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66258" y="1642044"/>
            <a:ext cx="377939" cy="813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20921"/>
              </p:ext>
            </p:extLst>
          </p:nvPr>
        </p:nvGraphicFramePr>
        <p:xfrm>
          <a:off x="2579628" y="1650006"/>
          <a:ext cx="13128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Формула" r:id="rId13" imgW="1307880" imgH="241200" progId="Equation.3">
                  <p:embed/>
                </p:oleObj>
              </mc:Choice>
              <mc:Fallback>
                <p:oleObj name="Формула" r:id="rId13" imgW="1307880" imgH="241200" progId="Equation.3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28" y="1650006"/>
                        <a:ext cx="1312862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Формула" r:id="rId15" imgW="1130040" imgH="431640" progId="Equation.3">
                  <p:embed/>
                </p:oleObj>
              </mc:Choice>
              <mc:Fallback>
                <p:oleObj name="Формула" r:id="rId15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Формула" r:id="rId17" imgW="1447560" imgH="495000" progId="Equation.3">
                  <p:embed/>
                </p:oleObj>
              </mc:Choice>
              <mc:Fallback>
                <p:oleObj name="Формула" r:id="rId17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Формула" r:id="rId19" imgW="749160" imgH="241200" progId="Equation.3">
                  <p:embed/>
                </p:oleObj>
              </mc:Choice>
              <mc:Fallback>
                <p:oleObj name="Формула" r:id="rId19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Формула" r:id="rId21" imgW="1206360" imgH="241200" progId="Equation.3">
                  <p:embed/>
                </p:oleObj>
              </mc:Choice>
              <mc:Fallback>
                <p:oleObj name="Формула" r:id="rId21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4389"/>
              </p:ext>
            </p:extLst>
          </p:nvPr>
        </p:nvGraphicFramePr>
        <p:xfrm>
          <a:off x="1835150" y="2770188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Формула" r:id="rId23" imgW="634680" imgH="393480" progId="Equation.3">
                  <p:embed/>
                </p:oleObj>
              </mc:Choice>
              <mc:Fallback>
                <p:oleObj name="Формула" r:id="rId23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70188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95914"/>
              </p:ext>
            </p:extLst>
          </p:nvPr>
        </p:nvGraphicFramePr>
        <p:xfrm>
          <a:off x="96199" y="3532241"/>
          <a:ext cx="45640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Формула" r:id="rId25" imgW="4356000" imgH="457200" progId="Equation.3">
                  <p:embed/>
                </p:oleObj>
              </mc:Choice>
              <mc:Fallback>
                <p:oleObj name="Формула" r:id="rId25" imgW="4356000" imgH="4572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3532241"/>
                        <a:ext cx="456406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Формула" r:id="rId27" imgW="2946240" imgH="431640" progId="Equation.3">
                  <p:embed/>
                </p:oleObj>
              </mc:Choice>
              <mc:Fallback>
                <p:oleObj name="Формула" r:id="rId27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8949" y="2489287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130777"/>
              </p:ext>
            </p:extLst>
          </p:nvPr>
        </p:nvGraphicFramePr>
        <p:xfrm>
          <a:off x="4948831" y="679154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Picture" r:id="rId29" imgW="5861465" imgH="2543447" progId="Word.Picture.8">
                  <p:embed/>
                </p:oleObj>
              </mc:Choice>
              <mc:Fallback>
                <p:oleObj name="Picture" r:id="rId29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48831" y="679154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361808" y="2427830"/>
            <a:ext cx="3305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5115045" y="2818651"/>
            <a:ext cx="39513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60266"/>
              </p:ext>
            </p:extLst>
          </p:nvPr>
        </p:nvGraphicFramePr>
        <p:xfrm>
          <a:off x="5258029" y="3327050"/>
          <a:ext cx="31623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Формула" r:id="rId31" imgW="3162240" imgH="838080" progId="Equation.3">
                  <p:embed/>
                </p:oleObj>
              </mc:Choice>
              <mc:Fallback>
                <p:oleObj name="Формула" r:id="rId31" imgW="3162240" imgH="83808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029" y="3327050"/>
                        <a:ext cx="316230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86014"/>
              </p:ext>
            </p:extLst>
          </p:nvPr>
        </p:nvGraphicFramePr>
        <p:xfrm>
          <a:off x="6090947" y="4457805"/>
          <a:ext cx="158432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Формула" r:id="rId33" imgW="1574640" imgH="228600" progId="Equation.3">
                  <p:embed/>
                </p:oleObj>
              </mc:Choice>
              <mc:Fallback>
                <p:oleObj name="Формула" r:id="rId33" imgW="1574640" imgH="2286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947" y="4457805"/>
                        <a:ext cx="1584325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57653"/>
              </p:ext>
            </p:extLst>
          </p:nvPr>
        </p:nvGraphicFramePr>
        <p:xfrm>
          <a:off x="68263" y="2767013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Формула" r:id="rId35" imgW="1790640" imgH="393480" progId="Equation.3">
                  <p:embed/>
                </p:oleObj>
              </mc:Choice>
              <mc:Fallback>
                <p:oleObj name="Формула" r:id="rId35" imgW="17906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3" y="2767013"/>
                        <a:ext cx="179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787555" y="1584889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38548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67521" y="363107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67521" y="4399846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снарядом»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680181"/>
              </p:ext>
            </p:extLst>
          </p:nvPr>
        </p:nvGraphicFramePr>
        <p:xfrm>
          <a:off x="365242" y="1149237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42" y="1149237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73804" y="815850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70347" y="1563754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576077"/>
              </p:ext>
            </p:extLst>
          </p:nvPr>
        </p:nvGraphicFramePr>
        <p:xfrm>
          <a:off x="321673" y="1822419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73" y="1822419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71401"/>
              </p:ext>
            </p:extLst>
          </p:nvPr>
        </p:nvGraphicFramePr>
        <p:xfrm>
          <a:off x="3932497" y="524578"/>
          <a:ext cx="4172764" cy="210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Document" r:id="rId7" imgW="5061387" imgH="2537329" progId="Word.Document.12">
                  <p:embed/>
                </p:oleObj>
              </mc:Choice>
              <mc:Fallback>
                <p:oleObj name="Document" r:id="rId7" imgW="5061387" imgH="2537329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3932497" y="524578"/>
                        <a:ext cx="4172764" cy="21003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254731" y="2278836"/>
            <a:ext cx="54020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423106"/>
              </p:ext>
            </p:extLst>
          </p:nvPr>
        </p:nvGraphicFramePr>
        <p:xfrm>
          <a:off x="315913" y="2965344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2965344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70347" y="2605740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832885"/>
              </p:ext>
            </p:extLst>
          </p:nvPr>
        </p:nvGraphicFramePr>
        <p:xfrm>
          <a:off x="304424" y="3771998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24" y="3771998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175875" y="3455638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66090" y="1020034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42036" y="375724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42036" y="204052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35200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65861" y="376852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57"/>
          <p:cNvSpPr>
            <a:spLocks noChangeArrowheads="1"/>
          </p:cNvSpPr>
          <p:nvPr/>
        </p:nvSpPr>
        <p:spPr bwMode="auto">
          <a:xfrm>
            <a:off x="138564" y="31360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023261"/>
              </p:ext>
            </p:extLst>
          </p:nvPr>
        </p:nvGraphicFramePr>
        <p:xfrm>
          <a:off x="305318" y="4493917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18" y="4493917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79858" y="4123978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7330" y="452712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592328" y="4172245"/>
            <a:ext cx="5448673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881315"/>
            <a:ext cx="294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Сечение сопла с ребрами на внутренней поверхности</a:t>
            </a:r>
            <a:endParaRPr lang="ru-RU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892626"/>
            <a:ext cx="294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Ребра на внутренней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800011" y="409547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479263"/>
              </p:ext>
            </p:extLst>
          </p:nvPr>
        </p:nvGraphicFramePr>
        <p:xfrm>
          <a:off x="5988041" y="4131404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9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8041" y="4131404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105964"/>
              </p:ext>
            </p:extLst>
          </p:nvPr>
        </p:nvGraphicFramePr>
        <p:xfrm>
          <a:off x="624413" y="4156311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0" name="Формула" r:id="rId5" imgW="1079280" imgH="241200" progId="Equation.3">
                  <p:embed/>
                </p:oleObj>
              </mc:Choice>
              <mc:Fallback>
                <p:oleObj name="Формула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413" y="4156311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4137" y="3733919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24163" y="3716874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84668" y="409172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34371" y="409704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913834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045975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254939"/>
                  </p:ext>
                </p:extLst>
              </p:nvPr>
            </p:nvGraphicFramePr>
            <p:xfrm>
              <a:off x="203876" y="1045975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/>
                    <a:gridCol w="13917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254939"/>
                  </p:ext>
                </p:extLst>
              </p:nvPr>
            </p:nvGraphicFramePr>
            <p:xfrm>
              <a:off x="203876" y="1045975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/>
                    <a:gridCol w="13917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774835"/>
            <a:ext cx="382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3. Параметрические характеристики ребер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644325"/>
              </p:ext>
            </p:extLst>
          </p:nvPr>
        </p:nvGraphicFramePr>
        <p:xfrm>
          <a:off x="2632171" y="4040039"/>
          <a:ext cx="109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1" name="Формула" r:id="rId10" imgW="1091880" imgH="457200" progId="Equation.3">
                  <p:embed/>
                </p:oleObj>
              </mc:Choice>
              <mc:Fallback>
                <p:oleObj name="Формула" r:id="rId10" imgW="10918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32171" y="4040039"/>
                        <a:ext cx="1092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2275151" y="3724962"/>
            <a:ext cx="26774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Увеличение угловой скорости: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пределов повышения дальности стрельбы активно-реактивным снарядом»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26145"/>
              </p:ext>
            </p:extLst>
          </p:nvPr>
        </p:nvGraphicFramePr>
        <p:xfrm>
          <a:off x="103939" y="590343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4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39" y="590343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80195" y="344999"/>
            <a:ext cx="367965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08189"/>
              </p:ext>
            </p:extLst>
          </p:nvPr>
        </p:nvGraphicFramePr>
        <p:xfrm>
          <a:off x="79342" y="871397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5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2" y="871397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2020054" y="1120557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59414" y="181196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17381" y="14511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03709" y="2209356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165867" y="559293"/>
            <a:ext cx="2065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снаряда: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05462" y="828441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246069" y="314798"/>
            <a:ext cx="2522764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снаряда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063836"/>
              </p:ext>
            </p:extLst>
          </p:nvPr>
        </p:nvGraphicFramePr>
        <p:xfrm>
          <a:off x="4959340" y="615425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6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40" y="615425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08329"/>
              </p:ext>
            </p:extLst>
          </p:nvPr>
        </p:nvGraphicFramePr>
        <p:xfrm>
          <a:off x="4961370" y="1192615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7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370" y="1192615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514142"/>
              </p:ext>
            </p:extLst>
          </p:nvPr>
        </p:nvGraphicFramePr>
        <p:xfrm>
          <a:off x="4958225" y="894649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8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225" y="894649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5103464" y="885612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346371"/>
              </p:ext>
            </p:extLst>
          </p:nvPr>
        </p:nvGraphicFramePr>
        <p:xfrm>
          <a:off x="4958225" y="1448775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9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225" y="1448775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86757"/>
              </p:ext>
            </p:extLst>
          </p:nvPr>
        </p:nvGraphicFramePr>
        <p:xfrm>
          <a:off x="6140450" y="1660525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0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1660525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5127556" y="1415484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5643372" y="1165697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609227" y="2501406"/>
            <a:ext cx="2522764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Моменты инерции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38564" y="2683657"/>
            <a:ext cx="3666901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736100"/>
              </p:ext>
            </p:extLst>
          </p:nvPr>
        </p:nvGraphicFramePr>
        <p:xfrm>
          <a:off x="221378" y="2972188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1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78" y="2972188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35844"/>
              </p:ext>
            </p:extLst>
          </p:nvPr>
        </p:nvGraphicFramePr>
        <p:xfrm>
          <a:off x="195461" y="3293457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2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61" y="3293457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06652"/>
              </p:ext>
            </p:extLst>
          </p:nvPr>
        </p:nvGraphicFramePr>
        <p:xfrm>
          <a:off x="219511" y="3631435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3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11" y="3631435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478612"/>
              </p:ext>
            </p:extLst>
          </p:nvPr>
        </p:nvGraphicFramePr>
        <p:xfrm>
          <a:off x="216880" y="3942121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4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80" y="3942121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1061357" y="3904386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609227" y="4299453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825837"/>
              </p:ext>
            </p:extLst>
          </p:nvPr>
        </p:nvGraphicFramePr>
        <p:xfrm>
          <a:off x="216880" y="4594022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5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80" y="4594022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40187" y="3599020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285961" y="3295314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3401" y="37402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72000" y="4627516"/>
            <a:ext cx="4413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10 –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Схема активно – реактивного снаряда</a:t>
            </a:r>
            <a:endParaRPr lang="ru-RU" sz="10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861076" y="2964879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31239"/>
              </p:ext>
            </p:extLst>
          </p:nvPr>
        </p:nvGraphicFramePr>
        <p:xfrm>
          <a:off x="5821203" y="3245891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6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203" y="3245891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6020119" y="596244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длина снаряда, где:</a:t>
            </a:r>
            <a:endParaRPr lang="ru-RU" sz="12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197411"/>
              </p:ext>
            </p:extLst>
          </p:nvPr>
        </p:nvGraphicFramePr>
        <p:xfrm>
          <a:off x="85785" y="1074663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7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5" y="1074663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404379"/>
              </p:ext>
            </p:extLst>
          </p:nvPr>
        </p:nvGraphicFramePr>
        <p:xfrm>
          <a:off x="80214" y="140869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8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4" y="140869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05930"/>
              </p:ext>
            </p:extLst>
          </p:nvPr>
        </p:nvGraphicFramePr>
        <p:xfrm>
          <a:off x="65437" y="1792851"/>
          <a:ext cx="1539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9" name="Формула" r:id="rId34" imgW="1536480" imgH="393480" progId="Equation.3">
                  <p:embed/>
                </p:oleObj>
              </mc:Choice>
              <mc:Fallback>
                <p:oleObj name="Формула" r:id="rId34" imgW="153648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7" y="1792851"/>
                        <a:ext cx="15398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509472"/>
              </p:ext>
            </p:extLst>
          </p:nvPr>
        </p:nvGraphicFramePr>
        <p:xfrm>
          <a:off x="52388" y="2108200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0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2108200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97265"/>
              </p:ext>
            </p:extLst>
          </p:nvPr>
        </p:nvGraphicFramePr>
        <p:xfrm>
          <a:off x="7884861" y="1451544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1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61" y="1451544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16840</TotalTime>
  <Words>1633</Words>
  <Application>Microsoft Office PowerPoint</Application>
  <PresentationFormat>Экран (16:9)</PresentationFormat>
  <Paragraphs>384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16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Picture</vt:lpstr>
      <vt:lpstr>Document</vt:lpstr>
      <vt:lpstr>Уравнение</vt:lpstr>
      <vt:lpstr>Microsoft Equation 3.0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«ИССЛЕДОВАНИЕ ПРЕДЕЛОВ ПОВЫШЕНИЯ ДАЛЬНОСТИ СТРЕЛЬБЫ АКТИВНО-РЕАКТИВНЫМ СНАРЯДОМ»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552</cp:revision>
  <dcterms:created xsi:type="dcterms:W3CDTF">2021-06-11T06:02:05Z</dcterms:created>
  <dcterms:modified xsi:type="dcterms:W3CDTF">2023-04-11T12:36:00Z</dcterms:modified>
</cp:coreProperties>
</file>