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"/>
  </p:notesMasterIdLst>
  <p:sldIdLst>
    <p:sldId id="306" r:id="rId2"/>
    <p:sldId id="264" r:id="rId3"/>
    <p:sldId id="311" r:id="rId4"/>
    <p:sldId id="308" r:id="rId5"/>
    <p:sldId id="309" r:id="rId6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720" userDrawn="1">
          <p15:clr>
            <a:srgbClr val="A4A3A4"/>
          </p15:clr>
        </p15:guide>
        <p15:guide id="4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77" autoAdjust="0"/>
  </p:normalViewPr>
  <p:slideViewPr>
    <p:cSldViewPr snapToGrid="0">
      <p:cViewPr varScale="1">
        <p:scale>
          <a:sx n="152" d="100"/>
          <a:sy n="152" d="100"/>
        </p:scale>
        <p:origin x="366" y="138"/>
      </p:cViewPr>
      <p:guideLst>
        <p:guide orient="horz" pos="1620"/>
        <p:guide pos="2880"/>
        <p:guide orient="horz" pos="1720"/>
        <p:guide pos="29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2.wmf"/><Relationship Id="rId16" Type="http://schemas.openxmlformats.org/officeDocument/2006/relationships/image" Target="../media/image32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56D5-2046-4B16-B158-28749009537F}" type="datetimeFigureOut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A9F97-A0EC-4382-924C-85ACE18FE1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03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F77C6-B837-4C28-B069-E60D1A7F8F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1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33C2-C826-421D-8751-732F81C941BB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0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989F-906F-40DE-BA90-D14E94A416B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FF60-0E50-453A-81B9-424AB7DE66CD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r>
              <a:rPr lang="en-US" dirty="0" smtClean="0"/>
              <a:t>/11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49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CEAB-127F-4906-8280-7B6697A13E33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9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70F3-DD83-40E6-8787-116CC1402285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4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BE1-28D4-4D8B-A423-5A2E1BA6934C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21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375C-D316-441C-BBA4-36702FCEB31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40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ABA4-7B05-4C08-9A73-CF8D6885218A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99FF-A70C-4AC7-8F4A-A5151C1A737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1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4F09-8D8A-4907-99B4-463641EA0A07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4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9DF9-334F-4539-8237-D412EE1173F0}" type="datetime1">
              <a:rPr lang="ru-RU" smtClean="0"/>
              <a:pPr/>
              <a:t>17.05.2023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BB91-0964-49A4-9512-E2C8E3C4E07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34" Type="http://schemas.openxmlformats.org/officeDocument/2006/relationships/image" Target="../media/image32.wmf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5.bin"/><Relationship Id="rId31" Type="http://schemas.openxmlformats.org/officeDocument/2006/relationships/oleObject" Target="../embeddings/oleObject31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2259" y="83662"/>
            <a:ext cx="5639481" cy="1251110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indent="190500"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 ФЕДЕРАЦИИ</a:t>
            </a:r>
          </a:p>
          <a:p>
            <a:pPr algn="ctr">
              <a:spcBef>
                <a:spcPct val="2000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“ИЖЕВСКИЙ ГОСУДАРСТВЕННЫЙ ТЕХНИЧЕСКИЙ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 ИМЕНИ М.Т. КАЛАШНИКОВА”</a:t>
            </a:r>
          </a:p>
          <a:p>
            <a:pPr indent="190500" algn="ctr">
              <a:spcBef>
                <a:spcPct val="20000"/>
              </a:spcBef>
            </a:pP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«Прикладная математика</a:t>
            </a:r>
            <a:b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информационные технологии»</a:t>
            </a:r>
          </a:p>
        </p:txBody>
      </p:sp>
      <p:sp>
        <p:nvSpPr>
          <p:cNvPr id="6" name="Заголовок 16">
            <a:extLst>
              <a:ext uri="{FF2B5EF4-FFF2-40B4-BE49-F238E27FC236}">
                <a16:creationId xmlns:a16="http://schemas.microsoft.com/office/drawing/2014/main" id="{85FFDCB6-DCBF-4F9C-90C4-2AB70E81D8A0}"/>
              </a:ext>
            </a:extLst>
          </p:cNvPr>
          <p:cNvSpPr txBox="1">
            <a:spLocks/>
          </p:cNvSpPr>
          <p:nvPr/>
        </p:nvSpPr>
        <p:spPr>
          <a:xfrm>
            <a:off x="1" y="2747807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500" i="1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Рустам Ренатович</a:t>
            </a:r>
            <a:endParaRPr lang="ru-RU" sz="1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5" y="3319939"/>
            <a:ext cx="7450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01.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«Прикладная математика»</a:t>
            </a:r>
            <a:endParaRPr lang="en-US" sz="1200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– «Разработка программного обеспечения и математических методов решения инженерных и экономических задач»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CF103-AC91-48FF-AA34-D8B9DB5E2763}"/>
              </a:ext>
            </a:extLst>
          </p:cNvPr>
          <p:cNvSpPr txBox="1"/>
          <p:nvPr/>
        </p:nvSpPr>
        <p:spPr>
          <a:xfrm>
            <a:off x="846857" y="1778004"/>
            <a:ext cx="74502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Ответы на вопросы по дисциплинам:</a:t>
            </a:r>
          </a:p>
          <a:p>
            <a:pPr algn="ctr">
              <a:spcBef>
                <a:spcPct val="0"/>
              </a:spcBef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«Принципы построения математических моделей»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sz="12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«Методы оптимизации и теория оптимального управления»</a:t>
            </a:r>
          </a:p>
        </p:txBody>
      </p:sp>
      <p:sp>
        <p:nvSpPr>
          <p:cNvPr id="7" name="Заголовок 16">
            <a:extLst>
              <a:ext uri="{FF2B5EF4-FFF2-40B4-BE49-F238E27FC236}">
                <a16:creationId xmlns:a16="http://schemas.microsoft.com/office/drawing/2014/main" id="{00B113A3-4A38-44F4-8FDE-3CF2561C426F}"/>
              </a:ext>
            </a:extLst>
          </p:cNvPr>
          <p:cNvSpPr txBox="1">
            <a:spLocks/>
          </p:cNvSpPr>
          <p:nvPr/>
        </p:nvSpPr>
        <p:spPr>
          <a:xfrm>
            <a:off x="-3" y="2996188"/>
            <a:ext cx="9143999" cy="237260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</a:t>
            </a:r>
            <a:r>
              <a:rPr lang="ru-RU" sz="1200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М21-181-1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4815270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Ижевск, 2023г.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0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«Модели и моделирование»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350207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это виртуальный математический или физический объект, позволяющий проводить имитационные исследования реальных объектов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endParaRPr lang="ru-RU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моделирования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‑ анализ явления, описание поведения объекта, или системы, выявление закономерностей и механизмов такого поведения с целью прогнозировать, предсказывать поведение объекта, или системы, в различных ситуациях, не прибегая к экспериментам на реальном объекте или системе.</a:t>
            </a:r>
            <a:endParaRPr lang="ru-RU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0" y="1755067"/>
            <a:ext cx="427560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Имитационное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моделирование является экспериментальной и прикладной методологией, имеющей </a:t>
            </a: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целью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системы.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конкретный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поведение объекта или его свойства.</a:t>
            </a: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или процессом, определять наилучшие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способы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при заданных целях и критериях.</a:t>
            </a:r>
          </a:p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968946"/>
              </p:ext>
            </p:extLst>
          </p:nvPr>
        </p:nvGraphicFramePr>
        <p:xfrm>
          <a:off x="3292674" y="2059678"/>
          <a:ext cx="6840656" cy="205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Picture" r:id="rId3" imgW="6301080" imgH="1961640" progId="Word.Picture.8">
                  <p:embed/>
                </p:oleObj>
              </mc:Choice>
              <mc:Fallback>
                <p:oleObj name="Picture" r:id="rId3" imgW="6301080" imgH="1961640" progId="Word.Picture.8">
                  <p:embed/>
                  <p:pic>
                    <p:nvPicPr>
                      <p:cNvPr id="0" name="Picture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883"/>
                      <a:stretch>
                        <a:fillRect/>
                      </a:stretch>
                    </p:blipFill>
                    <p:spPr bwMode="auto">
                      <a:xfrm>
                        <a:off x="3292674" y="2059678"/>
                        <a:ext cx="6840656" cy="205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326764" y="4121522"/>
            <a:ext cx="4874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1. Классификация моделей </a:t>
            </a:r>
            <a:r>
              <a:rPr lang="ru-RU" sz="1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зависимости от целей моделирования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7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ППММ, 1. Модели и моделирование. Понятие модели, определение модели, цели моделирования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2920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47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«Модели и моделирование»</a:t>
            </a:r>
          </a:p>
          <a:p>
            <a:pPr algn="ctr">
              <a:spcAft>
                <a:spcPts val="450"/>
              </a:spcAft>
            </a:pP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3/5</a:t>
            </a:r>
          </a:p>
        </p:txBody>
      </p:sp>
      <p:sp>
        <p:nvSpPr>
          <p:cNvPr id="13" name="Rectangle 1008"/>
          <p:cNvSpPr>
            <a:spLocks noChangeArrowheads="1"/>
          </p:cNvSpPr>
          <p:nvPr/>
        </p:nvSpPr>
        <p:spPr bwMode="auto">
          <a:xfrm>
            <a:off x="2045847" y="290937"/>
            <a:ext cx="43034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имитационной модели снаряда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5198" y="607671"/>
            <a:ext cx="39729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1.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поведения 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описывается с помощью следующих дифференциальных уравнений 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13375"/>
              </p:ext>
            </p:extLst>
          </p:nvPr>
        </p:nvGraphicFramePr>
        <p:xfrm>
          <a:off x="25400" y="1336675"/>
          <a:ext cx="337343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Формула" r:id="rId3" imgW="3352680" imgH="1206360" progId="Equation.3">
                  <p:embed/>
                </p:oleObj>
              </mc:Choice>
              <mc:Fallback>
                <p:oleObj name="Формула" r:id="rId3" imgW="3352680" imgH="120636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1336675"/>
                        <a:ext cx="3373438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4337903" y="607671"/>
            <a:ext cx="48060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2.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Понять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как устроен объект, система: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(орудие – снаряд)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определяются в зависимости от допущений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337903" y="1430437"/>
            <a:ext cx="484683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3. 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Оптимизировать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поведение объекта: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При решении задачи увеличения дальности определяются оптимальные баллистические параметры выстрела.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4337903" y="2250472"/>
            <a:ext cx="48468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4.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</a:t>
            </a:r>
            <a:r>
              <a:rPr lang="ru-RU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правлять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объектом, определять наилучшие способы управления при заданных целях: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управлять снарядом выражается через влияние начальных заданных параметров на устойчивость движения, дальность и точность стрельбы.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337903" y="3501394"/>
            <a:ext cx="449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Цель 5. </a:t>
            </a:r>
            <a:r>
              <a:rPr lang="ru-RU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Прогнозировать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будущее поведение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Прогнозирование влияния внешних факторов на точность попадания снаряда в заданную цель.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" name="Рисунок 34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" y="2663396"/>
            <a:ext cx="4130632" cy="1805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>
          <a:xfrm>
            <a:off x="66932" y="4466793"/>
            <a:ext cx="41932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2. Траектория снаряда при различных параметрах.</a:t>
            </a:r>
            <a:endParaRPr lang="ru-RU" sz="12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3794266" y="171394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3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3.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4/5</a:t>
            </a: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81117"/>
              </p:ext>
            </p:extLst>
          </p:nvPr>
        </p:nvGraphicFramePr>
        <p:xfrm>
          <a:off x="1257300" y="838200"/>
          <a:ext cx="139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2" name="Формула" r:id="rId3" imgW="1396800" imgH="241200" progId="Equation.3">
                  <p:embed/>
                </p:oleObj>
              </mc:Choice>
              <mc:Fallback>
                <p:oleObj name="Формула" r:id="rId3" imgW="1396800" imgH="2412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838200"/>
                        <a:ext cx="13970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04685"/>
              </p:ext>
            </p:extLst>
          </p:nvPr>
        </p:nvGraphicFramePr>
        <p:xfrm>
          <a:off x="1155700" y="2084388"/>
          <a:ext cx="1600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3" name="Формула" r:id="rId5" imgW="1600200" imgH="253800" progId="Equation.3">
                  <p:embed/>
                </p:oleObj>
              </mc:Choice>
              <mc:Fallback>
                <p:oleObj name="Формула" r:id="rId5" imgW="1600200" imgH="2538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084388"/>
                        <a:ext cx="1600200" cy="23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442" y="513831"/>
            <a:ext cx="43000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безусловной оптимизации: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113341" y="1203831"/>
            <a:ext cx="42197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числ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енн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ого решения задачи безусловной оптимизации в основном используют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итерационные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процедуры вида: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0491" y="2444526"/>
            <a:ext cx="421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Выделяют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следующие условия 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остановки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(критерий окончания) итерационного процесса: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798087"/>
              </p:ext>
            </p:extLst>
          </p:nvPr>
        </p:nvGraphicFramePr>
        <p:xfrm>
          <a:off x="1388590" y="3063082"/>
          <a:ext cx="14509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4" name="Формула" r:id="rId7" imgW="1460160" imgH="291960" progId="Equation.3">
                  <p:embed/>
                </p:oleObj>
              </mc:Choice>
              <mc:Fallback>
                <p:oleObj name="Формула" r:id="rId7" imgW="1460160" imgH="29196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590" y="3063082"/>
                        <a:ext cx="1450975" cy="29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646724"/>
              </p:ext>
            </p:extLst>
          </p:nvPr>
        </p:nvGraphicFramePr>
        <p:xfrm>
          <a:off x="2909888" y="3060700"/>
          <a:ext cx="939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5" name="Формула" r:id="rId9" imgW="939600" imgH="291960" progId="Equation.3">
                  <p:embed/>
                </p:oleObj>
              </mc:Choice>
              <mc:Fallback>
                <p:oleObj name="Формула" r:id="rId9" imgW="939600" imgH="29196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3060700"/>
                        <a:ext cx="9398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103063" y="3392221"/>
            <a:ext cx="337925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kumimoji="0" lang="el-GR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(погрешность).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4577868" y="492943"/>
            <a:ext cx="44332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Вычислительные алгоритмы простейших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процедур, основаны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рекуррентных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формулах вида:</a:t>
            </a:r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572936"/>
              </p:ext>
            </p:extLst>
          </p:nvPr>
        </p:nvGraphicFramePr>
        <p:xfrm>
          <a:off x="5864225" y="1225386"/>
          <a:ext cx="1644650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6" name="Формула" r:id="rId11" imgW="1815840" imgH="253800" progId="Equation.3">
                  <p:embed/>
                </p:oleObj>
              </mc:Choice>
              <mc:Fallback>
                <p:oleObj name="Формула" r:id="rId11" imgW="1815840" imgH="2538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1225386"/>
                        <a:ext cx="1644650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2"/>
          <p:cNvSpPr>
            <a:spLocks noChangeArrowheads="1"/>
          </p:cNvSpPr>
          <p:nvPr/>
        </p:nvSpPr>
        <p:spPr bwMode="auto">
          <a:xfrm>
            <a:off x="4572000" y="1611640"/>
            <a:ext cx="6537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Здесь:</a:t>
            </a:r>
          </a:p>
        </p:txBody>
      </p: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836263"/>
              </p:ext>
            </p:extLst>
          </p:nvPr>
        </p:nvGraphicFramePr>
        <p:xfrm>
          <a:off x="5191125" y="1628611"/>
          <a:ext cx="182563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7" name="Формула" r:id="rId13" imgW="203040" imgH="253800" progId="Equation.3">
                  <p:embed/>
                </p:oleObj>
              </mc:Choice>
              <mc:Fallback>
                <p:oleObj name="Формула" r:id="rId13" imgW="203040" imgH="2538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1628611"/>
                        <a:ext cx="182563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2"/>
          <p:cNvSpPr>
            <a:spLocks noChangeArrowheads="1"/>
          </p:cNvSpPr>
          <p:nvPr/>
        </p:nvSpPr>
        <p:spPr bwMode="auto">
          <a:xfrm>
            <a:off x="5329723" y="1611640"/>
            <a:ext cx="273416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аправление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Объект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782851"/>
              </p:ext>
            </p:extLst>
          </p:nvPr>
        </p:nvGraphicFramePr>
        <p:xfrm>
          <a:off x="7588250" y="1663536"/>
          <a:ext cx="276225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8" name="Формула" r:id="rId15" imgW="279360" imgH="203040" progId="Equation.3">
                  <p:embed/>
                </p:oleObj>
              </mc:Choice>
              <mc:Fallback>
                <p:oleObj name="Формула" r:id="rId15" imgW="279360" imgH="203040" progId="Equation.3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0" y="1663536"/>
                        <a:ext cx="276225" cy="201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22"/>
          <p:cNvSpPr>
            <a:spLocks noChangeArrowheads="1"/>
          </p:cNvSpPr>
          <p:nvPr/>
        </p:nvSpPr>
        <p:spPr bwMode="auto">
          <a:xfrm>
            <a:off x="7849713" y="1631500"/>
            <a:ext cx="84337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точки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48853"/>
              </p:ext>
            </p:extLst>
          </p:nvPr>
        </p:nvGraphicFramePr>
        <p:xfrm>
          <a:off x="8604014" y="1655517"/>
          <a:ext cx="2508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9" name="Формула" r:id="rId17" imgW="253800" imgH="241200" progId="Equation.3">
                  <p:embed/>
                </p:oleObj>
              </mc:Choice>
              <mc:Fallback>
                <p:oleObj name="Формула" r:id="rId17" imgW="253800" imgH="241200" progId="Equation.3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014" y="1655517"/>
                        <a:ext cx="2508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549934"/>
              </p:ext>
            </p:extLst>
          </p:nvPr>
        </p:nvGraphicFramePr>
        <p:xfrm>
          <a:off x="4660747" y="2075038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0" name="Формула" r:id="rId19" imgW="228600" imgH="241300" progId="Equation.3">
                  <p:embed/>
                </p:oleObj>
              </mc:Choice>
              <mc:Fallback>
                <p:oleObj name="Формула" r:id="rId19" imgW="228600" imgH="241300" progId="Equation.3">
                  <p:embed/>
                  <p:pic>
                    <p:nvPicPr>
                      <p:cNvPr id="0" name="Picture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47" y="2075038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Прямоугольник 57"/>
          <p:cNvSpPr/>
          <p:nvPr/>
        </p:nvSpPr>
        <p:spPr>
          <a:xfrm>
            <a:off x="4572000" y="2019382"/>
            <a:ext cx="4249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– величина шага, которая выбирается так, чтобы выполнялось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r>
              <a:rPr lang="en-US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/>
          </a:p>
        </p:txBody>
      </p:sp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92372"/>
              </p:ext>
            </p:extLst>
          </p:nvPr>
        </p:nvGraphicFramePr>
        <p:xfrm>
          <a:off x="6448425" y="2254260"/>
          <a:ext cx="11398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1" name="Формула" r:id="rId21" imgW="1130040" imgH="253800" progId="Equation.3">
                  <p:embed/>
                </p:oleObj>
              </mc:Choice>
              <mc:Fallback>
                <p:oleObj name="Формула" r:id="rId21" imgW="1130040" imgH="253800" progId="Equation.3">
                  <p:embed/>
                  <p:pic>
                    <p:nvPicPr>
                      <p:cNvPr id="0" name="Picture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2254260"/>
                        <a:ext cx="11398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9E04601C-F75E-4D02-B7C1-8148ED14A96C}"/>
              </a:ext>
            </a:extLst>
          </p:cNvPr>
          <p:cNvSpPr/>
          <p:nvPr/>
        </p:nvSpPr>
        <p:spPr>
          <a:xfrm>
            <a:off x="4643608" y="2897452"/>
            <a:ext cx="37793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максимизации</a:t>
            </a: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минимизации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3" name="Объект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47664"/>
              </p:ext>
            </p:extLst>
          </p:nvPr>
        </p:nvGraphicFramePr>
        <p:xfrm>
          <a:off x="5474205" y="3259746"/>
          <a:ext cx="2212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2" name="Формула" r:id="rId23" imgW="2197080" imgH="228600" progId="Equation.3">
                  <p:embed/>
                </p:oleObj>
              </mc:Choice>
              <mc:Fallback>
                <p:oleObj name="Формула" r:id="rId23" imgW="2197080" imgH="2286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4205" y="3259746"/>
                        <a:ext cx="2212975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75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8973"/>
              </p:ext>
            </p:extLst>
          </p:nvPr>
        </p:nvGraphicFramePr>
        <p:xfrm>
          <a:off x="327025" y="3065463"/>
          <a:ext cx="1003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3" name="Формула" r:id="rId25" imgW="1002960" imgH="291960" progId="Equation.3">
                  <p:embed/>
                </p:oleObj>
              </mc:Choice>
              <mc:Fallback>
                <p:oleObj name="Формула" r:id="rId25" imgW="1002960" imgH="291960" progId="Equation.3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3065463"/>
                        <a:ext cx="1003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Прямоугольник 31"/>
          <p:cNvSpPr/>
          <p:nvPr/>
        </p:nvSpPr>
        <p:spPr>
          <a:xfrm>
            <a:off x="4168702" y="811162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(2)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4168702" y="200339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(3)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4168702" y="3027760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(4)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8693090" y="1172236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(5)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8693090" y="3206055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(6)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0" y="3879733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итерационном процесс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(3) производится </a:t>
            </a:r>
            <a:r>
              <a:rPr lang="ru-RU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исчерпывающий спуск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е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сли величина шага </a:t>
            </a:r>
            <a:r>
              <a:rPr lang="el-GR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ru-RU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находится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решения одномерной задачи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минимизации:</a:t>
            </a:r>
            <a:endParaRPr lang="ru-RU" altLang="ru-RU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6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577376"/>
              </p:ext>
            </p:extLst>
          </p:nvPr>
        </p:nvGraphicFramePr>
        <p:xfrm>
          <a:off x="3328987" y="4423831"/>
          <a:ext cx="10572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4" name="Уравнение" r:id="rId27" imgW="1054080" imgH="241200" progId="Equation.3">
                  <p:embed/>
                </p:oleObj>
              </mc:Choice>
              <mc:Fallback>
                <p:oleObj name="Уравнение" r:id="rId27" imgW="1054080" imgH="241200" progId="Equation.3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7" y="4423831"/>
                        <a:ext cx="105727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266291"/>
              </p:ext>
            </p:extLst>
          </p:nvPr>
        </p:nvGraphicFramePr>
        <p:xfrm>
          <a:off x="4386262" y="4402953"/>
          <a:ext cx="16097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5" name="Уравнение" r:id="rId29" imgW="1625600" imgH="279400" progId="Equation.3">
                  <p:embed/>
                </p:oleObj>
              </mc:Choice>
              <mc:Fallback>
                <p:oleObj name="Уравнение" r:id="rId29" imgW="1625600" imgH="279400" progId="Equation.3">
                  <p:embed/>
                  <p:pic>
                    <p:nvPicPr>
                      <p:cNvPr id="0" name="Object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62" y="4402953"/>
                        <a:ext cx="16097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Прямоугольник 51"/>
          <p:cNvSpPr/>
          <p:nvPr/>
        </p:nvSpPr>
        <p:spPr>
          <a:xfrm>
            <a:off x="8693090" y="4391495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(7)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9144000" cy="341250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3500" tIns="13500" rIns="13500" bIns="13500" numCol="1" anchor="ctr" anchorCtr="0" compatLnSpc="1">
            <a:prstTxWarp prst="textNoShape">
              <a:avLst/>
            </a:prstTxWarp>
          </a:bodyPr>
          <a:lstStyle/>
          <a:p>
            <a:pPr indent="133350" algn="ctr">
              <a:defRPr/>
            </a:pP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МОиТОУ</a:t>
            </a:r>
            <a:r>
              <a:rPr lang="ru-RU" sz="1200" dirty="0" smtClean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, 4. Прямые </a:t>
            </a:r>
            <a:r>
              <a:rPr lang="ru-RU" sz="1200" dirty="0">
                <a:solidFill>
                  <a:srgbClr val="292929"/>
                </a:solidFill>
                <a:latin typeface="Bookman Old Style" pitchFamily="18" charset="0"/>
                <a:cs typeface="Times New Roman" panose="02020603050405020304" pitchFamily="18" charset="0"/>
              </a:rPr>
              <a:t>методы безусловной многомерной минимизации.</a:t>
            </a:r>
            <a:endParaRPr lang="ru-RU" sz="1200" cap="small" dirty="0">
              <a:solidFill>
                <a:srgbClr val="996600"/>
              </a:solidFill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0" y="329711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377336" y="4894258"/>
            <a:ext cx="766664" cy="24924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7500" tIns="35100" rIns="67500" bIns="35100" anchor="ctr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 defTabSz="336947" eaLnBrk="1" hangingPunct="1">
              <a:buClr>
                <a:srgbClr val="000000"/>
              </a:buClr>
              <a:buSzPct val="100000"/>
              <a:tabLst>
                <a:tab pos="0" algn="l"/>
                <a:tab pos="685800" algn="l"/>
                <a:tab pos="1371600" algn="l"/>
                <a:tab pos="2057400" algn="l"/>
                <a:tab pos="2743200" algn="l"/>
                <a:tab pos="3429000" algn="l"/>
                <a:tab pos="4114800" algn="l"/>
                <a:tab pos="4800600" algn="l"/>
                <a:tab pos="5486400" algn="l"/>
                <a:tab pos="6172200" algn="l"/>
                <a:tab pos="6858000" algn="l"/>
                <a:tab pos="7543800" algn="l"/>
              </a:tabLst>
              <a:defRPr/>
            </a:pPr>
            <a:endParaRPr lang="en-GB" altLang="ru-RU" sz="1200" dirty="0">
              <a:solidFill>
                <a:srgbClr val="000000"/>
              </a:solidFill>
              <a:latin typeface="Bookman Old Style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0" y="4891170"/>
            <a:ext cx="83951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pPr>
              <a:defRPr/>
            </a:pPr>
            <a:endParaRPr lang="ru-RU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4903214"/>
            <a:ext cx="8395130" cy="238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 anchor="ctr">
            <a:spAutoFit/>
          </a:bodyPr>
          <a:lstStyle>
            <a:lvl1pPr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1pPr>
            <a:lvl2pPr marL="742950" indent="-28575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2pPr>
            <a:lvl3pPr marL="11430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3pPr>
            <a:lvl4pPr marL="16002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4pPr>
            <a:lvl5pPr marL="2057400" indent="-228600" eaLnBrk="0" hangingPunct="0">
              <a:defRPr sz="2100">
                <a:solidFill>
                  <a:srgbClr val="993300"/>
                </a:solidFill>
                <a:latin typeface="Agency FB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993300"/>
                </a:solidFill>
                <a:latin typeface="Agency FB" pitchFamily="34" charset="0"/>
              </a:defRPr>
            </a:lvl9pPr>
          </a:lstStyle>
          <a:p>
            <a:pPr algn="ctr">
              <a:spcAft>
                <a:spcPts val="450"/>
              </a:spcAft>
            </a:pP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Мансуров Р. Р. «Методы оптимизации и теория оптимального управления»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377335" y="4894257"/>
            <a:ext cx="766665" cy="249243"/>
          </a:xfrm>
        </p:spPr>
        <p:txBody>
          <a:bodyPr/>
          <a:lstStyle/>
          <a:p>
            <a:pPr algn="ctr"/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" y="344029"/>
            <a:ext cx="53161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циклического покоординатного спуска: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b="1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Метод Хука-Дживса: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итерационная формула: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с помощью алгоритма 			исследующего покоординатного поиска.</a:t>
            </a:r>
          </a:p>
          <a:p>
            <a:endParaRPr lang="ru-RU" dirty="0" smtClean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Метод случайного поиска: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итерационная формула: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здесь                         - некоторая реализация </a:t>
            </a:r>
            <a:r>
              <a:rPr lang="en-US" i="1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мерного 	случайного вектора </a:t>
            </a:r>
            <a:r>
              <a:rPr lang="el-GR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шаг       определяется из условия:</a:t>
            </a:r>
            <a:endParaRPr lang="ru-RU" dirty="0">
              <a:solidFill>
                <a:srgbClr val="2929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rgbClr val="2929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798456"/>
              </p:ext>
            </p:extLst>
          </p:nvPr>
        </p:nvGraphicFramePr>
        <p:xfrm>
          <a:off x="2654300" y="87630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" name="Формула" r:id="rId3" imgW="1524000" imgH="254000" progId="Equation.3">
                  <p:embed/>
                </p:oleObj>
              </mc:Choice>
              <mc:Fallback>
                <p:oleObj name="Формула" r:id="rId3" imgW="1524000" imgH="2540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876300"/>
                        <a:ext cx="15240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147925"/>
              </p:ext>
            </p:extLst>
          </p:nvPr>
        </p:nvGraphicFramePr>
        <p:xfrm>
          <a:off x="1111807" y="1204486"/>
          <a:ext cx="2381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0" name="Формула" r:id="rId5" imgW="228600" imgH="241300" progId="Equation.3">
                  <p:embed/>
                </p:oleObj>
              </mc:Choice>
              <mc:Fallback>
                <p:oleObj name="Формула" r:id="rId5" imgW="228600" imgH="2413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1204486"/>
                        <a:ext cx="2381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305834"/>
              </p:ext>
            </p:extLst>
          </p:nvPr>
        </p:nvGraphicFramePr>
        <p:xfrm>
          <a:off x="1128710" y="1487061"/>
          <a:ext cx="24098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1" name="Формула" r:id="rId7" imgW="2425700" imgH="279400" progId="Equation.3">
                  <p:embed/>
                </p:oleObj>
              </mc:Choice>
              <mc:Fallback>
                <p:oleObj name="Формула" r:id="rId7" imgW="2425700" imgH="27940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0" y="1487061"/>
                        <a:ext cx="24098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68921"/>
              </p:ext>
            </p:extLst>
          </p:nvPr>
        </p:nvGraphicFramePr>
        <p:xfrm>
          <a:off x="2638425" y="2187794"/>
          <a:ext cx="2047875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2" name="Формула" r:id="rId9" imgW="2044700" imgH="254000" progId="Equation.3">
                  <p:embed/>
                </p:oleObj>
              </mc:Choice>
              <mc:Fallback>
                <p:oleObj name="Формула" r:id="rId9" imgW="2044700" imgH="25400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187794"/>
                        <a:ext cx="2047875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720993"/>
              </p:ext>
            </p:extLst>
          </p:nvPr>
        </p:nvGraphicFramePr>
        <p:xfrm>
          <a:off x="1139029" y="2503024"/>
          <a:ext cx="2032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3" name="Формула" r:id="rId11" imgW="203024" imgH="215713" progId="Equation.3">
                  <p:embed/>
                </p:oleObj>
              </mc:Choice>
              <mc:Fallback>
                <p:oleObj name="Формула" r:id="rId11" imgW="203024" imgH="215713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029" y="2503024"/>
                        <a:ext cx="203200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600534"/>
              </p:ext>
            </p:extLst>
          </p:nvPr>
        </p:nvGraphicFramePr>
        <p:xfrm>
          <a:off x="2583417" y="3448560"/>
          <a:ext cx="193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4" name="Формула" r:id="rId13" imgW="1930400" imgH="508000" progId="Equation.3">
                  <p:embed/>
                </p:oleObj>
              </mc:Choice>
              <mc:Fallback>
                <p:oleObj name="Формула" r:id="rId13" imgW="1930400" imgH="5080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3417" y="3448560"/>
                        <a:ext cx="1933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49577"/>
              </p:ext>
            </p:extLst>
          </p:nvPr>
        </p:nvGraphicFramePr>
        <p:xfrm>
          <a:off x="1111807" y="4460957"/>
          <a:ext cx="223838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5" name="Формула" r:id="rId15" imgW="215713" imgH="241091" progId="Equation.3">
                  <p:embed/>
                </p:oleObj>
              </mc:Choice>
              <mc:Fallback>
                <p:oleObj name="Формула" r:id="rId15" imgW="215713" imgH="241091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807" y="4460957"/>
                        <a:ext cx="223838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2018"/>
              </p:ext>
            </p:extLst>
          </p:nvPr>
        </p:nvGraphicFramePr>
        <p:xfrm>
          <a:off x="3351125" y="4430858"/>
          <a:ext cx="53340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6" name="Формула" r:id="rId17" imgW="508000" imgH="241300" progId="Equation.3">
                  <p:embed/>
                </p:oleObj>
              </mc:Choice>
              <mc:Fallback>
                <p:oleObj name="Формула" r:id="rId17" imgW="508000" imgH="2413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125" y="4430858"/>
                        <a:ext cx="53340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927479"/>
              </p:ext>
            </p:extLst>
          </p:nvPr>
        </p:nvGraphicFramePr>
        <p:xfrm>
          <a:off x="1230488" y="3891723"/>
          <a:ext cx="10382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7" name="Формула" r:id="rId19" imgW="1016000" imgH="241300" progId="Equation.3">
                  <p:embed/>
                </p:oleObj>
              </mc:Choice>
              <mc:Fallback>
                <p:oleObj name="Формула" r:id="rId19" imgW="1016000" imgH="2413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88" y="3891723"/>
                        <a:ext cx="10382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4831696" y="802947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(8)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831696" y="1436548"/>
            <a:ext cx="403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(9)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831695" y="2113469"/>
            <a:ext cx="5801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(10)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31696" y="3439124"/>
            <a:ext cx="5801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(11)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5570958" y="4559035"/>
            <a:ext cx="33182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– 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Блок – схема метода Хука-Дживса.</a:t>
            </a:r>
            <a:endParaRPr lang="ru-RU" sz="1200" dirty="0"/>
          </a:p>
        </p:txBody>
      </p:sp>
      <p:sp>
        <p:nvSpPr>
          <p:cNvPr id="52320" name="Rectangle 1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2323" name="Группа 52322"/>
          <p:cNvGrpSpPr/>
          <p:nvPr/>
        </p:nvGrpSpPr>
        <p:grpSpPr>
          <a:xfrm>
            <a:off x="5223291" y="423528"/>
            <a:ext cx="3902574" cy="3874687"/>
            <a:chOff x="5223291" y="423528"/>
            <a:chExt cx="3902574" cy="3874687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5223291" y="423528"/>
              <a:ext cx="3902574" cy="3874687"/>
              <a:chOff x="6261046" y="106851"/>
              <a:chExt cx="5935970" cy="6165605"/>
            </a:xfrm>
          </p:grpSpPr>
          <p:grpSp>
            <p:nvGrpSpPr>
              <p:cNvPr id="37" name="Группа 36">
                <a:extLst>
                  <a:ext uri="{FF2B5EF4-FFF2-40B4-BE49-F238E27FC236}">
                    <a16:creationId xmlns:a16="http://schemas.microsoft.com/office/drawing/2014/main" id="{7E260CCE-1FBC-4CFA-89C4-2EF31AB02ADA}"/>
                  </a:ext>
                </a:extLst>
              </p:cNvPr>
              <p:cNvGrpSpPr/>
              <p:nvPr/>
            </p:nvGrpSpPr>
            <p:grpSpPr>
              <a:xfrm>
                <a:off x="6261046" y="106851"/>
                <a:ext cx="5821035" cy="6165605"/>
                <a:chOff x="5988143" y="168290"/>
                <a:chExt cx="5821035" cy="6165605"/>
              </a:xfrm>
            </p:grpSpPr>
            <p:grpSp>
              <p:nvGrpSpPr>
                <p:cNvPr id="40" name="Группа 39">
                  <a:extLst>
                    <a:ext uri="{FF2B5EF4-FFF2-40B4-BE49-F238E27FC236}">
                      <a16:creationId xmlns:a16="http://schemas.microsoft.com/office/drawing/2014/main" id="{0BFD4746-2A1E-4049-826F-2B0E6ED9E5A9}"/>
                    </a:ext>
                  </a:extLst>
                </p:cNvPr>
                <p:cNvGrpSpPr/>
                <p:nvPr/>
              </p:nvGrpSpPr>
              <p:grpSpPr>
                <a:xfrm>
                  <a:off x="5988143" y="168290"/>
                  <a:ext cx="5821035" cy="6165605"/>
                  <a:chOff x="-208303" y="176812"/>
                  <a:chExt cx="5821035" cy="6165605"/>
                </a:xfrm>
              </p:grpSpPr>
              <p:grpSp>
                <p:nvGrpSpPr>
                  <p:cNvPr id="51" name="Группа 50">
                    <a:extLst>
                      <a:ext uri="{FF2B5EF4-FFF2-40B4-BE49-F238E27FC236}">
                        <a16:creationId xmlns:a16="http://schemas.microsoft.com/office/drawing/2014/main" id="{6B376FCA-4080-408A-953F-159576C34A12}"/>
                      </a:ext>
                    </a:extLst>
                  </p:cNvPr>
                  <p:cNvGrpSpPr/>
                  <p:nvPr/>
                </p:nvGrpSpPr>
                <p:grpSpPr>
                  <a:xfrm>
                    <a:off x="-208303" y="176812"/>
                    <a:ext cx="5821035" cy="6165605"/>
                    <a:chOff x="-208303" y="176812"/>
                    <a:chExt cx="5821035" cy="6165605"/>
                  </a:xfrm>
                </p:grpSpPr>
                <p:grpSp>
                  <p:nvGrpSpPr>
                    <p:cNvPr id="66" name="Полотно 1">
                      <a:extLst>
                        <a:ext uri="{FF2B5EF4-FFF2-40B4-BE49-F238E27FC236}">
                          <a16:creationId xmlns:a16="http://schemas.microsoft.com/office/drawing/2014/main" id="{7AB81697-BC5C-4E9B-BB62-ED0F4A3838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08303" y="176812"/>
                      <a:ext cx="5710338" cy="5043448"/>
                      <a:chOff x="-432241" y="-390650"/>
                      <a:chExt cx="5710338" cy="6532364"/>
                    </a:xfrm>
                  </p:grpSpPr>
                  <p:sp>
                    <p:nvSpPr>
                      <p:cNvPr id="75" name="Прямоугольник 74">
                        <a:extLst>
                          <a:ext uri="{FF2B5EF4-FFF2-40B4-BE49-F238E27FC236}">
                            <a16:creationId xmlns:a16="http://schemas.microsoft.com/office/drawing/2014/main" id="{51C33F8C-E928-42BA-8F5D-F2136070BF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32241" y="-390650"/>
                        <a:ext cx="5710338" cy="6532364"/>
                      </a:xfrm>
                      <a:prstGeom prst="rect">
                        <a:avLst/>
                      </a:prstGeom>
                      <a:solidFill>
                        <a:prstClr val="white"/>
                      </a:solidFill>
                    </p:spPr>
                  </p:sp>
                  <p:sp>
                    <p:nvSpPr>
                      <p:cNvPr id="76" name="Блок-схема: знак завершения 75">
                        <a:extLst>
                          <a:ext uri="{FF2B5EF4-FFF2-40B4-BE49-F238E27FC236}">
                            <a16:creationId xmlns:a16="http://schemas.microsoft.com/office/drawing/2014/main" id="{CA0FBDFF-3F64-456C-99C7-395C958E7C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0532" y="-275763"/>
                        <a:ext cx="1905002" cy="498072"/>
                      </a:xfrm>
                      <a:prstGeom prst="flowChartTerminator">
                        <a:avLst/>
                      </a:prstGeom>
                      <a:ln w="38100"/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lang="ru-RU" sz="1400" b="1" dirty="0">
                            <a:effectLst/>
                            <a:latin typeface="Bookman Old Style" panose="0205060405050502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Начало</a:t>
                        </a:r>
                        <a:endPara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7" name="Блок-схема: данные 76">
                        <a:extLst>
                          <a:ext uri="{FF2B5EF4-FFF2-40B4-BE49-F238E27FC236}">
                            <a16:creationId xmlns:a16="http://schemas.microsoft.com/office/drawing/2014/main" id="{8BB5AE21-F90A-404E-A212-A99A7A18D3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4210" y="570269"/>
                        <a:ext cx="2477645" cy="920987"/>
                      </a:xfrm>
                      <a:prstGeom prst="flowChartInputOutput">
                        <a:avLst/>
                      </a:prstGeom>
                      <a:ln w="38100"/>
                    </p:spPr>
                    <p:style>
                      <a:lnRef idx="2">
                        <a:schemeClr val="accent5"/>
                      </a:lnRef>
                      <a:fillRef idx="1">
                        <a:schemeClr val="lt1"/>
                      </a:fillRef>
                      <a:effectRef idx="0">
                        <a:schemeClr val="accent5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ru-RU" sz="1400" dirty="0">
                          <a:latin typeface="Bookman Old Style" panose="02050604050505020204" pitchFamily="18" charset="0"/>
                        </a:endParaRPr>
                      </a:p>
                    </p:txBody>
                  </p:sp>
                </p:grpSp>
                <p:sp>
                  <p:nvSpPr>
                    <p:cNvPr id="69" name="Блок-схема: решение 68">
                      <a:extLst>
                        <a:ext uri="{FF2B5EF4-FFF2-40B4-BE49-F238E27FC236}">
                          <a16:creationId xmlns:a16="http://schemas.microsoft.com/office/drawing/2014/main" id="{582B4571-518F-4448-8408-6D210A9C3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643" y="2981429"/>
                      <a:ext cx="1673699" cy="930463"/>
                    </a:xfrm>
                    <a:prstGeom prst="flowChartDecision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1" name="Блок-схема: знак завершения 70">
                      <a:extLst>
                        <a:ext uri="{FF2B5EF4-FFF2-40B4-BE49-F238E27FC236}">
                          <a16:creationId xmlns:a16="http://schemas.microsoft.com/office/drawing/2014/main" id="{344F9CDD-5826-4A52-B858-30B88BF2F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2813" y="5957870"/>
                      <a:ext cx="1905000" cy="384547"/>
                    </a:xfrm>
                    <a:prstGeom prst="flowChartTerminator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Конец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" name="Блок-схема: решение 71">
                      <a:extLst>
                        <a:ext uri="{FF2B5EF4-FFF2-40B4-BE49-F238E27FC236}">
                          <a16:creationId xmlns:a16="http://schemas.microsoft.com/office/drawing/2014/main" id="{8AC17BE3-1D33-482F-B3DC-4FC509A7E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19633" y="3050450"/>
                      <a:ext cx="1751358" cy="787931"/>
                    </a:xfrm>
                    <a:prstGeom prst="flowChartDecision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3" name="Блок-схема: процесс 72">
                      <a:extLst>
                        <a:ext uri="{FF2B5EF4-FFF2-40B4-BE49-F238E27FC236}">
                          <a16:creationId xmlns:a16="http://schemas.microsoft.com/office/drawing/2014/main" id="{C6829144-9F30-4BD8-8225-77A350EA2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7888" y="1955853"/>
                      <a:ext cx="2434844" cy="392810"/>
                    </a:xfrm>
                    <a:prstGeom prst="flowChartProcess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74" name="Блок-схема: процесс 73">
                      <a:extLst>
                        <a:ext uri="{FF2B5EF4-FFF2-40B4-BE49-F238E27FC236}">
                          <a16:creationId xmlns:a16="http://schemas.microsoft.com/office/drawing/2014/main" id="{F32295A8-DC29-4345-B0BE-F798743BE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9549" y="1944228"/>
                      <a:ext cx="2434844" cy="407041"/>
                    </a:xfrm>
                    <a:prstGeom prst="flowChartProcess">
                      <a:avLst/>
                    </a:prstGeom>
                    <a:ln w="38100"/>
                  </p:spPr>
                  <p:style>
                    <a:lnRef idx="2">
                      <a:schemeClr val="accent5"/>
                    </a:lnRef>
                    <a:fillRef idx="1">
                      <a:schemeClr val="lt1"/>
                    </a:fillRef>
                    <a:effectRef idx="0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graphicFrame>
                <p:nvGraphicFramePr>
                  <p:cNvPr id="52" name="Объект 51">
                    <a:extLst>
                      <a:ext uri="{FF2B5EF4-FFF2-40B4-BE49-F238E27FC236}">
                        <a16:creationId xmlns:a16="http://schemas.microsoft.com/office/drawing/2014/main" id="{FE4D6B9C-F3F4-4237-A71D-FD30D56C4819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55948081"/>
                      </p:ext>
                    </p:extLst>
                  </p:nvPr>
                </p:nvGraphicFramePr>
                <p:xfrm>
                  <a:off x="831308" y="984381"/>
                  <a:ext cx="1612986" cy="58605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2438" name="Уравнение" r:id="rId21" imgW="1612800" imgH="583920" progId="Equation.3">
                          <p:embed/>
                        </p:oleObj>
                      </mc:Choice>
                      <mc:Fallback>
                        <p:oleObj name="Уравнение" r:id="rId21" imgW="1612800" imgH="583920" progId="Equation.3">
                          <p:embed/>
                          <p:pic>
                            <p:nvPicPr>
                              <p:cNvPr id="109" name="Объект 108">
                                <a:extLst>
                                  <a:ext uri="{FF2B5EF4-FFF2-40B4-BE49-F238E27FC236}">
                                    <a16:creationId xmlns:a16="http://schemas.microsoft.com/office/drawing/2014/main" id="{FE4D6B9C-F3F4-4237-A71D-FD30D56C4819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31308" y="984381"/>
                                <a:ext cx="1612986" cy="58605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7" name="Прямоугольник 56">
                    <a:extLst>
                      <a:ext uri="{FF2B5EF4-FFF2-40B4-BE49-F238E27FC236}">
                        <a16:creationId xmlns:a16="http://schemas.microsoft.com/office/drawing/2014/main" id="{A17DDE54-953C-42C5-8D7A-487E2F0988AE}"/>
                      </a:ext>
                    </a:extLst>
                  </p:cNvPr>
                  <p:cNvSpPr/>
                  <p:nvPr/>
                </p:nvSpPr>
                <p:spPr>
                  <a:xfrm>
                    <a:off x="2498677" y="2944745"/>
                    <a:ext cx="1125769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нет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Прямоугольник 57">
                    <a:extLst>
                      <a:ext uri="{FF2B5EF4-FFF2-40B4-BE49-F238E27FC236}">
                        <a16:creationId xmlns:a16="http://schemas.microsoft.com/office/drawing/2014/main" id="{A1F166E6-F3BC-4095-B912-13E7DA349676}"/>
                      </a:ext>
                    </a:extLst>
                  </p:cNvPr>
                  <p:cNvSpPr/>
                  <p:nvPr/>
                </p:nvSpPr>
                <p:spPr>
                  <a:xfrm>
                    <a:off x="993510" y="3800550"/>
                    <a:ext cx="1057751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да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9" name="Прямоугольник 58">
                    <a:extLst>
                      <a:ext uri="{FF2B5EF4-FFF2-40B4-BE49-F238E27FC236}">
                        <a16:creationId xmlns:a16="http://schemas.microsoft.com/office/drawing/2014/main" id="{03829063-5F4C-469C-AB34-6C0BC455B0B9}"/>
                      </a:ext>
                    </a:extLst>
                  </p:cNvPr>
                  <p:cNvSpPr/>
                  <p:nvPr/>
                </p:nvSpPr>
                <p:spPr>
                  <a:xfrm>
                    <a:off x="3624446" y="2501598"/>
                    <a:ext cx="1178065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нет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0" name="Прямоугольник 59">
                    <a:extLst>
                      <a:ext uri="{FF2B5EF4-FFF2-40B4-BE49-F238E27FC236}">
                        <a16:creationId xmlns:a16="http://schemas.microsoft.com/office/drawing/2014/main" id="{23572F04-3C77-4967-A313-865CF4EDBE3D}"/>
                      </a:ext>
                    </a:extLst>
                  </p:cNvPr>
                  <p:cNvSpPr/>
                  <p:nvPr/>
                </p:nvSpPr>
                <p:spPr>
                  <a:xfrm>
                    <a:off x="3798714" y="3800550"/>
                    <a:ext cx="1037988" cy="5387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ru-RU" sz="1600" dirty="0">
                        <a:latin typeface="Bookman Old Style" panose="02050604050505020204" pitchFamily="18" charset="0"/>
                        <a:ea typeface="Times New Roman" panose="02020603050405020304" pitchFamily="18" charset="0"/>
                      </a:rPr>
                      <a:t>да</a:t>
                    </a:r>
                    <a:endParaRPr lang="ru-RU" sz="1200" dirty="0">
                      <a:effectLst/>
                      <a:latin typeface="Bookman Old Style" panose="020506040505050202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2" name="Прямая со стрелкой 41">
                  <a:extLst>
                    <a:ext uri="{FF2B5EF4-FFF2-40B4-BE49-F238E27FC236}">
                      <a16:creationId xmlns:a16="http://schemas.microsoft.com/office/drawing/2014/main" id="{50BE942C-BF26-4C2A-A0E9-7B950AE6AA0E}"/>
                    </a:ext>
                  </a:extLst>
                </p:cNvPr>
                <p:cNvCxnSpPr>
                  <a:cxnSpLocks/>
                  <a:stCxn id="72" idx="0"/>
                  <a:endCxn id="73" idx="2"/>
                </p:cNvCxnSpPr>
                <p:nvPr/>
              </p:nvCxnSpPr>
              <p:spPr>
                <a:xfrm flipH="1" flipV="1">
                  <a:off x="10591756" y="2340141"/>
                  <a:ext cx="2" cy="7017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 стрелкой 42">
                  <a:extLst>
                    <a:ext uri="{FF2B5EF4-FFF2-40B4-BE49-F238E27FC236}">
                      <a16:creationId xmlns:a16="http://schemas.microsoft.com/office/drawing/2014/main" id="{91843B24-FEE4-4DF5-9BAD-9AC54DFF6C70}"/>
                    </a:ext>
                  </a:extLst>
                </p:cNvPr>
                <p:cNvCxnSpPr>
                  <a:cxnSpLocks/>
                  <a:stCxn id="76" idx="2"/>
                  <a:endCxn id="77" idx="1"/>
                </p:cNvCxnSpPr>
                <p:nvPr/>
              </p:nvCxnSpPr>
              <p:spPr>
                <a:xfrm>
                  <a:off x="7783417" y="641538"/>
                  <a:ext cx="0" cy="2686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 стрелкой 43">
                  <a:extLst>
                    <a:ext uri="{FF2B5EF4-FFF2-40B4-BE49-F238E27FC236}">
                      <a16:creationId xmlns:a16="http://schemas.microsoft.com/office/drawing/2014/main" id="{A6E9D95C-B330-4288-97B0-7C176866ACB6}"/>
                    </a:ext>
                  </a:extLst>
                </p:cNvPr>
                <p:cNvCxnSpPr>
                  <a:cxnSpLocks/>
                  <a:stCxn id="77" idx="4"/>
                  <a:endCxn id="74" idx="0"/>
                </p:cNvCxnSpPr>
                <p:nvPr/>
              </p:nvCxnSpPr>
              <p:spPr>
                <a:xfrm>
                  <a:off x="7783417" y="1621254"/>
                  <a:ext cx="0" cy="31445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 стрелкой 46">
                  <a:extLst>
                    <a:ext uri="{FF2B5EF4-FFF2-40B4-BE49-F238E27FC236}">
                      <a16:creationId xmlns:a16="http://schemas.microsoft.com/office/drawing/2014/main" id="{D5FA96B8-7AD9-4D82-B62B-6C1E0591ACFA}"/>
                    </a:ext>
                  </a:extLst>
                </p:cNvPr>
                <p:cNvCxnSpPr>
                  <a:cxnSpLocks/>
                  <a:stCxn id="74" idx="2"/>
                  <a:endCxn id="69" idx="0"/>
                </p:cNvCxnSpPr>
                <p:nvPr/>
              </p:nvCxnSpPr>
              <p:spPr>
                <a:xfrm>
                  <a:off x="7783417" y="2342748"/>
                  <a:ext cx="2522" cy="6301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 стрелкой 47">
                  <a:extLst>
                    <a:ext uri="{FF2B5EF4-FFF2-40B4-BE49-F238E27FC236}">
                      <a16:creationId xmlns:a16="http://schemas.microsoft.com/office/drawing/2014/main" id="{3156BDD2-6F43-4E69-A1A7-502C7BD76651}"/>
                    </a:ext>
                  </a:extLst>
                </p:cNvPr>
                <p:cNvCxnSpPr>
                  <a:cxnSpLocks/>
                  <a:stCxn id="38" idx="2"/>
                  <a:endCxn id="71" idx="0"/>
                </p:cNvCxnSpPr>
                <p:nvPr/>
              </p:nvCxnSpPr>
              <p:spPr>
                <a:xfrm flipH="1">
                  <a:off x="10591759" y="4948549"/>
                  <a:ext cx="583" cy="10007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 стрелкой 49">
                  <a:extLst>
                    <a:ext uri="{FF2B5EF4-FFF2-40B4-BE49-F238E27FC236}">
                      <a16:creationId xmlns:a16="http://schemas.microsoft.com/office/drawing/2014/main" id="{46F4D82D-F2CC-4E4C-B944-5AF500598DE4}"/>
                    </a:ext>
                  </a:extLst>
                </p:cNvPr>
                <p:cNvCxnSpPr>
                  <a:cxnSpLocks/>
                  <a:stCxn id="69" idx="3"/>
                  <a:endCxn id="72" idx="1"/>
                </p:cNvCxnSpPr>
                <p:nvPr/>
              </p:nvCxnSpPr>
              <p:spPr>
                <a:xfrm flipV="1">
                  <a:off x="8622787" y="3435893"/>
                  <a:ext cx="1093291" cy="22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Блок-схема: процесс 37">
                <a:extLst>
                  <a:ext uri="{FF2B5EF4-FFF2-40B4-BE49-F238E27FC236}">
                    <a16:creationId xmlns:a16="http://schemas.microsoft.com/office/drawing/2014/main" id="{F32295A8-DC29-4345-B0BE-F798743BE92E}"/>
                  </a:ext>
                </a:extLst>
              </p:cNvPr>
              <p:cNvSpPr/>
              <p:nvPr/>
            </p:nvSpPr>
            <p:spPr>
              <a:xfrm>
                <a:off x="9533475" y="4480069"/>
                <a:ext cx="2663541" cy="407041"/>
              </a:xfrm>
              <a:prstGeom prst="flowChartProcess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aphicFrame>
          <p:nvGraphicFramePr>
            <p:cNvPr id="52321" name="Объект 523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114521"/>
                </p:ext>
              </p:extLst>
            </p:nvPr>
          </p:nvGraphicFramePr>
          <p:xfrm>
            <a:off x="6611851" y="1537915"/>
            <a:ext cx="219075" cy="219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9" name="Уравнение" r:id="rId23" imgW="215640" imgH="228600" progId="Equation.3">
                    <p:embed/>
                  </p:oleObj>
                </mc:Choice>
                <mc:Fallback>
                  <p:oleObj name="Уравнение" r:id="rId23" imgW="215640" imgH="22860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1851" y="1537915"/>
                          <a:ext cx="219075" cy="219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22" name="TextBox 52321"/>
            <p:cNvSpPr txBox="1"/>
            <p:nvPr/>
          </p:nvSpPr>
          <p:spPr>
            <a:xfrm>
              <a:off x="5760971" y="1491098"/>
              <a:ext cx="9278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ис.поиск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22" name="Объект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27852"/>
              </p:ext>
            </p:extLst>
          </p:nvPr>
        </p:nvGraphicFramePr>
        <p:xfrm>
          <a:off x="6068701" y="2343468"/>
          <a:ext cx="6064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0" name="Уравнение" r:id="rId25" imgW="596880" imgH="228600" progId="Equation.3">
                  <p:embed/>
                </p:oleObj>
              </mc:Choice>
              <mc:Fallback>
                <p:oleObj name="Уравнение" r:id="rId25" imgW="596880" imgH="228600" progId="Equation.3">
                  <p:embed/>
                  <p:pic>
                    <p:nvPicPr>
                      <p:cNvPr id="52321" name="Объект 52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701" y="2343468"/>
                        <a:ext cx="60642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69" idx="2"/>
            <a:endCxn id="155" idx="0"/>
          </p:cNvCxnSpPr>
          <p:nvPr/>
        </p:nvCxnSpPr>
        <p:spPr>
          <a:xfrm flipH="1">
            <a:off x="6403585" y="2770786"/>
            <a:ext cx="1658" cy="3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Объект 1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24729"/>
              </p:ext>
            </p:extLst>
          </p:nvPr>
        </p:nvGraphicFramePr>
        <p:xfrm>
          <a:off x="7974232" y="2319661"/>
          <a:ext cx="5667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1" name="Уравнение" r:id="rId27" imgW="558720" imgH="304560" progId="Equation.3">
                  <p:embed/>
                </p:oleObj>
              </mc:Choice>
              <mc:Fallback>
                <p:oleObj name="Уравнение" r:id="rId27" imgW="558720" imgH="304560" progId="Equation.3">
                  <p:embed/>
                  <p:pic>
                    <p:nvPicPr>
                      <p:cNvPr id="130" name="Объект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232" y="2319661"/>
                        <a:ext cx="566737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Блок-схема: процесс 154">
            <a:extLst>
              <a:ext uri="{FF2B5EF4-FFF2-40B4-BE49-F238E27FC236}">
                <a16:creationId xmlns:a16="http://schemas.microsoft.com/office/drawing/2014/main" id="{5487EC7E-ACE5-41D5-80BD-205734EF8718}"/>
              </a:ext>
            </a:extLst>
          </p:cNvPr>
          <p:cNvSpPr/>
          <p:nvPr/>
        </p:nvSpPr>
        <p:spPr>
          <a:xfrm>
            <a:off x="5603197" y="3166146"/>
            <a:ext cx="1600776" cy="255799"/>
          </a:xfrm>
          <a:prstGeom prst="flowChartProcess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Rectangle 171"/>
          <p:cNvSpPr>
            <a:spLocks noChangeArrowheads="1"/>
          </p:cNvSpPr>
          <p:nvPr/>
        </p:nvSpPr>
        <p:spPr bwMode="auto">
          <a:xfrm>
            <a:off x="4961830" y="30155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7" name="Объект 1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69696"/>
              </p:ext>
            </p:extLst>
          </p:nvPr>
        </p:nvGraphicFramePr>
        <p:xfrm>
          <a:off x="5775238" y="3162250"/>
          <a:ext cx="10556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2" name="Уравнение" r:id="rId29" imgW="1054080" imgH="228600" progId="Equation.3">
                  <p:embed/>
                </p:oleObj>
              </mc:Choice>
              <mc:Fallback>
                <p:oleObj name="Уравнение" r:id="rId29" imgW="1054080" imgH="2286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5238" y="3162250"/>
                        <a:ext cx="1055688" cy="21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72" idx="2"/>
            <a:endCxn id="38" idx="0"/>
          </p:cNvCxnSpPr>
          <p:nvPr/>
        </p:nvCxnSpPr>
        <p:spPr>
          <a:xfrm>
            <a:off x="8249915" y="2724589"/>
            <a:ext cx="384" cy="44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" name="Объект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946027"/>
              </p:ext>
            </p:extLst>
          </p:nvPr>
        </p:nvGraphicFramePr>
        <p:xfrm>
          <a:off x="7455482" y="3172714"/>
          <a:ext cx="164147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3" name="Уравнение" r:id="rId31" imgW="1638000" imgH="266400" progId="Equation.3">
                  <p:embed/>
                </p:oleObj>
              </mc:Choice>
              <mc:Fallback>
                <p:oleObj name="Уравнение" r:id="rId31" imgW="1638000" imgH="266400" progId="Equation.3">
                  <p:embed/>
                  <p:pic>
                    <p:nvPicPr>
                      <p:cNvPr id="117" name="Объект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5482" y="3172714"/>
                        <a:ext cx="1641475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" name="Блок-схема: процесс 209">
            <a:extLst>
              <a:ext uri="{FF2B5EF4-FFF2-40B4-BE49-F238E27FC236}">
                <a16:creationId xmlns:a16="http://schemas.microsoft.com/office/drawing/2014/main" id="{5487EC7E-ACE5-41D5-80BD-205734EF8718}"/>
              </a:ext>
            </a:extLst>
          </p:cNvPr>
          <p:cNvSpPr/>
          <p:nvPr/>
        </p:nvSpPr>
        <p:spPr>
          <a:xfrm>
            <a:off x="5603197" y="4048798"/>
            <a:ext cx="1600776" cy="255799"/>
          </a:xfrm>
          <a:prstGeom prst="flowChartProcess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12" name="Объект 2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12584"/>
              </p:ext>
            </p:extLst>
          </p:nvPr>
        </p:nvGraphicFramePr>
        <p:xfrm>
          <a:off x="6327975" y="4045967"/>
          <a:ext cx="82708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4" name="Уравнение" r:id="rId33" imgW="825480" imgH="253800" progId="Equation.3">
                  <p:embed/>
                </p:oleObj>
              </mc:Choice>
              <mc:Fallback>
                <p:oleObj name="Уравнение" r:id="rId33" imgW="825480" imgH="253800" progId="Equation.3">
                  <p:embed/>
                  <p:pic>
                    <p:nvPicPr>
                      <p:cNvPr id="117" name="Объект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975" y="4045967"/>
                        <a:ext cx="82708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TextBox 212"/>
          <p:cNvSpPr txBox="1"/>
          <p:nvPr/>
        </p:nvSpPr>
        <p:spPr>
          <a:xfrm>
            <a:off x="5570958" y="4005482"/>
            <a:ext cx="927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ис.поиск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Соединительная линия уступом 178"/>
          <p:cNvCxnSpPr>
            <a:stCxn id="210" idx="1"/>
            <a:endCxn id="74" idx="1"/>
          </p:cNvCxnSpPr>
          <p:nvPr/>
        </p:nvCxnSpPr>
        <p:spPr>
          <a:xfrm rot="10800000">
            <a:off x="5603197" y="1662136"/>
            <a:ext cx="12700" cy="251456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8" name="Объект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99848"/>
              </p:ext>
            </p:extLst>
          </p:nvPr>
        </p:nvGraphicFramePr>
        <p:xfrm>
          <a:off x="7916289" y="1533850"/>
          <a:ext cx="682625" cy="24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5" name="Уравнение" r:id="rId35" imgW="672840" imgH="253800" progId="Equation.3">
                  <p:embed/>
                </p:oleObj>
              </mc:Choice>
              <mc:Fallback>
                <p:oleObj name="Уравнение" r:id="rId35" imgW="672840" imgH="253800" progId="Equation.3">
                  <p:embed/>
                  <p:pic>
                    <p:nvPicPr>
                      <p:cNvPr id="146" name="Объект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6289" y="1533850"/>
                        <a:ext cx="682625" cy="24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9" name="Прямая со стрелкой 218">
            <a:extLst>
              <a:ext uri="{FF2B5EF4-FFF2-40B4-BE49-F238E27FC236}">
                <a16:creationId xmlns:a16="http://schemas.microsoft.com/office/drawing/2014/main" id="{50BE942C-BF26-4C2A-A0E9-7B950AE6AA0E}"/>
              </a:ext>
            </a:extLst>
          </p:cNvPr>
          <p:cNvCxnSpPr>
            <a:cxnSpLocks/>
            <a:stCxn id="73" idx="1"/>
            <a:endCxn id="74" idx="3"/>
          </p:cNvCxnSpPr>
          <p:nvPr/>
        </p:nvCxnSpPr>
        <p:spPr>
          <a:xfrm flipH="1" flipV="1">
            <a:off x="7203973" y="1662136"/>
            <a:ext cx="245553" cy="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>
            <a:extLst>
              <a:ext uri="{FF2B5EF4-FFF2-40B4-BE49-F238E27FC236}">
                <a16:creationId xmlns:a16="http://schemas.microsoft.com/office/drawing/2014/main" id="{3156BDD2-6F43-4E69-A1A7-502C7BD76651}"/>
              </a:ext>
            </a:extLst>
          </p:cNvPr>
          <p:cNvCxnSpPr>
            <a:cxnSpLocks/>
            <a:stCxn id="155" idx="2"/>
            <a:endCxn id="210" idx="0"/>
          </p:cNvCxnSpPr>
          <p:nvPr/>
        </p:nvCxnSpPr>
        <p:spPr>
          <a:xfrm>
            <a:off x="6403585" y="3421945"/>
            <a:ext cx="0" cy="62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0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17423</TotalTime>
  <Words>581</Words>
  <Application>Microsoft Office PowerPoint</Application>
  <PresentationFormat>Экран (16:9)</PresentationFormat>
  <Paragraphs>93</Paragraphs>
  <Slides>5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5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Times New Roman</vt:lpstr>
      <vt:lpstr>Тема Office</vt:lpstr>
      <vt:lpstr>Picture</vt:lpstr>
      <vt:lpstr>Формула</vt:lpstr>
      <vt:lpstr>Microsoft Equation 3.0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Рустам</cp:lastModifiedBy>
  <cp:revision>590</cp:revision>
  <dcterms:created xsi:type="dcterms:W3CDTF">2021-06-11T06:02:05Z</dcterms:created>
  <dcterms:modified xsi:type="dcterms:W3CDTF">2023-05-17T16:45:41Z</dcterms:modified>
</cp:coreProperties>
</file>