
<file path=[Content_Types].xml><?xml version="1.0" encoding="utf-8"?>
<Types xmlns="http://schemas.openxmlformats.org/package/2006/content-types">
  <Default Extension="jfif" ContentType="image/jpeg"/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8"/>
  </p:notesMasterIdLst>
  <p:sldIdLst>
    <p:sldId id="256" r:id="rId2"/>
    <p:sldId id="305" r:id="rId3"/>
    <p:sldId id="292" r:id="rId4"/>
    <p:sldId id="294" r:id="rId5"/>
    <p:sldId id="295" r:id="rId6"/>
    <p:sldId id="283" r:id="rId7"/>
    <p:sldId id="285" r:id="rId8"/>
    <p:sldId id="300" r:id="rId9"/>
    <p:sldId id="304" r:id="rId10"/>
    <p:sldId id="262" r:id="rId11"/>
    <p:sldId id="296" r:id="rId12"/>
    <p:sldId id="301" r:id="rId13"/>
    <p:sldId id="260" r:id="rId14"/>
    <p:sldId id="288" r:id="rId15"/>
    <p:sldId id="264" r:id="rId16"/>
    <p:sldId id="265" r:id="rId17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20" userDrawn="1">
          <p15:clr>
            <a:srgbClr val="A4A3A4"/>
          </p15:clr>
        </p15:guide>
        <p15:guide id="4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5977" autoAdjust="0"/>
  </p:normalViewPr>
  <p:slideViewPr>
    <p:cSldViewPr snapToGrid="0">
      <p:cViewPr varScale="1">
        <p:scale>
          <a:sx n="152" d="100"/>
          <a:sy n="152" d="100"/>
        </p:scale>
        <p:origin x="348" y="108"/>
      </p:cViewPr>
      <p:guideLst>
        <p:guide orient="horz" pos="1620"/>
        <p:guide pos="2880"/>
        <p:guide orient="horz" pos="1720"/>
        <p:guide pos="29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9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17" Type="http://schemas.openxmlformats.org/officeDocument/2006/relationships/image" Target="../media/image23.wmf"/><Relationship Id="rId2" Type="http://schemas.openxmlformats.org/officeDocument/2006/relationships/image" Target="../media/image8.wmf"/><Relationship Id="rId16" Type="http://schemas.openxmlformats.org/officeDocument/2006/relationships/image" Target="../media/image22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5" Type="http://schemas.openxmlformats.org/officeDocument/2006/relationships/image" Target="../media/image2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Relationship Id="rId14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e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10" Type="http://schemas.openxmlformats.org/officeDocument/2006/relationships/image" Target="../media/image33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57.wmf"/><Relationship Id="rId18" Type="http://schemas.openxmlformats.org/officeDocument/2006/relationships/image" Target="../media/image6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12" Type="http://schemas.openxmlformats.org/officeDocument/2006/relationships/image" Target="../media/image56.wmf"/><Relationship Id="rId17" Type="http://schemas.openxmlformats.org/officeDocument/2006/relationships/image" Target="../media/image61.wmf"/><Relationship Id="rId2" Type="http://schemas.openxmlformats.org/officeDocument/2006/relationships/image" Target="../media/image46.wmf"/><Relationship Id="rId16" Type="http://schemas.openxmlformats.org/officeDocument/2006/relationships/image" Target="../media/image60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11" Type="http://schemas.openxmlformats.org/officeDocument/2006/relationships/image" Target="../media/image55.wmf"/><Relationship Id="rId5" Type="http://schemas.openxmlformats.org/officeDocument/2006/relationships/image" Target="../media/image49.wmf"/><Relationship Id="rId15" Type="http://schemas.openxmlformats.org/officeDocument/2006/relationships/image" Target="../media/image59.wmf"/><Relationship Id="rId10" Type="http://schemas.openxmlformats.org/officeDocument/2006/relationships/image" Target="../media/image54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Relationship Id="rId14" Type="http://schemas.openxmlformats.org/officeDocument/2006/relationships/image" Target="../media/image5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12" Type="http://schemas.openxmlformats.org/officeDocument/2006/relationships/image" Target="../media/image75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11" Type="http://schemas.openxmlformats.org/officeDocument/2006/relationships/image" Target="../media/image74.wmf"/><Relationship Id="rId5" Type="http://schemas.openxmlformats.org/officeDocument/2006/relationships/image" Target="../media/image68.wmf"/><Relationship Id="rId10" Type="http://schemas.openxmlformats.org/officeDocument/2006/relationships/image" Target="../media/image73.wmf"/><Relationship Id="rId4" Type="http://schemas.openxmlformats.org/officeDocument/2006/relationships/image" Target="../media/image67.wmf"/><Relationship Id="rId9" Type="http://schemas.openxmlformats.org/officeDocument/2006/relationships/image" Target="../media/image7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image" Target="../media/image95.w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12" Type="http://schemas.openxmlformats.org/officeDocument/2006/relationships/image" Target="../media/image94.wmf"/><Relationship Id="rId17" Type="http://schemas.openxmlformats.org/officeDocument/2006/relationships/image" Target="../media/image99.wmf"/><Relationship Id="rId2" Type="http://schemas.openxmlformats.org/officeDocument/2006/relationships/image" Target="../media/image84.wmf"/><Relationship Id="rId16" Type="http://schemas.openxmlformats.org/officeDocument/2006/relationships/image" Target="../media/image98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11" Type="http://schemas.openxmlformats.org/officeDocument/2006/relationships/image" Target="../media/image93.wmf"/><Relationship Id="rId5" Type="http://schemas.openxmlformats.org/officeDocument/2006/relationships/image" Target="../media/image87.wmf"/><Relationship Id="rId15" Type="http://schemas.openxmlformats.org/officeDocument/2006/relationships/image" Target="../media/image97.wmf"/><Relationship Id="rId10" Type="http://schemas.openxmlformats.org/officeDocument/2006/relationships/image" Target="../media/image92.wmf"/><Relationship Id="rId4" Type="http://schemas.openxmlformats.org/officeDocument/2006/relationships/image" Target="../media/image86.wmf"/><Relationship Id="rId9" Type="http://schemas.openxmlformats.org/officeDocument/2006/relationships/image" Target="../media/image91.wmf"/><Relationship Id="rId14" Type="http://schemas.openxmlformats.org/officeDocument/2006/relationships/image" Target="../media/image9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956D5-2046-4B16-B158-28749009537F}" type="datetimeFigureOut">
              <a:rPr lang="ru-RU" smtClean="0"/>
              <a:pPr/>
              <a:t>10.04.2023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9F97-A0EC-4382-924C-85ACE18FE1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03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77C6-B837-4C28-B069-E60D1A7F8F4C}" type="datetime1">
              <a:rPr lang="ru-RU" smtClean="0"/>
              <a:pPr/>
              <a:t>10.04.2023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91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33C2-C826-421D-8751-732F81C941BB}" type="datetime1">
              <a:rPr lang="ru-RU" smtClean="0"/>
              <a:pPr/>
              <a:t>10.04.2023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00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989F-906F-40DE-BA90-D14E94A416BA}" type="datetime1">
              <a:rPr lang="ru-RU" smtClean="0"/>
              <a:pPr/>
              <a:t>10.04.2023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FF60-0E50-453A-81B9-424AB7DE66CD}" type="datetime1">
              <a:rPr lang="ru-RU" smtClean="0"/>
              <a:pPr/>
              <a:t>10.04.2023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r>
              <a:rPr lang="en-US" dirty="0" smtClean="0"/>
              <a:t>/11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95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AB-127F-4906-8280-7B6697A13E33}" type="datetime1">
              <a:rPr lang="ru-RU" smtClean="0"/>
              <a:pPr/>
              <a:t>10.04.2023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9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0F3-DD83-40E6-8787-116CC1402285}" type="datetime1">
              <a:rPr lang="ru-RU" smtClean="0"/>
              <a:pPr/>
              <a:t>10.04.2023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4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BE1-28D4-4D8B-A423-5A2E1BA6934C}" type="datetime1">
              <a:rPr lang="ru-RU" smtClean="0"/>
              <a:pPr/>
              <a:t>10.04.2023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2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375C-D316-441C-BBA4-36702FCEB310}" type="datetime1">
              <a:rPr lang="ru-RU" smtClean="0"/>
              <a:pPr/>
              <a:t>10.04.2023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40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ABA4-7B05-4C08-9A73-CF8D6885218A}" type="datetime1">
              <a:rPr lang="ru-RU" smtClean="0"/>
              <a:pPr/>
              <a:t>10.04.2023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68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99FF-A70C-4AC7-8F4A-A5151C1A7370}" type="datetime1">
              <a:rPr lang="ru-RU" smtClean="0"/>
              <a:pPr/>
              <a:t>10.04.2023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1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F09-8D8A-4907-99B4-463641EA0A07}" type="datetime1">
              <a:rPr lang="ru-RU" smtClean="0"/>
              <a:pPr/>
              <a:t>10.04.2023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4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9DF9-334F-4539-8237-D412EE1173F0}" type="datetime1">
              <a:rPr lang="ru-RU" smtClean="0"/>
              <a:pPr/>
              <a:t>10.04.2023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70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71.wmf"/><Relationship Id="rId26" Type="http://schemas.openxmlformats.org/officeDocument/2006/relationships/image" Target="../media/image75.wmf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3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61.bin"/><Relationship Id="rId25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0.wmf"/><Relationship Id="rId20" Type="http://schemas.openxmlformats.org/officeDocument/2006/relationships/image" Target="../media/image72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58.bin"/><Relationship Id="rId24" Type="http://schemas.openxmlformats.org/officeDocument/2006/relationships/image" Target="../media/image74.wmf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23" Type="http://schemas.openxmlformats.org/officeDocument/2006/relationships/oleObject" Target="../embeddings/oleObject64.bin"/><Relationship Id="rId10" Type="http://schemas.openxmlformats.org/officeDocument/2006/relationships/image" Target="../media/image67.wmf"/><Relationship Id="rId19" Type="http://schemas.openxmlformats.org/officeDocument/2006/relationships/oleObject" Target="../embeddings/oleObject62.bin"/><Relationship Id="rId4" Type="http://schemas.openxmlformats.org/officeDocument/2006/relationships/image" Target="../media/image64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69.wmf"/><Relationship Id="rId22" Type="http://schemas.openxmlformats.org/officeDocument/2006/relationships/image" Target="../media/image7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80.emf"/><Relationship Id="rId4" Type="http://schemas.openxmlformats.org/officeDocument/2006/relationships/image" Target="../media/image76.wmf"/><Relationship Id="rId9" Type="http://schemas.openxmlformats.org/officeDocument/2006/relationships/image" Target="../media/image7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89.wmf"/><Relationship Id="rId26" Type="http://schemas.openxmlformats.org/officeDocument/2006/relationships/image" Target="../media/image93.wmf"/><Relationship Id="rId3" Type="http://schemas.openxmlformats.org/officeDocument/2006/relationships/oleObject" Target="../embeddings/oleObject69.bin"/><Relationship Id="rId21" Type="http://schemas.openxmlformats.org/officeDocument/2006/relationships/oleObject" Target="../embeddings/oleObject77.bin"/><Relationship Id="rId34" Type="http://schemas.openxmlformats.org/officeDocument/2006/relationships/image" Target="../media/image97.wmf"/><Relationship Id="rId7" Type="http://schemas.openxmlformats.org/officeDocument/2006/relationships/image" Target="../media/image84.wmf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75.bin"/><Relationship Id="rId25" Type="http://schemas.openxmlformats.org/officeDocument/2006/relationships/oleObject" Target="../embeddings/oleObject79.bin"/><Relationship Id="rId33" Type="http://schemas.openxmlformats.org/officeDocument/2006/relationships/oleObject" Target="../embeddings/oleObject83.bin"/><Relationship Id="rId38" Type="http://schemas.openxmlformats.org/officeDocument/2006/relationships/image" Target="../media/image9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8.wmf"/><Relationship Id="rId20" Type="http://schemas.openxmlformats.org/officeDocument/2006/relationships/image" Target="../media/image90.wmf"/><Relationship Id="rId29" Type="http://schemas.openxmlformats.org/officeDocument/2006/relationships/oleObject" Target="../embeddings/oleObject81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0.bin"/><Relationship Id="rId11" Type="http://schemas.openxmlformats.org/officeDocument/2006/relationships/oleObject" Target="../embeddings/oleObject72.bin"/><Relationship Id="rId24" Type="http://schemas.openxmlformats.org/officeDocument/2006/relationships/image" Target="../media/image92.wmf"/><Relationship Id="rId32" Type="http://schemas.openxmlformats.org/officeDocument/2006/relationships/image" Target="../media/image96.wmf"/><Relationship Id="rId37" Type="http://schemas.openxmlformats.org/officeDocument/2006/relationships/oleObject" Target="../embeddings/oleObject85.bin"/><Relationship Id="rId5" Type="http://schemas.openxmlformats.org/officeDocument/2006/relationships/image" Target="../media/image50.png"/><Relationship Id="rId15" Type="http://schemas.openxmlformats.org/officeDocument/2006/relationships/oleObject" Target="../embeddings/oleObject74.bin"/><Relationship Id="rId23" Type="http://schemas.openxmlformats.org/officeDocument/2006/relationships/oleObject" Target="../embeddings/oleObject78.bin"/><Relationship Id="rId28" Type="http://schemas.openxmlformats.org/officeDocument/2006/relationships/image" Target="../media/image94.wmf"/><Relationship Id="rId36" Type="http://schemas.openxmlformats.org/officeDocument/2006/relationships/image" Target="../media/image98.wmf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76.bin"/><Relationship Id="rId31" Type="http://schemas.openxmlformats.org/officeDocument/2006/relationships/oleObject" Target="../embeddings/oleObject82.bin"/><Relationship Id="rId4" Type="http://schemas.openxmlformats.org/officeDocument/2006/relationships/image" Target="../media/image83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87.wmf"/><Relationship Id="rId22" Type="http://schemas.openxmlformats.org/officeDocument/2006/relationships/image" Target="../media/image91.wmf"/><Relationship Id="rId27" Type="http://schemas.openxmlformats.org/officeDocument/2006/relationships/oleObject" Target="../embeddings/oleObject80.bin"/><Relationship Id="rId30" Type="http://schemas.openxmlformats.org/officeDocument/2006/relationships/image" Target="../media/image95.wmf"/><Relationship Id="rId35" Type="http://schemas.openxmlformats.org/officeDocument/2006/relationships/oleObject" Target="../embeddings/oleObject8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91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108.wmf"/><Relationship Id="rId17" Type="http://schemas.openxmlformats.org/officeDocument/2006/relationships/image" Target="../media/image111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0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109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4.wmf"/><Relationship Id="rId26" Type="http://schemas.openxmlformats.org/officeDocument/2006/relationships/image" Target="../media/image18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22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7.wmf"/><Relationship Id="rId32" Type="http://schemas.openxmlformats.org/officeDocument/2006/relationships/image" Target="../media/image2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9.wmf"/><Relationship Id="rId36" Type="http://schemas.openxmlformats.org/officeDocument/2006/relationships/image" Target="../media/image23.wmf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20.emf"/><Relationship Id="rId35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6.bin"/><Relationship Id="rId7" Type="http://schemas.openxmlformats.org/officeDocument/2006/relationships/package" Target="../embeddings/Microsoft_Word_Document1.docx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9.wmf"/><Relationship Id="rId22" Type="http://schemas.openxmlformats.org/officeDocument/2006/relationships/image" Target="../media/image3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27.bin"/><Relationship Id="rId21" Type="http://schemas.openxmlformats.org/officeDocument/2006/relationships/image" Target="../media/image43.emf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9.wmf"/><Relationship Id="rId22" Type="http://schemas.openxmlformats.org/officeDocument/2006/relationships/image" Target="../media/image4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52.wmf"/><Relationship Id="rId26" Type="http://schemas.openxmlformats.org/officeDocument/2006/relationships/image" Target="../media/image56.wmf"/><Relationship Id="rId39" Type="http://schemas.openxmlformats.org/officeDocument/2006/relationships/image" Target="../media/image62.wmf"/><Relationship Id="rId3" Type="http://schemas.openxmlformats.org/officeDocument/2006/relationships/oleObject" Target="../embeddings/oleObject36.bin"/><Relationship Id="rId21" Type="http://schemas.openxmlformats.org/officeDocument/2006/relationships/oleObject" Target="../embeddings/oleObject45.bin"/><Relationship Id="rId34" Type="http://schemas.openxmlformats.org/officeDocument/2006/relationships/image" Target="../media/image60.wmf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43.bin"/><Relationship Id="rId25" Type="http://schemas.openxmlformats.org/officeDocument/2006/relationships/oleObject" Target="../embeddings/oleObject47.bin"/><Relationship Id="rId33" Type="http://schemas.openxmlformats.org/officeDocument/2006/relationships/oleObject" Target="../embeddings/oleObject51.bin"/><Relationship Id="rId38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.wmf"/><Relationship Id="rId20" Type="http://schemas.openxmlformats.org/officeDocument/2006/relationships/image" Target="../media/image53.wmf"/><Relationship Id="rId29" Type="http://schemas.openxmlformats.org/officeDocument/2006/relationships/oleObject" Target="../embeddings/oleObject49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0.bin"/><Relationship Id="rId24" Type="http://schemas.openxmlformats.org/officeDocument/2006/relationships/image" Target="../media/image55.wmf"/><Relationship Id="rId32" Type="http://schemas.openxmlformats.org/officeDocument/2006/relationships/image" Target="../media/image59.wmf"/><Relationship Id="rId37" Type="http://schemas.openxmlformats.org/officeDocument/2006/relationships/image" Target="../media/image61.wmf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23" Type="http://schemas.openxmlformats.org/officeDocument/2006/relationships/oleObject" Target="../embeddings/oleObject46.bin"/><Relationship Id="rId28" Type="http://schemas.openxmlformats.org/officeDocument/2006/relationships/image" Target="../media/image57.wmf"/><Relationship Id="rId36" Type="http://schemas.openxmlformats.org/officeDocument/2006/relationships/oleObject" Target="../embeddings/oleObject52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44.bin"/><Relationship Id="rId31" Type="http://schemas.openxmlformats.org/officeDocument/2006/relationships/oleObject" Target="../embeddings/oleObject50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50.wmf"/><Relationship Id="rId22" Type="http://schemas.openxmlformats.org/officeDocument/2006/relationships/image" Target="../media/image54.wmf"/><Relationship Id="rId27" Type="http://schemas.openxmlformats.org/officeDocument/2006/relationships/oleObject" Target="../embeddings/oleObject48.bin"/><Relationship Id="rId30" Type="http://schemas.openxmlformats.org/officeDocument/2006/relationships/image" Target="../media/image58.wmf"/><Relationship Id="rId35" Type="http://schemas.openxmlformats.org/officeDocument/2006/relationships/image" Target="../media/image6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5"/>
          <p:cNvSpPr>
            <a:spLocks noGrp="1"/>
          </p:cNvSpPr>
          <p:nvPr>
            <p:ph type="ctrTitle"/>
          </p:nvPr>
        </p:nvSpPr>
        <p:spPr>
          <a:xfrm>
            <a:off x="683567" y="4254"/>
            <a:ext cx="8251885" cy="3019205"/>
          </a:xfrm>
        </p:spPr>
        <p:txBody>
          <a:bodyPr>
            <a:noAutofit/>
          </a:bodyPr>
          <a:lstStyle/>
          <a:p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>Министерство науки и высшего образования российской федерации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>ФГБОУ  ВО «ИЖГТУ  имени М.Т. Калашникова»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>Кафедра </a:t>
            </a:r>
            <a:r>
              <a:rPr lang="ru-RU" sz="1400" cap="all" dirty="0">
                <a:latin typeface="Times New Roman" pitchFamily="18" charset="0"/>
                <a:cs typeface="Times New Roman" pitchFamily="18" charset="0"/>
              </a:rPr>
              <a:t>«Прикладная математика </a:t>
            </a:r>
            <a:br>
              <a:rPr lang="ru-RU" sz="1400" cap="all" dirty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>
                <a:latin typeface="Times New Roman" pitchFamily="18" charset="0"/>
                <a:cs typeface="Times New Roman" pitchFamily="18" charset="0"/>
              </a:rPr>
              <a:t>и информационные технологии»</a:t>
            </a: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cap="all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cap="all" dirty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cap="all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cap="all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cap="all" dirty="0" smtClean="0">
                <a:latin typeface="Times New Roman" pitchFamily="18" charset="0"/>
                <a:cs typeface="Times New Roman" pitchFamily="18" charset="0"/>
              </a:rPr>
              <a:t>«ИССЛЕДОВАНИЕ ПРЕДЕЛОВ ПОВЫШЕНИЯ ДАЛЬНОСТИ СТРЕЛЬБЫ АКТИВНО-РЕАКТИВНЫМ СНАРЯДОМ»</a:t>
            </a:r>
            <a:br>
              <a:rPr lang="ru-RU" sz="18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cap="all" dirty="0" smtClean="0">
                <a:latin typeface="Times New Roman" pitchFamily="18" charset="0"/>
                <a:cs typeface="Times New Roman" pitchFamily="18" charset="0"/>
              </a:rPr>
            </a:b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4790046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Ижевск, 2023г.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6">
            <a:extLst>
              <a:ext uri="{FF2B5EF4-FFF2-40B4-BE49-F238E27FC236}">
                <a16:creationId xmlns="" xmlns:a16="http://schemas.microsoft.com/office/drawing/2014/main" id="{6F08C3E7-B433-41C9-883D-917A98689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718" y="3978099"/>
            <a:ext cx="8714735" cy="732116"/>
          </a:xfrm>
        </p:spPr>
        <p:txBody>
          <a:bodyPr>
            <a:noAutofit/>
          </a:bodyPr>
          <a:lstStyle/>
          <a:p>
            <a:pPr algn="just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</a:t>
            </a:r>
            <a:r>
              <a:rPr lang="ru-RU" sz="14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</a:p>
          <a:p>
            <a:pPr algn="just"/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д.т.н., профессор каф. ПМиИТ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	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Королев С.А.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6">
            <a:extLst>
              <a:ext uri="{FF2B5EF4-FFF2-40B4-BE49-F238E27FC236}">
                <a16:creationId xmlns="" xmlns:a16="http://schemas.microsoft.com/office/drawing/2014/main" id="{6F08C3E7-B433-41C9-883D-917A98689EE1}"/>
              </a:ext>
            </a:extLst>
          </p:cNvPr>
          <p:cNvSpPr txBox="1">
            <a:spLocks/>
          </p:cNvSpPr>
          <p:nvPr/>
        </p:nvSpPr>
        <p:spPr>
          <a:xfrm>
            <a:off x="220717" y="3329611"/>
            <a:ext cx="8714735" cy="73211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Магистрант</a:t>
            </a:r>
            <a:endParaRPr lang="ru-RU" sz="1400" b="1" dirty="0" smtClean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руппы М21-181-1                                                            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Мансуров Р.Р.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65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пределов повышения дальности стрельбы активно-реактивным снарядом»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МЕТОДИКА РАСЧЁТА ТРАЕКТОРИИ СНАРЯДОВ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0321" y="3273329"/>
            <a:ext cx="2948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Рисунок 13 – Траектория снаряда </a:t>
            </a:r>
            <a:endParaRPr lang="ru-RU" sz="10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-12176" y="446488"/>
            <a:ext cx="9144000" cy="336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ru-RU" sz="1200" b="1" dirty="0" err="1" smtClean="0">
                <a:latin typeface="Times New Roman" pitchFamily="18" charset="0"/>
                <a:cs typeface="Times New Roman" pitchFamily="18" charset="0"/>
              </a:rPr>
              <a:t>Внешнебаллистические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 параметры </a:t>
            </a:r>
            <a:r>
              <a:rPr lang="ru-RU" sz="1200" b="1" dirty="0">
                <a:latin typeface="Times New Roman" pitchFamily="18" charset="0"/>
                <a:cs typeface="Times New Roman" pitchFamily="18" charset="0"/>
              </a:rPr>
              <a:t>снаряда определяются из 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решения следующих </a:t>
            </a:r>
            <a:r>
              <a:rPr lang="ru-RU" sz="1200" b="1" dirty="0">
                <a:latin typeface="Times New Roman" pitchFamily="18" charset="0"/>
                <a:cs typeface="Times New Roman" pitchFamily="18" charset="0"/>
              </a:rPr>
              <a:t>уравнений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393832"/>
              </p:ext>
            </p:extLst>
          </p:nvPr>
        </p:nvGraphicFramePr>
        <p:xfrm>
          <a:off x="79375" y="1155768"/>
          <a:ext cx="13430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0" name="Уравнение" r:id="rId3" imgW="1333440" imgH="393480" progId="Equation.3">
                  <p:embed/>
                </p:oleObj>
              </mc:Choice>
              <mc:Fallback>
                <p:oleObj name="Уравнение" r:id="rId3" imgW="1333440" imgH="393480" progId="Equation.3">
                  <p:embed/>
                  <p:pic>
                    <p:nvPicPr>
                      <p:cNvPr id="0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" y="1155768"/>
                        <a:ext cx="13430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942494"/>
              </p:ext>
            </p:extLst>
          </p:nvPr>
        </p:nvGraphicFramePr>
        <p:xfrm>
          <a:off x="1411288" y="1165293"/>
          <a:ext cx="9271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1" name="Уравнение" r:id="rId5" imgW="927000" imgH="393480" progId="Equation.3">
                  <p:embed/>
                </p:oleObj>
              </mc:Choice>
              <mc:Fallback>
                <p:oleObj name="Уравнение" r:id="rId5" imgW="927000" imgH="393480" progId="Equation.3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1165293"/>
                        <a:ext cx="927100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68304"/>
              </p:ext>
            </p:extLst>
          </p:nvPr>
        </p:nvGraphicFramePr>
        <p:xfrm>
          <a:off x="2351088" y="1162118"/>
          <a:ext cx="1295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2" name="Уравнение" r:id="rId7" imgW="1295280" imgH="393480" progId="Equation.3">
                  <p:embed/>
                </p:oleObj>
              </mc:Choice>
              <mc:Fallback>
                <p:oleObj name="Уравнение" r:id="rId7" imgW="1295280" imgH="393480" progId="Equation.3">
                  <p:embed/>
                  <p:pic>
                    <p:nvPicPr>
                      <p:cNvPr id="0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1162118"/>
                        <a:ext cx="1295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242868"/>
              </p:ext>
            </p:extLst>
          </p:nvPr>
        </p:nvGraphicFramePr>
        <p:xfrm>
          <a:off x="131763" y="2963767"/>
          <a:ext cx="18002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3" name="Формула" r:id="rId9" imgW="1815840" imgH="419040" progId="Equation.3">
                  <p:embed/>
                </p:oleObj>
              </mc:Choice>
              <mc:Fallback>
                <p:oleObj name="Формула" r:id="rId9" imgW="1815840" imgH="419040" progId="Equation.3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3" y="2963767"/>
                        <a:ext cx="1800225" cy="409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357076"/>
              </p:ext>
            </p:extLst>
          </p:nvPr>
        </p:nvGraphicFramePr>
        <p:xfrm>
          <a:off x="131763" y="2055880"/>
          <a:ext cx="15128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4" name="Формула" r:id="rId11" imgW="1549080" imgH="457200" progId="Equation.3">
                  <p:embed/>
                </p:oleObj>
              </mc:Choice>
              <mc:Fallback>
                <p:oleObj name="Формула" r:id="rId11" imgW="1549080" imgH="457200" progId="Equation.3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3" y="2055880"/>
                        <a:ext cx="151288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271426"/>
              </p:ext>
            </p:extLst>
          </p:nvPr>
        </p:nvGraphicFramePr>
        <p:xfrm>
          <a:off x="2790898" y="2021017"/>
          <a:ext cx="11668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5" name="Формула" r:id="rId13" imgW="1218960" imgH="457200" progId="Equation.3">
                  <p:embed/>
                </p:oleObj>
              </mc:Choice>
              <mc:Fallback>
                <p:oleObj name="Формула" r:id="rId13" imgW="1218960" imgH="457200" progId="Equation.3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98" y="2021017"/>
                        <a:ext cx="11668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734963"/>
              </p:ext>
            </p:extLst>
          </p:nvPr>
        </p:nvGraphicFramePr>
        <p:xfrm>
          <a:off x="2827338" y="2932113"/>
          <a:ext cx="15192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6" name="Формула" r:id="rId15" imgW="1523880" imgH="457200" progId="Equation.3">
                  <p:embed/>
                </p:oleObj>
              </mc:Choice>
              <mc:Fallback>
                <p:oleObj name="Формула" r:id="rId15" imgW="1523880" imgH="457200" progId="Equation.3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2932113"/>
                        <a:ext cx="151923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-12176" y="804860"/>
            <a:ext cx="199527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Координаты центра масс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8092" y="122838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0" y="1740602"/>
            <a:ext cx="21130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наклона траектории: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88684" y="207671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(20)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auto">
          <a:xfrm>
            <a:off x="2670301" y="1731956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 направления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68"/>
          <p:cNvSpPr>
            <a:spLocks noChangeArrowheads="1"/>
          </p:cNvSpPr>
          <p:nvPr/>
        </p:nvSpPr>
        <p:spPr bwMode="auto">
          <a:xfrm>
            <a:off x="5450" y="261580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 снаряда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2663824" y="2614107"/>
            <a:ext cx="240714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Аксиальная угловая скорость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34346" y="2039824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(21)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5161" y="301825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(22)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8533" y="298493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(23)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9" name="Объект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2344349"/>
              </p:ext>
            </p:extLst>
          </p:nvPr>
        </p:nvGraphicFramePr>
        <p:xfrm>
          <a:off x="79375" y="4249600"/>
          <a:ext cx="7620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7" name="Уравнение" r:id="rId17" imgW="761760" imgH="241200" progId="Equation.3">
                  <p:embed/>
                </p:oleObj>
              </mc:Choice>
              <mc:Fallback>
                <p:oleObj name="Уравнение" r:id="rId17" imgW="761760" imgH="241200" progId="Equation.3">
                  <p:embed/>
                  <p:pic>
                    <p:nvPicPr>
                      <p:cNvPr id="0" name="Object 148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" y="4249600"/>
                        <a:ext cx="762000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68"/>
          <p:cNvSpPr>
            <a:spLocks noChangeArrowheads="1"/>
          </p:cNvSpPr>
          <p:nvPr/>
        </p:nvSpPr>
        <p:spPr bwMode="auto">
          <a:xfrm>
            <a:off x="763648" y="4235202"/>
            <a:ext cx="84200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коэффициенты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составляющих аэродинамической силы по осям траекторной системы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координат, (вычисляются по закону 1943г.)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601476"/>
              </p:ext>
            </p:extLst>
          </p:nvPr>
        </p:nvGraphicFramePr>
        <p:xfrm>
          <a:off x="4976884" y="921892"/>
          <a:ext cx="4308475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8" name="Документ" r:id="rId19" imgW="4313322" imgH="2373638" progId="Word.Document.12">
                  <p:embed/>
                </p:oleObj>
              </mc:Choice>
              <mc:Fallback>
                <p:oleObj name="Документ" r:id="rId19" imgW="4313322" imgH="2373638" progId="Word.Document.12">
                  <p:embed/>
                  <p:pic>
                    <p:nvPicPr>
                      <p:cNvPr id="0" name="Object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6884" y="921892"/>
                        <a:ext cx="4308475" cy="233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961187" y="3587376"/>
            <a:ext cx="2948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Начальные условия при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0: </a:t>
            </a:r>
            <a:endParaRPr lang="ru-RU" sz="1100" dirty="0"/>
          </a:p>
        </p:txBody>
      </p:sp>
      <p:graphicFrame>
        <p:nvGraphicFramePr>
          <p:cNvPr id="64" name="Объект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325982"/>
              </p:ext>
            </p:extLst>
          </p:nvPr>
        </p:nvGraphicFramePr>
        <p:xfrm>
          <a:off x="5031327" y="3914200"/>
          <a:ext cx="185261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9" name="Уравнение" r:id="rId21" imgW="1841400" imgH="228600" progId="Equation.3">
                  <p:embed/>
                </p:oleObj>
              </mc:Choice>
              <mc:Fallback>
                <p:oleObj name="Уравнение" r:id="rId21" imgW="1841400" imgH="228600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1327" y="3914200"/>
                        <a:ext cx="185261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507881"/>
              </p:ext>
            </p:extLst>
          </p:nvPr>
        </p:nvGraphicFramePr>
        <p:xfrm>
          <a:off x="6921500" y="3908425"/>
          <a:ext cx="19653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50" name="Формула" r:id="rId23" imgW="1955520" imgH="228600" progId="Equation.3">
                  <p:embed/>
                </p:oleObj>
              </mc:Choice>
              <mc:Fallback>
                <p:oleObj name="Формула" r:id="rId23" imgW="1955520" imgH="228600" progId="Equation.3">
                  <p:embed/>
                  <p:pic>
                    <p:nvPicPr>
                      <p:cNvPr id="64" name="Объект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3908425"/>
                        <a:ext cx="19653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483855"/>
              </p:ext>
            </p:extLst>
          </p:nvPr>
        </p:nvGraphicFramePr>
        <p:xfrm>
          <a:off x="61913" y="3768725"/>
          <a:ext cx="7302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51" name="Формула" r:id="rId25" imgW="736560" imgH="393480" progId="Equation.3">
                  <p:embed/>
                </p:oleObj>
              </mc:Choice>
              <mc:Fallback>
                <p:oleObj name="Формула" r:id="rId25" imgW="736560" imgH="393480" progId="Equation.3">
                  <p:embed/>
                  <p:pic>
                    <p:nvPicPr>
                      <p:cNvPr id="3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3" y="3768725"/>
                        <a:ext cx="73025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0" y="3429217"/>
            <a:ext cx="415643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Изменение массы снаряда (за счёт сгорания топлива)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95161" y="382128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(24)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6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пределов повышения дальности стрельбы активно-реактивным снарядом»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УСТОЙЧИВОСТИ НА ТРАЕКТОРИИ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0" y="347796"/>
            <a:ext cx="364538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Условия устойчивости снаряда на траектории:</a:t>
            </a:r>
            <a:endParaRPr lang="en-US" sz="1200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9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460807"/>
              </p:ext>
            </p:extLst>
          </p:nvPr>
        </p:nvGraphicFramePr>
        <p:xfrm>
          <a:off x="1981200" y="603250"/>
          <a:ext cx="12414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7" name="Уравнение" r:id="rId3" imgW="1117440" imgH="482400" progId="Equation.3">
                  <p:embed/>
                </p:oleObj>
              </mc:Choice>
              <mc:Fallback>
                <p:oleObj name="Уравнение" r:id="rId3" imgW="11174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603250"/>
                        <a:ext cx="1241425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4572000" y="3113456"/>
            <a:ext cx="451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Рисунок 1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 – Изменение условия устойчивости при раскручивающимся двигателе</a:t>
            </a:r>
            <a:endParaRPr lang="ru-RU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102526" y="4580720"/>
            <a:ext cx="4513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Рисунок 1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 – Изменение угловой скорости при раскручивающимся двигателе</a:t>
            </a:r>
            <a:endParaRPr lang="ru-RU" sz="10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0" y="655083"/>
            <a:ext cx="207350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Критерий устойчивости: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243904"/>
              </p:ext>
            </p:extLst>
          </p:nvPr>
        </p:nvGraphicFramePr>
        <p:xfrm>
          <a:off x="297260" y="1009824"/>
          <a:ext cx="651240" cy="399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8" name="Формула" r:id="rId5" imgW="723600" imgH="444240" progId="Equation.3">
                  <p:embed/>
                </p:oleObj>
              </mc:Choice>
              <mc:Fallback>
                <p:oleObj name="Формула" r:id="rId5" imgW="72360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260" y="1009824"/>
                        <a:ext cx="651240" cy="399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319999"/>
              </p:ext>
            </p:extLst>
          </p:nvPr>
        </p:nvGraphicFramePr>
        <p:xfrm>
          <a:off x="309563" y="1500188"/>
          <a:ext cx="81121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9" name="Формула" r:id="rId7" imgW="901440" imgH="469800" progId="Equation.3">
                  <p:embed/>
                </p:oleObj>
              </mc:Choice>
              <mc:Fallback>
                <p:oleObj name="Формула" r:id="rId7" imgW="901440" imgH="46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9563" y="1500188"/>
                        <a:ext cx="811212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Прямоугольник 43"/>
          <p:cNvSpPr/>
          <p:nvPr/>
        </p:nvSpPr>
        <p:spPr>
          <a:xfrm>
            <a:off x="1377879" y="1021529"/>
            <a:ext cx="31001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- коэффициент </a:t>
            </a:r>
          </a:p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гироскопического момента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1374569" y="1508887"/>
            <a:ext cx="33400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- коэффициент</a:t>
            </a:r>
          </a:p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</a:t>
            </a:r>
            <a:r>
              <a:rPr lang="ru-RU" sz="1200" dirty="0">
                <a:latin typeface="Times New Roman" pitchFamily="18" charset="0"/>
                <a:ea typeface="Cambria Math"/>
                <a:cs typeface="Times New Roman" pitchFamily="18" charset="0"/>
              </a:rPr>
              <a:t>аэродинамического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момента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0" y="640295"/>
            <a:ext cx="4512549" cy="24869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26" y="2171467"/>
            <a:ext cx="4406902" cy="23694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67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пределов повышения дальности стрельбы активно-реактивным снарядом»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УСТОЙЧИВОСТИ НА ТРАЕКТОРИИ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91463" y="3669097"/>
            <a:ext cx="438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 dirty="0" smtClean="0">
                <a:latin typeface="Times New Roman" pitchFamily="18" charset="0"/>
                <a:cs typeface="Times New Roman" pitchFamily="18" charset="0"/>
              </a:rPr>
              <a:t>Рисунок 1</a:t>
            </a:r>
            <a:r>
              <a:rPr lang="ru-RU" sz="9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sz="9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900" dirty="0">
                <a:latin typeface="Times New Roman" pitchFamily="18" charset="0"/>
                <a:cs typeface="Times New Roman" pitchFamily="18" charset="0"/>
              </a:rPr>
              <a:t>Изменение условия устойчивости</a:t>
            </a:r>
          </a:p>
          <a:p>
            <a:pPr algn="ctr"/>
            <a:r>
              <a:rPr lang="ru-RU" sz="900" dirty="0">
                <a:latin typeface="Times New Roman" pitchFamily="18" charset="0"/>
                <a:cs typeface="Times New Roman" pitchFamily="18" charset="0"/>
              </a:rPr>
              <a:t> при моменте вращения двигателя = </a:t>
            </a:r>
            <a:r>
              <a:rPr lang="ru-RU" sz="900" dirty="0" smtClean="0">
                <a:latin typeface="Times New Roman" pitchFamily="18" charset="0"/>
                <a:cs typeface="Times New Roman" pitchFamily="18" charset="0"/>
              </a:rPr>
              <a:t>10%</a:t>
            </a:r>
            <a:endParaRPr lang="ru-RU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3704765"/>
            <a:ext cx="438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 dirty="0" smtClean="0">
                <a:latin typeface="Times New Roman" pitchFamily="18" charset="0"/>
                <a:cs typeface="Times New Roman" pitchFamily="18" charset="0"/>
              </a:rPr>
              <a:t>Рисунок 16 – Изменение условия устойчивости</a:t>
            </a:r>
          </a:p>
          <a:p>
            <a:pPr algn="ctr"/>
            <a:r>
              <a:rPr lang="ru-RU" sz="900" dirty="0" smtClean="0">
                <a:latin typeface="Times New Roman" pitchFamily="18" charset="0"/>
                <a:cs typeface="Times New Roman" pitchFamily="18" charset="0"/>
              </a:rPr>
              <a:t> при моменте вращения двигателя = 5%</a:t>
            </a:r>
            <a:endParaRPr lang="ru-RU" sz="9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764" y="1276123"/>
            <a:ext cx="4265766" cy="2350998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0" y="475010"/>
            <a:ext cx="9144000" cy="301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Выбор значения коэффициента вращения:</a:t>
            </a:r>
            <a:endParaRPr lang="en-US" sz="1200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64" y="1243115"/>
            <a:ext cx="4322700" cy="238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8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пределов повышения дальности стрельбы активно-реактивным снарядом»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ОПТИМИЗАЦИИ ПАРАМЕТРОВ АКТИВНО-РЕАКТИВНОГО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38564" y="353194"/>
            <a:ext cx="4147750" cy="301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Постановка задачи максимизации дальности:</a:t>
            </a:r>
            <a:endParaRPr lang="en-US" sz="1200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088769"/>
              </p:ext>
            </p:extLst>
          </p:nvPr>
        </p:nvGraphicFramePr>
        <p:xfrm>
          <a:off x="222250" y="777875"/>
          <a:ext cx="2425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66" name="Формула" r:id="rId3" imgW="2425680" imgH="228600" progId="Equation.3">
                  <p:embed/>
                </p:oleObj>
              </mc:Choice>
              <mc:Fallback>
                <p:oleObj name="Формула" r:id="rId3" imgW="2425680" imgH="228600" progId="Equation.3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" y="777875"/>
                        <a:ext cx="2425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524555" y="700159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38564" y="2361884"/>
                <a:ext cx="486334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Основные </a:t>
                </a:r>
                <a:r>
                  <a:rPr lang="ru-RU" sz="1200" b="1" dirty="0" smtClean="0">
                    <a:latin typeface="Times New Roman" pitchFamily="18" charset="0"/>
                    <a:cs typeface="Times New Roman" pitchFamily="18" charset="0"/>
                  </a:rPr>
                  <a:t>ограничения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 постановки задачи оптимизации: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&lt;10</m:t>
                    </m:r>
                    <m:r>
                      <a:rPr lang="ru-RU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кг</m:t>
                    </m:r>
                  </m:oMath>
                </a14:m>
                <a:r>
                  <a:rPr lang="en-US" sz="1200" b="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endParaRPr lang="en-US" sz="1200" b="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0&lt;</m:t>
                      </m:r>
                      <m:sSub>
                        <m:sSubPr>
                          <m:ctrlPr>
                            <a:rPr lang="ru-RU" sz="1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&lt;</m:t>
                      </m:r>
                      <m:sSub>
                        <m:sSubPr>
                          <m:ctrlPr>
                            <a:rPr lang="ru-RU" sz="1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120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1200" b="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:endParaRPr lang="ru-RU" sz="12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64" y="2361884"/>
                <a:ext cx="4863347" cy="1323439"/>
              </a:xfrm>
              <a:prstGeom prst="rect">
                <a:avLst/>
              </a:prstGeom>
              <a:blipFill rotWithShape="0">
                <a:blip r:embed="rId5"/>
                <a:stretch>
                  <a:fillRect l="-1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4814"/>
              </p:ext>
            </p:extLst>
          </p:nvPr>
        </p:nvGraphicFramePr>
        <p:xfrm>
          <a:off x="193675" y="4273550"/>
          <a:ext cx="168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67" name="Формула" r:id="rId6" imgW="1688760" imgH="228600" progId="Equation.3">
                  <p:embed/>
                </p:oleObj>
              </mc:Choice>
              <mc:Fallback>
                <p:oleObj name="Формула" r:id="rId6" imgW="1688760" imgH="22860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4273550"/>
                        <a:ext cx="16891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155747" y="3422869"/>
            <a:ext cx="251039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Дополнительные 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соотношения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174428" y="1898606"/>
            <a:ext cx="35862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18</a:t>
            </a:r>
            <a:r>
              <a:rPr lang="en-US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Схема снаряда с соплом и ракетным двигателем</a:t>
            </a:r>
            <a:endParaRPr lang="ru-RU" sz="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/>
              <p:cNvSpPr/>
              <p:nvPr/>
            </p:nvSpPr>
            <p:spPr>
              <a:xfrm>
                <a:off x="138564" y="1127304"/>
                <a:ext cx="6476004" cy="14003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5000"/>
                  </a:lnSpc>
                </a:pPr>
                <a:r>
                  <a:rPr lang="ru-RU" sz="1200" b="1" dirty="0" smtClean="0">
                    <a:latin typeface="Times New Roman" pitchFamily="18" charset="0"/>
                    <a:cs typeface="Times New Roman" pitchFamily="18" charset="0"/>
                  </a:rPr>
                  <a:t>Обозначения:</a:t>
                </a:r>
              </a:p>
              <a:p>
                <a:pPr algn="just">
                  <a:lnSpc>
                    <a:spcPct val="125000"/>
                  </a:lnSpc>
                </a:pPr>
                <a:r>
                  <a:rPr lang="en-US" sz="1100" i="1" dirty="0" smtClean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100" dirty="0" smtClean="0">
                    <a:latin typeface="Times New Roman" pitchFamily="18" charset="0"/>
                    <a:cs typeface="Times New Roman" pitchFamily="18" charset="0"/>
                  </a:rPr>
                  <a:t>−</a:t>
                </a:r>
                <a:r>
                  <a:rPr lang="ru-RU" sz="1100" dirty="0" smtClean="0">
                    <a:latin typeface="Times New Roman" pitchFamily="18" charset="0"/>
                    <a:cs typeface="Times New Roman" pitchFamily="18" charset="0"/>
                  </a:rPr>
                  <a:t> дальность стрельбы,</a:t>
                </a:r>
                <a:r>
                  <a:rPr lang="ru-RU" sz="11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Σ</m:t>
                        </m:r>
                      </m:sub>
                    </m:sSub>
                    <m:r>
                      <a:rPr lang="ru-RU" sz="11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начальная масса снаряда,</a:t>
                </a:r>
                <a:r>
                  <a:rPr lang="en-US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endParaRPr lang="ru-RU" sz="11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100" b="0" i="0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T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масса топлива,</a:t>
                </a:r>
                <a:r>
                  <a:rPr lang="en-US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начальная скорость снаряда, </a:t>
                </a:r>
              </a:p>
              <a:p>
                <a:pPr algn="just"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угол наклона орудия,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время старта Р.Д., </a:t>
                </a:r>
              </a:p>
              <a:p>
                <a:pPr algn="just"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T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суммарный импульс тяги Р.Д.,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∆</m:t>
                        </m:r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100" i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T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время работы Р.Д.</a:t>
                </a:r>
                <a:endParaRPr lang="en-US" sz="110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:endParaRPr lang="en-US" sz="12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3" name="Прямоугольник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64" y="1127304"/>
                <a:ext cx="6476004" cy="1400383"/>
              </a:xfrm>
              <a:prstGeom prst="rect">
                <a:avLst/>
              </a:prstGeom>
              <a:blipFill rotWithShape="0">
                <a:blip r:embed="rId8"/>
                <a:stretch>
                  <a:fillRect l="-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362712"/>
              </p:ext>
            </p:extLst>
          </p:nvPr>
        </p:nvGraphicFramePr>
        <p:xfrm>
          <a:off x="4509886" y="3600531"/>
          <a:ext cx="3829412" cy="1064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353">
                  <a:extLst>
                    <a:ext uri="{9D8B030D-6E8A-4147-A177-3AD203B41FA5}">
                      <a16:colId xmlns="" xmlns:a16="http://schemas.microsoft.com/office/drawing/2014/main" val="1044631594"/>
                    </a:ext>
                  </a:extLst>
                </a:gridCol>
                <a:gridCol w="957353">
                  <a:extLst>
                    <a:ext uri="{9D8B030D-6E8A-4147-A177-3AD203B41FA5}">
                      <a16:colId xmlns="" xmlns:a16="http://schemas.microsoft.com/office/drawing/2014/main" val="2558395021"/>
                    </a:ext>
                  </a:extLst>
                </a:gridCol>
                <a:gridCol w="957353">
                  <a:extLst>
                    <a:ext uri="{9D8B030D-6E8A-4147-A177-3AD203B41FA5}">
                      <a16:colId xmlns="" xmlns:a16="http://schemas.microsoft.com/office/drawing/2014/main" val="2212677439"/>
                    </a:ext>
                  </a:extLst>
                </a:gridCol>
                <a:gridCol w="957353">
                  <a:extLst>
                    <a:ext uri="{9D8B030D-6E8A-4147-A177-3AD203B41FA5}">
                      <a16:colId xmlns="" xmlns:a16="http://schemas.microsoft.com/office/drawing/2014/main" val="851063209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5514864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0,885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27226478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66,6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051657"/>
              </p:ext>
            </p:extLst>
          </p:nvPr>
        </p:nvGraphicFramePr>
        <p:xfrm>
          <a:off x="4737442" y="3647025"/>
          <a:ext cx="45085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68" name="Уравнение" r:id="rId9" imgW="406080" imgH="190440" progId="Equation.3">
                  <p:embed/>
                </p:oleObj>
              </mc:Choice>
              <mc:Fallback>
                <p:oleObj name="Уравнение" r:id="rId9" imgW="406080" imgH="190440" progId="Equation.3">
                  <p:embed/>
                  <p:pic>
                    <p:nvPicPr>
                      <p:cNvPr id="2152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442" y="3647025"/>
                        <a:ext cx="450850" cy="20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787052"/>
              </p:ext>
            </p:extLst>
          </p:nvPr>
        </p:nvGraphicFramePr>
        <p:xfrm>
          <a:off x="5713413" y="3632200"/>
          <a:ext cx="449262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69" name="Формула" r:id="rId11" imgW="406080" imgH="215640" progId="Equation.3">
                  <p:embed/>
                </p:oleObj>
              </mc:Choice>
              <mc:Fallback>
                <p:oleObj name="Формула" r:id="rId11" imgW="406080" imgH="215640" progId="Equation.3">
                  <p:embed/>
                  <p:pic>
                    <p:nvPicPr>
                      <p:cNvPr id="2152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3413" y="3632200"/>
                        <a:ext cx="449262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851760"/>
              </p:ext>
            </p:extLst>
          </p:nvPr>
        </p:nvGraphicFramePr>
        <p:xfrm>
          <a:off x="6671673" y="3618583"/>
          <a:ext cx="4667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70" name="Формула" r:id="rId13" imgW="419040" imgH="215640" progId="Equation.3">
                  <p:embed/>
                </p:oleObj>
              </mc:Choice>
              <mc:Fallback>
                <p:oleObj name="Формула" r:id="rId13" imgW="419040" imgH="215640" progId="Equation.3">
                  <p:embed/>
                  <p:pic>
                    <p:nvPicPr>
                      <p:cNvPr id="2152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1673" y="3618583"/>
                        <a:ext cx="4667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562500"/>
              </p:ext>
            </p:extLst>
          </p:nvPr>
        </p:nvGraphicFramePr>
        <p:xfrm>
          <a:off x="7742238" y="3629025"/>
          <a:ext cx="304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71" name="Формула" r:id="rId15" imgW="304560" imgH="215640" progId="Equation.3">
                  <p:embed/>
                </p:oleObj>
              </mc:Choice>
              <mc:Fallback>
                <p:oleObj name="Формула" r:id="rId15" imgW="304560" imgH="215640" progId="Equation.3">
                  <p:embed/>
                  <p:pic>
                    <p:nvPicPr>
                      <p:cNvPr id="2154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2238" y="3629025"/>
                        <a:ext cx="304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4443212" y="3296504"/>
            <a:ext cx="44614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</a:t>
            </a: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Массовые характеристики </a:t>
            </a: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снаряда для различной массы топлива</a:t>
            </a:r>
            <a:endParaRPr lang="ru-RU" sz="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076194"/>
              </p:ext>
            </p:extLst>
          </p:nvPr>
        </p:nvGraphicFramePr>
        <p:xfrm>
          <a:off x="4545013" y="2901950"/>
          <a:ext cx="1341437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72" name="Уравнение" r:id="rId17" imgW="1206360" imgH="228600" progId="Equation.3">
                  <p:embed/>
                </p:oleObj>
              </mc:Choice>
              <mc:Fallback>
                <p:oleObj name="Уравнение" r:id="rId17" imgW="1206360" imgH="228600" progId="Equation.3">
                  <p:embed/>
                  <p:pic>
                    <p:nvPicPr>
                      <p:cNvPr id="215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2901950"/>
                        <a:ext cx="1341437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Прямоугольник 56"/>
          <p:cNvSpPr/>
          <p:nvPr/>
        </p:nvSpPr>
        <p:spPr>
          <a:xfrm>
            <a:off x="4443212" y="2324985"/>
            <a:ext cx="46834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Массовые характеристики снаряда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определяются </a:t>
            </a:r>
          </a:p>
          <a:p>
            <a:pPr algn="just"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из следующих соотношений: 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23858" y="2897859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846318"/>
              </p:ext>
            </p:extLst>
          </p:nvPr>
        </p:nvGraphicFramePr>
        <p:xfrm>
          <a:off x="6681788" y="2746375"/>
          <a:ext cx="15795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73" name="Формула" r:id="rId19" imgW="1422360" imgH="444240" progId="Equation.3">
                  <p:embed/>
                </p:oleObj>
              </mc:Choice>
              <mc:Fallback>
                <p:oleObj name="Формула" r:id="rId19" imgW="1422360" imgH="444240" progId="Equation.3">
                  <p:embed/>
                  <p:pic>
                    <p:nvPicPr>
                      <p:cNvPr id="3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1788" y="2746375"/>
                        <a:ext cx="157956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69993" y="2859962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(31)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45943"/>
              </p:ext>
            </p:extLst>
          </p:nvPr>
        </p:nvGraphicFramePr>
        <p:xfrm>
          <a:off x="193675" y="3713163"/>
          <a:ext cx="800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74" name="Формула" r:id="rId21" imgW="799920" imgH="228600" progId="Equation.3">
                  <p:embed/>
                </p:oleObj>
              </mc:Choice>
              <mc:Fallback>
                <p:oleObj name="Формула" r:id="rId21" imgW="7999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3675" y="3713163"/>
                        <a:ext cx="800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053000"/>
              </p:ext>
            </p:extLst>
          </p:nvPr>
        </p:nvGraphicFramePr>
        <p:xfrm>
          <a:off x="200437" y="4000008"/>
          <a:ext cx="838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75" name="Equation" r:id="rId23" imgW="838080" imgH="215640" progId="Equation.3">
                  <p:embed/>
                </p:oleObj>
              </mc:Choice>
              <mc:Fallback>
                <p:oleObj name="Equation" r:id="rId23" imgW="8380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00437" y="4000008"/>
                        <a:ext cx="8382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848117" y="3694280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48117" y="3941583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(27)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47325" y="4227539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(28)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6" name="Группа 35"/>
          <p:cNvGrpSpPr/>
          <p:nvPr/>
        </p:nvGrpSpPr>
        <p:grpSpPr>
          <a:xfrm>
            <a:off x="4808891" y="650484"/>
            <a:ext cx="4211979" cy="1317435"/>
            <a:chOff x="4756125" y="464806"/>
            <a:chExt cx="4211979" cy="1317435"/>
          </a:xfrm>
        </p:grpSpPr>
        <p:grpSp>
          <p:nvGrpSpPr>
            <p:cNvPr id="38" name="Группа 37"/>
            <p:cNvGrpSpPr/>
            <p:nvPr/>
          </p:nvGrpSpPr>
          <p:grpSpPr>
            <a:xfrm>
              <a:off x="4756125" y="464806"/>
              <a:ext cx="4211979" cy="1317435"/>
              <a:chOff x="4972369" y="495697"/>
              <a:chExt cx="4211979" cy="1317435"/>
            </a:xfrm>
          </p:grpSpPr>
          <p:graphicFrame>
            <p:nvGraphicFramePr>
              <p:cNvPr id="52" name="Object 1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01766097"/>
                  </p:ext>
                </p:extLst>
              </p:nvPr>
            </p:nvGraphicFramePr>
            <p:xfrm>
              <a:off x="7402965" y="947944"/>
              <a:ext cx="273050" cy="277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376" name="Уравнение" r:id="rId25" imgW="228600" imgH="228600" progId="Equation.3">
                      <p:embed/>
                    </p:oleObj>
                  </mc:Choice>
                  <mc:Fallback>
                    <p:oleObj name="Уравнение" r:id="rId25" imgW="228600" imgH="228600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02965" y="947944"/>
                            <a:ext cx="273050" cy="2778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" name="Объект 5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8923541"/>
                  </p:ext>
                </p:extLst>
              </p:nvPr>
            </p:nvGraphicFramePr>
            <p:xfrm>
              <a:off x="6835151" y="702182"/>
              <a:ext cx="134600" cy="1514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377" name="Формула" r:id="rId27" imgW="164885" imgH="164885" progId="Equation.3">
                      <p:embed/>
                    </p:oleObj>
                  </mc:Choice>
                  <mc:Fallback>
                    <p:oleObj name="Формула" r:id="rId27" imgW="164885" imgH="164885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35151" y="702182"/>
                            <a:ext cx="134600" cy="1514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5" name="Группа 54"/>
              <p:cNvGrpSpPr/>
              <p:nvPr/>
            </p:nvGrpSpPr>
            <p:grpSpPr>
              <a:xfrm>
                <a:off x="4972369" y="495697"/>
                <a:ext cx="4211979" cy="1317435"/>
                <a:chOff x="4972369" y="495697"/>
                <a:chExt cx="4211979" cy="1317435"/>
              </a:xfrm>
            </p:grpSpPr>
            <p:cxnSp>
              <p:nvCxnSpPr>
                <p:cNvPr id="56" name="Прямая соединительная линия 55"/>
                <p:cNvCxnSpPr/>
                <p:nvPr/>
              </p:nvCxnSpPr>
              <p:spPr>
                <a:xfrm>
                  <a:off x="5369208" y="617471"/>
                  <a:ext cx="0" cy="587328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0" name="Группа 59"/>
                <p:cNvGrpSpPr/>
                <p:nvPr/>
              </p:nvGrpSpPr>
              <p:grpSpPr>
                <a:xfrm>
                  <a:off x="4972369" y="495697"/>
                  <a:ext cx="4211979" cy="1317435"/>
                  <a:chOff x="4972369" y="495697"/>
                  <a:chExt cx="4211979" cy="1317435"/>
                </a:xfrm>
              </p:grpSpPr>
              <p:cxnSp>
                <p:nvCxnSpPr>
                  <p:cNvPr id="62" name="Прямая соединительная линия 61"/>
                  <p:cNvCxnSpPr/>
                  <p:nvPr/>
                </p:nvCxnSpPr>
                <p:spPr>
                  <a:xfrm flipV="1">
                    <a:off x="6374603" y="1306741"/>
                    <a:ext cx="128" cy="169795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3" name="Группа 62"/>
                  <p:cNvGrpSpPr/>
                  <p:nvPr/>
                </p:nvGrpSpPr>
                <p:grpSpPr>
                  <a:xfrm>
                    <a:off x="4972369" y="495697"/>
                    <a:ext cx="4211979" cy="1317435"/>
                    <a:chOff x="4972369" y="495697"/>
                    <a:chExt cx="4211979" cy="1317435"/>
                  </a:xfrm>
                </p:grpSpPr>
                <p:graphicFrame>
                  <p:nvGraphicFramePr>
                    <p:cNvPr id="64" name="Объект 6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972388004"/>
                        </p:ext>
                      </p:extLst>
                    </p:nvPr>
                  </p:nvGraphicFramePr>
                  <p:xfrm>
                    <a:off x="7601403" y="1513094"/>
                    <a:ext cx="177800" cy="30003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6378" name="Уравнение" r:id="rId29" imgW="164880" imgH="228600" progId="Equation.3">
                            <p:embed/>
                          </p:oleObj>
                        </mc:Choice>
                        <mc:Fallback>
                          <p:oleObj name="Уравнение" r:id="rId29" imgW="16488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30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7601403" y="1513094"/>
                                  <a:ext cx="177800" cy="300038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5" name="Объект 64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318667213"/>
                        </p:ext>
                      </p:extLst>
                    </p:nvPr>
                  </p:nvGraphicFramePr>
                  <p:xfrm>
                    <a:off x="5810216" y="1468326"/>
                    <a:ext cx="241300" cy="30003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6379" name="Equation" r:id="rId31" imgW="228600" imgH="228600" progId="Equation.3">
                            <p:embed/>
                          </p:oleObj>
                        </mc:Choice>
                        <mc:Fallback>
                          <p:oleObj name="Equation" r:id="rId31" imgW="22860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32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810216" y="1468326"/>
                                  <a:ext cx="241300" cy="300037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6" name="Объект 65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091721254"/>
                        </p:ext>
                      </p:extLst>
                    </p:nvPr>
                  </p:nvGraphicFramePr>
                  <p:xfrm>
                    <a:off x="5173628" y="1479438"/>
                    <a:ext cx="313238" cy="29845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6380" name="Equation" r:id="rId33" imgW="215640" imgH="228600" progId="Equation.3">
                            <p:embed/>
                          </p:oleObj>
                        </mc:Choice>
                        <mc:Fallback>
                          <p:oleObj name="Equation" r:id="rId33" imgW="21564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34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173628" y="1479438"/>
                                  <a:ext cx="313238" cy="29845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/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pSp>
                  <p:nvGrpSpPr>
                    <p:cNvPr id="67" name="Группа 66"/>
                    <p:cNvGrpSpPr/>
                    <p:nvPr/>
                  </p:nvGrpSpPr>
                  <p:grpSpPr>
                    <a:xfrm>
                      <a:off x="4972369" y="495697"/>
                      <a:ext cx="4211979" cy="1001649"/>
                      <a:chOff x="4972369" y="495697"/>
                      <a:chExt cx="4211979" cy="1001649"/>
                    </a:xfrm>
                  </p:grpSpPr>
                  <p:cxnSp>
                    <p:nvCxnSpPr>
                      <p:cNvPr id="69" name="Прямая соединительная линия 68"/>
                      <p:cNvCxnSpPr/>
                      <p:nvPr/>
                    </p:nvCxnSpPr>
                    <p:spPr>
                      <a:xfrm flipH="1" flipV="1">
                        <a:off x="4980652" y="888723"/>
                        <a:ext cx="3818517" cy="15908"/>
                      </a:xfrm>
                      <a:prstGeom prst="line">
                        <a:avLst/>
                      </a:prstGeom>
                      <a:ln w="9525">
                        <a:prstDash val="lgDashDot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Прямая соединительная линия 69"/>
                      <p:cNvCxnSpPr/>
                      <p:nvPr/>
                    </p:nvCxnSpPr>
                    <p:spPr>
                      <a:xfrm rot="5400000">
                        <a:off x="5953122" y="917178"/>
                        <a:ext cx="843756" cy="794"/>
                      </a:xfrm>
                      <a:prstGeom prst="line">
                        <a:avLst/>
                      </a:prstGeom>
                      <a:ln w="952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1" name="Группа 70"/>
                      <p:cNvGrpSpPr/>
                      <p:nvPr/>
                    </p:nvGrpSpPr>
                    <p:grpSpPr>
                      <a:xfrm>
                        <a:off x="4972369" y="497844"/>
                        <a:ext cx="4211979" cy="999502"/>
                        <a:chOff x="4972369" y="497844"/>
                        <a:chExt cx="4211979" cy="999502"/>
                      </a:xfrm>
                    </p:grpSpPr>
                    <p:cxnSp>
                      <p:nvCxnSpPr>
                        <p:cNvPr id="73" name="Прямая соединительная линия 72"/>
                        <p:cNvCxnSpPr/>
                        <p:nvPr/>
                      </p:nvCxnSpPr>
                      <p:spPr>
                        <a:xfrm flipH="1">
                          <a:off x="4973253" y="504275"/>
                          <a:ext cx="7400" cy="993071"/>
                        </a:xfrm>
                        <a:prstGeom prst="line">
                          <a:avLst/>
                        </a:prstGeom>
                        <a:ln w="9525">
                          <a:prstDash val="dash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4" name="Группа 73"/>
                        <p:cNvGrpSpPr/>
                        <p:nvPr/>
                      </p:nvGrpSpPr>
                      <p:grpSpPr>
                        <a:xfrm>
                          <a:off x="4972369" y="497844"/>
                          <a:ext cx="4211979" cy="823124"/>
                          <a:chOff x="1148066" y="1022159"/>
                          <a:chExt cx="4211979" cy="823124"/>
                        </a:xfrm>
                      </p:grpSpPr>
                      <p:grpSp>
                        <p:nvGrpSpPr>
                          <p:cNvPr id="77" name="Группа 76"/>
                          <p:cNvGrpSpPr/>
                          <p:nvPr/>
                        </p:nvGrpSpPr>
                        <p:grpSpPr>
                          <a:xfrm flipV="1">
                            <a:off x="1148066" y="1022159"/>
                            <a:ext cx="4211979" cy="406480"/>
                            <a:chOff x="957566" y="1152607"/>
                            <a:chExt cx="4211979" cy="406480"/>
                          </a:xfrm>
                        </p:grpSpPr>
                        <p:sp>
                          <p:nvSpPr>
                            <p:cNvPr id="82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71789" y="1152607"/>
                              <a:ext cx="1397756" cy="406480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3" name="Прямая соединительная линия 82"/>
                            <p:cNvCxnSpPr/>
                            <p:nvPr/>
                          </p:nvCxnSpPr>
                          <p:spPr>
                            <a:xfrm flipH="1" flipV="1">
                              <a:off x="1354405" y="1444847"/>
                              <a:ext cx="218132" cy="98451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4" name="Прямая соединительная линия 83"/>
                            <p:cNvCxnSpPr/>
                            <p:nvPr/>
                          </p:nvCxnSpPr>
                          <p:spPr>
                            <a:xfrm flipH="1">
                              <a:off x="957566" y="1444847"/>
                              <a:ext cx="396839" cy="110783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5" name="Прямая соединительная линия 84"/>
                            <p:cNvCxnSpPr>
                              <a:stCxn id="82" idx="2"/>
                            </p:cNvCxnSpPr>
                            <p:nvPr/>
                          </p:nvCxnSpPr>
                          <p:spPr>
                            <a:xfrm flipH="1" flipV="1">
                              <a:off x="1572537" y="1547409"/>
                              <a:ext cx="2199252" cy="11678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78" name="Группа 77"/>
                          <p:cNvGrpSpPr/>
                          <p:nvPr/>
                        </p:nvGrpSpPr>
                        <p:grpSpPr>
                          <a:xfrm>
                            <a:off x="1765670" y="1431845"/>
                            <a:ext cx="3594375" cy="413438"/>
                            <a:chOff x="1575170" y="1139745"/>
                            <a:chExt cx="3594375" cy="413438"/>
                          </a:xfrm>
                        </p:grpSpPr>
                        <p:sp>
                          <p:nvSpPr>
                            <p:cNvPr id="79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54766" y="1139745"/>
                              <a:ext cx="1414779" cy="404474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0" name="Прямая соединительная линия 79"/>
                            <p:cNvCxnSpPr>
                              <a:stCxn id="79" idx="2"/>
                            </p:cNvCxnSpPr>
                            <p:nvPr/>
                          </p:nvCxnSpPr>
                          <p:spPr>
                            <a:xfrm rot="10800000" flipV="1">
                              <a:off x="1575170" y="1544219"/>
                              <a:ext cx="2179597" cy="8964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sp>
                      <p:nvSpPr>
                        <p:cNvPr id="76" name="Прямоугольник 75"/>
                        <p:cNvSpPr/>
                        <p:nvPr/>
                      </p:nvSpPr>
                      <p:spPr>
                        <a:xfrm flipH="1">
                          <a:off x="5682114" y="644257"/>
                          <a:ext cx="625476" cy="525428"/>
                        </a:xfrm>
                        <a:prstGeom prst="rect">
                          <a:avLst/>
                        </a:prstGeom>
                        <a:pattFill prst="ltUpDiag">
                          <a:fgClr>
                            <a:schemeClr val="tx1">
                              <a:lumMod val="50000"/>
                              <a:lumOff val="50000"/>
                            </a:schemeClr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dk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</p:grpSp>
                  <p:graphicFrame>
                    <p:nvGraphicFramePr>
                      <p:cNvPr id="72" name="Object 42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3621160500"/>
                          </p:ext>
                        </p:extLst>
                      </p:nvPr>
                    </p:nvGraphicFramePr>
                    <p:xfrm>
                      <a:off x="5888565" y="713503"/>
                      <a:ext cx="186241" cy="284163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46381" name="Уравнение" r:id="rId35" imgW="203040" imgH="215640" progId="Equation.3">
                              <p:embed/>
                            </p:oleObj>
                          </mc:Choice>
                          <mc:Fallback>
                            <p:oleObj name="Уравнение" r:id="rId35" imgW="203040" imgH="21564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rrowheads="1"/>
                                  </p:cNvPicPr>
                                  <p:nvPr/>
                                </p:nvPicPr>
                                <p:blipFill>
                                  <a:blip r:embed="rId36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888565" y="713503"/>
                                    <a:ext cx="186241" cy="28416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cxnSp>
                  <p:nvCxnSpPr>
                    <p:cNvPr id="68" name="Прямая соединительная линия 67"/>
                    <p:cNvCxnSpPr>
                      <a:endCxn id="79" idx="0"/>
                    </p:cNvCxnSpPr>
                    <p:nvPr/>
                  </p:nvCxnSpPr>
                  <p:spPr>
                    <a:xfrm rot="5400000" flipH="1" flipV="1">
                      <a:off x="8913497" y="1206481"/>
                      <a:ext cx="540908" cy="793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cxnSp>
          <p:nvCxnSpPr>
            <p:cNvPr id="40" name="Прямая соединительная линия 39"/>
            <p:cNvCxnSpPr/>
            <p:nvPr/>
          </p:nvCxnSpPr>
          <p:spPr>
            <a:xfrm flipH="1" flipV="1">
              <a:off x="4764408" y="473384"/>
              <a:ext cx="619334" cy="524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Группа 42"/>
            <p:cNvGrpSpPr/>
            <p:nvPr/>
          </p:nvGrpSpPr>
          <p:grpSpPr>
            <a:xfrm>
              <a:off x="4756125" y="1173908"/>
              <a:ext cx="626665" cy="119456"/>
              <a:chOff x="4756125" y="1173908"/>
              <a:chExt cx="626665" cy="119456"/>
            </a:xfrm>
          </p:grpSpPr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4756125" y="1292436"/>
                <a:ext cx="62666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>
                <a:off x="5156490" y="1173908"/>
                <a:ext cx="220738" cy="119456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4756126" y="1173908"/>
                <a:ext cx="402081" cy="11251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Прямая соединительная линия 43"/>
            <p:cNvCxnSpPr/>
            <p:nvPr/>
          </p:nvCxnSpPr>
          <p:spPr>
            <a:xfrm rot="16200000" flipH="1">
              <a:off x="4895960" y="969445"/>
              <a:ext cx="955676" cy="6346"/>
            </a:xfrm>
            <a:prstGeom prst="line">
              <a:avLst/>
            </a:prstGeom>
            <a:ln w="9525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/>
            <p:cNvCxnSpPr/>
            <p:nvPr/>
          </p:nvCxnSpPr>
          <p:spPr>
            <a:xfrm>
              <a:off x="4765650" y="1437314"/>
              <a:ext cx="598621" cy="6789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5392846" y="1444103"/>
              <a:ext cx="765513" cy="1542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/>
            <p:nvPr/>
          </p:nvCxnSpPr>
          <p:spPr>
            <a:xfrm>
              <a:off x="6158359" y="1445647"/>
              <a:ext cx="2793662" cy="1631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/>
            <p:nvPr/>
          </p:nvCxnSpPr>
          <p:spPr>
            <a:xfrm>
              <a:off x="6538913" y="473384"/>
              <a:ext cx="0" cy="816693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86" name="Объект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870302"/>
              </p:ext>
            </p:extLst>
          </p:nvPr>
        </p:nvGraphicFramePr>
        <p:xfrm>
          <a:off x="200437" y="4566195"/>
          <a:ext cx="1092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2" name="Формула" r:id="rId37" imgW="1091880" imgH="228600" progId="Equation.3">
                  <p:embed/>
                </p:oleObj>
              </mc:Choice>
              <mc:Fallback>
                <p:oleObj name="Формула" r:id="rId37" imgW="1091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37" y="4566195"/>
                        <a:ext cx="10922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2841020" y="4517623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(29)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31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РЕШЕНИЯ ЗАДАЧИ ВНУТРЕННЕЙ БАЛЛИСТИКИ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пределов повышения дальности стрельбы активно-реактивным снарядом»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14/16</a:t>
            </a:r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051" y="4511584"/>
            <a:ext cx="4343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– 19  Зависимость начальной скорости от массы снаряда</a:t>
            </a:r>
            <a:endParaRPr lang="ru-RU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4873739" y="4516642"/>
            <a:ext cx="371320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1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Рисунок </a:t>
            </a:r>
            <a:r>
              <a:rPr lang="ru-RU" sz="11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20</a:t>
            </a:r>
            <a:r>
              <a:rPr kumimoji="0" lang="ru-RU" sz="11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Зависимость дальности от массы топлива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20354" y="455517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5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Результаты решения задачи внутренней баллистики</a:t>
            </a:r>
          </a:p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в стволе орудия</a:t>
            </a:r>
            <a:endParaRPr lang="ru-RU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Таблица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5712124"/>
                  </p:ext>
                </p:extLst>
              </p:nvPr>
            </p:nvGraphicFramePr>
            <p:xfrm>
              <a:off x="4873739" y="966082"/>
              <a:ext cx="3503596" cy="6944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75899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353902"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Т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i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,</a:t>
                          </a:r>
                          <a:r>
                            <a:rPr lang="en-US" sz="1100" i="1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ru-RU" sz="1100" i="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кг</a:t>
                          </a:r>
                          <a:endParaRPr lang="en-US" sz="1100" i="1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5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10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40536"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/>
                                  <a:cs typeface="Times New Roman" pitchFamily="18" charset="0"/>
                                </a:rPr>
                                <m:t>𝐷</m:t>
                              </m:r>
                            </m:oMath>
                          </a14:m>
                          <a:r>
                            <a:rPr lang="ru-RU" sz="1100" b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, м</a:t>
                          </a:r>
                          <a:endParaRPr lang="ru-RU" sz="1100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23536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40258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65391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Таблица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5712124"/>
                  </p:ext>
                </p:extLst>
              </p:nvPr>
            </p:nvGraphicFramePr>
            <p:xfrm>
              <a:off x="4873739" y="966082"/>
              <a:ext cx="3503596" cy="6944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7589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3"/>
                        </a:ext>
                      </a:extLst>
                    </a:gridCol>
                  </a:tblGrid>
                  <a:tr h="35390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94" t="-11864" r="-300694" b="-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5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10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34053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94" t="-117857" r="-300694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23536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40258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65391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Прямоугольник 15"/>
          <p:cNvSpPr/>
          <p:nvPr/>
        </p:nvSpPr>
        <p:spPr>
          <a:xfrm>
            <a:off x="4771383" y="455517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6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Результаты решения задачи внешней баллистики</a:t>
            </a:r>
          </a:p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с учетом реактивного двигателя</a:t>
            </a:r>
            <a:endParaRPr lang="ru-RU" sz="11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51" y="2287083"/>
            <a:ext cx="3894208" cy="207699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300" y="2240968"/>
            <a:ext cx="4656474" cy="20070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Таблица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0982494"/>
                  </p:ext>
                </p:extLst>
              </p:nvPr>
            </p:nvGraphicFramePr>
            <p:xfrm>
              <a:off x="260360" y="970401"/>
              <a:ext cx="3503596" cy="685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75899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13737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ru-RU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Σ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100" b="0" dirty="0" smtClean="0"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, кг</a:t>
                          </a:r>
                          <a:endParaRPr lang="ru-RU" sz="1100" b="0" dirty="0"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40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55,6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66,6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454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V</a:t>
                          </a:r>
                          <a:r>
                            <a:rPr lang="en-US" sz="11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,</a:t>
                          </a:r>
                          <a:r>
                            <a:rPr lang="en-US" sz="1100" i="1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ru-RU" sz="1100" i="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м/с</a:t>
                          </a:r>
                          <a:endParaRPr lang="en-US" sz="1100" i="1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983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851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776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454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1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, </a:t>
                          </a:r>
                          <a:r>
                            <a:rPr lang="ru-RU" sz="11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Мпа</a:t>
                          </a:r>
                          <a:endParaRPr lang="en-US" sz="1100" i="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187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279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7" name="Таблица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0982494"/>
                  </p:ext>
                </p:extLst>
              </p:nvPr>
            </p:nvGraphicFramePr>
            <p:xfrm>
              <a:off x="260360" y="970401"/>
              <a:ext cx="3503596" cy="685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7589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1676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694" t="-25000" r="-301389" b="-3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40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55,6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66,6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V</a:t>
                          </a:r>
                          <a:r>
                            <a:rPr lang="en-US" sz="11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,</a:t>
                          </a:r>
                          <a:r>
                            <a:rPr lang="en-US" sz="1100" i="1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ru-RU" sz="1100" i="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м/с</a:t>
                          </a:r>
                          <a:endParaRPr lang="en-US" sz="1100" i="1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983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851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776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694" t="-179070" r="-301389" b="-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187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279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408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РЕШЕНИЯ ПРЯМОЙ ЗАДАЧИ ДЛЯ АРС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пределов повышения дальности стрельбы активно-реактивным снарядом»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5/16</a:t>
            </a:r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80" y="4505058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Рисунок – 21  График траектории полёта снаряда при различных параметрах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244896"/>
              </p:ext>
            </p:extLst>
          </p:nvPr>
        </p:nvGraphicFramePr>
        <p:xfrm>
          <a:off x="4844955" y="854662"/>
          <a:ext cx="3830625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61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61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61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61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20486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77355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0486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30856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33105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33752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32208</a:t>
                      </a:r>
                      <a:endParaRPr lang="ru-RU" sz="11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36359" y="49729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7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Начальные данные активно – реактивного снаряда</a:t>
            </a:r>
            <a:endParaRPr lang="ru-RU" sz="1100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419490"/>
              </p:ext>
            </p:extLst>
          </p:nvPr>
        </p:nvGraphicFramePr>
        <p:xfrm>
          <a:off x="219445" y="886161"/>
          <a:ext cx="4379495" cy="7263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8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58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589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589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12393"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en-US" sz="11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39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</a:t>
                      </a:r>
                      <a:endParaRPr lang="ru-RU" sz="1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5,0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</a:t>
                      </a: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2,36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975694"/>
              </p:ext>
            </p:extLst>
          </p:nvPr>
        </p:nvGraphicFramePr>
        <p:xfrm>
          <a:off x="1273175" y="969328"/>
          <a:ext cx="425450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26" name="Уравнение" r:id="rId3" imgW="380880" imgH="203040" progId="Equation.3">
                  <p:embed/>
                </p:oleObj>
              </mc:Choice>
              <mc:Fallback>
                <p:oleObj name="Уравнение" r:id="rId3" imgW="380880" imgH="20304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969328"/>
                        <a:ext cx="425450" cy="233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233836"/>
              </p:ext>
            </p:extLst>
          </p:nvPr>
        </p:nvGraphicFramePr>
        <p:xfrm>
          <a:off x="2149475" y="966788"/>
          <a:ext cx="473075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27" name="Equation" r:id="rId5" imgW="419040" imgH="215640" progId="Equation.3">
                  <p:embed/>
                </p:oleObj>
              </mc:Choice>
              <mc:Fallback>
                <p:oleObj name="Equation" r:id="rId5" imgW="419040" imgH="21564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966788"/>
                        <a:ext cx="473075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800304"/>
              </p:ext>
            </p:extLst>
          </p:nvPr>
        </p:nvGraphicFramePr>
        <p:xfrm>
          <a:off x="3005527" y="950950"/>
          <a:ext cx="601662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28" name="Equation" r:id="rId7" imgW="571320" imgH="215640" progId="Equation.3">
                  <p:embed/>
                </p:oleObj>
              </mc:Choice>
              <mc:Fallback>
                <p:oleObj name="Equation" r:id="rId7" imgW="571320" imgH="21564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527" y="950950"/>
                        <a:ext cx="601662" cy="24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719706"/>
              </p:ext>
            </p:extLst>
          </p:nvPr>
        </p:nvGraphicFramePr>
        <p:xfrm>
          <a:off x="3905250" y="968375"/>
          <a:ext cx="482600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29" name="Equation" r:id="rId9" imgW="380880" imgH="215640" progId="Equation.3">
                  <p:embed/>
                </p:oleObj>
              </mc:Choice>
              <mc:Fallback>
                <p:oleObj name="Equation" r:id="rId9" imgW="380880" imgH="21564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968375"/>
                        <a:ext cx="482600" cy="246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082807"/>
              </p:ext>
            </p:extLst>
          </p:nvPr>
        </p:nvGraphicFramePr>
        <p:xfrm>
          <a:off x="4914090" y="852804"/>
          <a:ext cx="409658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30" name="Формула" r:id="rId11" imgW="266584" imgH="228501" progId="">
                  <p:embed/>
                </p:oleObj>
              </mc:Choice>
              <mc:Fallback>
                <p:oleObj name="Формула" r:id="rId11" imgW="266584" imgH="228501" progId="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090" y="852804"/>
                        <a:ext cx="409658" cy="26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066381"/>
              </p:ext>
            </p:extLst>
          </p:nvPr>
        </p:nvGraphicFramePr>
        <p:xfrm>
          <a:off x="4891088" y="1155700"/>
          <a:ext cx="693737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31" name="Equation" r:id="rId13" imgW="533160" imgH="228600" progId="Equation.3">
                  <p:embed/>
                </p:oleObj>
              </mc:Choice>
              <mc:Fallback>
                <p:oleObj name="Equation" r:id="rId13" imgW="533160" imgH="2286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088" y="1155700"/>
                        <a:ext cx="693737" cy="207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148601"/>
              </p:ext>
            </p:extLst>
          </p:nvPr>
        </p:nvGraphicFramePr>
        <p:xfrm>
          <a:off x="4869431" y="1391281"/>
          <a:ext cx="454317" cy="197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32" name="Формула" r:id="rId15" imgW="330057" imgH="203112" progId="">
                  <p:embed/>
                </p:oleObj>
              </mc:Choice>
              <mc:Fallback>
                <p:oleObj name="Формула" r:id="rId15" imgW="330057" imgH="203112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9431" y="1391281"/>
                        <a:ext cx="454317" cy="1970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4788569" y="49729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8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Дальность стрельбы при различных параметрах</a:t>
            </a:r>
            <a:endParaRPr lang="ru-RU" sz="11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4431" y="1753933"/>
            <a:ext cx="7166838" cy="275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cap="small" dirty="0" smtClean="0">
                <a:solidFill>
                  <a:schemeClr val="tx1"/>
                </a:solidFill>
                <a:latin typeface="Bookman Old Style" pitchFamily="18" charset="0"/>
                <a:cs typeface="Times New Roman" panose="02020603050405020304" pitchFamily="18" charset="0"/>
              </a:rPr>
              <a:t>ЗАКЛЮЧЕНИЕ</a:t>
            </a:r>
            <a:endParaRPr lang="ru-RU" sz="1200" cap="small" dirty="0">
              <a:solidFill>
                <a:schemeClr val="tx1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-1" y="4891676"/>
            <a:ext cx="8377335" cy="12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пределов повышения дальности стрельбы активно-реактивным снарядом»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16/16</a:t>
            </a:r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30330" y="729406"/>
            <a:ext cx="848333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комплексная математическая модель внутренней и внешней баллистики активно – реактивного снаряда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математическая постановка задачи оптимизации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параметров внутренней и внешней баллистики с целью повышения дальности стрельбы.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внутренней баллистики в стволе орудия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найдена зависимость начальной скорости от массы снаряда. При изменении массы от 40 кг до 66,6 кг скорость снаряда меняется от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847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776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внутренней баллистики реактивного двигателя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получен суммарный импульс и время работы реактивного двигателя.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За счёт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реактивного двигателя дальность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полёта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снаряда увеличивается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83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 сравнению со снарядом без двигателя.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внешней баллистики активно-реактивного снаряда с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контролем устойчивости движения по траектории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Устойчивость снаряда обеспечена за счёт момента вращения двигателя (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%).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оптимизации, при оптимальном подборе параметров дальность стрельбы активно-реактивным снарядом дополнительно увеличивается  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14%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Найдены оптимальные значения угла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8°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времени старта реактивного двигателя = 22с.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2528" y="341141"/>
            <a:ext cx="8519368" cy="42960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20000"/>
              </a:lnSpc>
            </a:pPr>
            <a:r>
              <a:rPr lang="ru-RU" sz="1500" b="1" dirty="0">
                <a:latin typeface="Times New Roman" pitchFamily="18" charset="0"/>
                <a:cs typeface="Times New Roman" pitchFamily="18" charset="0"/>
              </a:rPr>
              <a:t>Цель </a:t>
            </a:r>
            <a:r>
              <a:rPr lang="ru-RU" sz="1500" b="1" dirty="0" smtClean="0">
                <a:latin typeface="Times New Roman" pitchFamily="18" charset="0"/>
                <a:cs typeface="Times New Roman" pitchFamily="18" charset="0"/>
              </a:rPr>
              <a:t>работы: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Применение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математических моделей, вычислительных алгоритмов и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программы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для решения задачи повышения дальности стрельбы артиллерийскими снарядами. </a:t>
            </a:r>
            <a:endParaRPr lang="ru-RU" sz="15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20000"/>
              </a:lnSpc>
            </a:pPr>
            <a:r>
              <a:rPr lang="ru-RU" sz="1500" b="1" dirty="0" smtClean="0">
                <a:latin typeface="Times New Roman" pitchFamily="18" charset="0"/>
                <a:cs typeface="Times New Roman" pitchFamily="18" charset="0"/>
              </a:rPr>
              <a:t>Объект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b="1" dirty="0" smtClean="0">
                <a:latin typeface="Times New Roman" pitchFamily="18" charset="0"/>
                <a:cs typeface="Times New Roman" pitchFamily="18" charset="0"/>
              </a:rPr>
              <a:t>исследования: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 Повышение дальности стрельбы артиллерийским снарядом. </a:t>
            </a:r>
          </a:p>
          <a:p>
            <a:pPr lvl="0">
              <a:lnSpc>
                <a:spcPct val="120000"/>
              </a:lnSpc>
            </a:pPr>
            <a:r>
              <a:rPr lang="ru-RU" sz="1500" b="1" dirty="0" smtClean="0">
                <a:latin typeface="Times New Roman" pitchFamily="18" charset="0"/>
                <a:cs typeface="Times New Roman" pitchFamily="18" charset="0"/>
              </a:rPr>
              <a:t>Предмет исследования: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 Математическое моделирование и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оптимизация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внутри- и внешнебаллистических параметров снаряда.</a:t>
            </a:r>
            <a:endParaRPr lang="ru-RU" sz="15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20000"/>
              </a:lnSpc>
            </a:pPr>
            <a:r>
              <a:rPr lang="ru-RU" sz="1500" b="1" dirty="0">
                <a:latin typeface="Times New Roman" pitchFamily="18" charset="0"/>
                <a:cs typeface="Times New Roman" pitchFamily="18" charset="0"/>
              </a:rPr>
              <a:t>Состав задач:</a:t>
            </a:r>
            <a:endParaRPr lang="ru-RU" sz="1500" dirty="0">
              <a:latin typeface="Times New Roman" pitchFamily="18" charset="0"/>
              <a:cs typeface="Times New Roman" pitchFamily="18" charset="0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Анализ факторов, влияющих на дальность стрельбы артиллерийскими снарядами.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Разработка математической модели внешней баллистики активно-реактивного снаряда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учетом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сохранения условия устойчивости на всей траектории полёта.</a:t>
            </a:r>
            <a:endParaRPr lang="ru-RU" sz="1500" dirty="0">
              <a:latin typeface="Times New Roman" pitchFamily="18" charset="0"/>
              <a:cs typeface="Times New Roman" pitchFamily="18" charset="0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алгоритма оптимизации баллистических условий стрельбы активно-реактивным снарядом с учетом условия устойчивости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Реализация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математических моделей и алгоритмов в виде расчетной программы решения задачи повышения дальности стрельбы.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Исследование пределов повышения дальности стрельбы за счет оптимизации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внутри- и внешнебаллистических параметров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снаряда и выстрела, разработка рекомендаций по повышению дальности стрельбы</a:t>
            </a:r>
            <a:endParaRPr lang="ru-RU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</a:rPr>
              <a:t>  ЦЕЛЬ И СОСТАВ ЗАДАЧ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7367" y="4901648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«Исследование способов повышения дальности стрельбы за счёт </a:t>
            </a:r>
            <a:r>
              <a:rPr lang="ru-RU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внешнебаллистических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факторов»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fld id="{3F40BB91-0964-49A4-9512-E2C8E3C4E070}" type="slidenum">
              <a:rPr lang="ru-RU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</a:t>
            </a:fld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94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пределов повышения дальности стрельбы активно-реактивным снарядом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КЛАССИФИКАЦИЯ СПОСОБОВ ПОВЫШЕНИЯ ДАЛЬНОСТИ СТРЕЛЬБЫ СНАРЯДОМ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69"/>
            <a:ext cx="766665" cy="241300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14748" y="4450670"/>
            <a:ext cx="4263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Рисунок  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пособы повышения дальности стрельбы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35994" y="512908"/>
            <a:ext cx="329183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повышения дальности стрельбы снарядом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1676" y="1397947"/>
            <a:ext cx="208525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дополнительного ускорителя 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0741" y="2237549"/>
            <a:ext cx="121096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Реактивный двигатель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637" y="3546828"/>
            <a:ext cx="1447172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времени старта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13498" y="2237549"/>
            <a:ext cx="121096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Газогенератор</a:t>
            </a:r>
          </a:p>
          <a:p>
            <a:pPr algn="ctr"/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95394" y="3545457"/>
            <a:ext cx="1447172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горения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45009" y="1397946"/>
            <a:ext cx="2085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массы снаряда</a:t>
            </a: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10523" y="2237548"/>
            <a:ext cx="1252333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массы снаряда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85455" y="2237548"/>
            <a:ext cx="129078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массы топлива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67861" y="1397948"/>
            <a:ext cx="218780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баллистических</a:t>
            </a:r>
          </a:p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условий стрельбы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39624" y="2237552"/>
            <a:ext cx="157472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угла наклона орудия</a:t>
            </a:r>
          </a:p>
        </p:txBody>
      </p:sp>
      <p:cxnSp>
        <p:nvCxnSpPr>
          <p:cNvPr id="57" name="Соединительная линия уступом 56"/>
          <p:cNvCxnSpPr>
            <a:stCxn id="11" idx="1"/>
            <a:endCxn id="37" idx="0"/>
          </p:cNvCxnSpPr>
          <p:nvPr/>
        </p:nvCxnSpPr>
        <p:spPr>
          <a:xfrm rot="10800000" flipV="1">
            <a:off x="1474304" y="743741"/>
            <a:ext cx="1161691" cy="6542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11" idx="3"/>
            <a:endCxn id="50" idx="0"/>
          </p:cNvCxnSpPr>
          <p:nvPr/>
        </p:nvCxnSpPr>
        <p:spPr>
          <a:xfrm>
            <a:off x="5927833" y="743741"/>
            <a:ext cx="1533932" cy="654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60"/>
          <p:cNvCxnSpPr>
            <a:stCxn id="37" idx="2"/>
            <a:endCxn id="38" idx="0"/>
          </p:cNvCxnSpPr>
          <p:nvPr/>
        </p:nvCxnSpPr>
        <p:spPr>
          <a:xfrm rot="5400000">
            <a:off x="921295" y="1684540"/>
            <a:ext cx="377937" cy="728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Соединительная линия уступом 62"/>
          <p:cNvCxnSpPr>
            <a:stCxn id="37" idx="2"/>
            <a:endCxn id="43" idx="0"/>
          </p:cNvCxnSpPr>
          <p:nvPr/>
        </p:nvCxnSpPr>
        <p:spPr>
          <a:xfrm rot="16200000" flipH="1">
            <a:off x="1707673" y="1626241"/>
            <a:ext cx="377937" cy="8446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38" idx="2"/>
            <a:endCxn id="40" idx="0"/>
          </p:cNvCxnSpPr>
          <p:nvPr/>
        </p:nvCxnSpPr>
        <p:spPr>
          <a:xfrm>
            <a:off x="746223" y="2668436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43" idx="2"/>
            <a:endCxn id="44" idx="0"/>
          </p:cNvCxnSpPr>
          <p:nvPr/>
        </p:nvCxnSpPr>
        <p:spPr>
          <a:xfrm>
            <a:off x="2318980" y="2668436"/>
            <a:ext cx="0" cy="87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35613" y="2237552"/>
            <a:ext cx="1626152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устойчивости снаряда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Соединительная линия уступом 69"/>
          <p:cNvCxnSpPr>
            <a:stCxn id="50" idx="2"/>
            <a:endCxn id="51" idx="0"/>
          </p:cNvCxnSpPr>
          <p:nvPr/>
        </p:nvCxnSpPr>
        <p:spPr>
          <a:xfrm rot="16200000" flipH="1">
            <a:off x="7705406" y="1615971"/>
            <a:ext cx="377939" cy="8652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/>
          <p:cNvCxnSpPr>
            <a:stCxn id="50" idx="2"/>
            <a:endCxn id="35" idx="0"/>
          </p:cNvCxnSpPr>
          <p:nvPr/>
        </p:nvCxnSpPr>
        <p:spPr>
          <a:xfrm rot="5400000">
            <a:off x="6866258" y="1642044"/>
            <a:ext cx="377939" cy="8130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11" idx="2"/>
            <a:endCxn id="45" idx="0"/>
          </p:cNvCxnSpPr>
          <p:nvPr/>
        </p:nvCxnSpPr>
        <p:spPr>
          <a:xfrm>
            <a:off x="4281914" y="974573"/>
            <a:ext cx="5722" cy="42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Соединительная линия уступом 165"/>
          <p:cNvCxnSpPr/>
          <p:nvPr/>
        </p:nvCxnSpPr>
        <p:spPr>
          <a:xfrm rot="5400000">
            <a:off x="3720121" y="1678518"/>
            <a:ext cx="377937" cy="728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Соединительная линия уступом 166"/>
          <p:cNvCxnSpPr/>
          <p:nvPr/>
        </p:nvCxnSpPr>
        <p:spPr>
          <a:xfrm rot="16200000" flipH="1">
            <a:off x="4506499" y="1620219"/>
            <a:ext cx="377937" cy="8446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9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5" y="4890932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</a:rPr>
              <a:t>СРАВНЕНИЕ АКТУАЛЬНОЙ ТЕХНИКИ РАЗЛИЧНЫХ СТРАН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7367" y="4901647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«Исследование пределов повышения дальности стрельбы активно-реактивным снарядом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3175">
            <a:solidFill>
              <a:schemeClr val="tx1"/>
            </a:solidFill>
          </a:ln>
        </p:spPr>
        <p:txBody>
          <a:bodyPr/>
          <a:lstStyle/>
          <a:p>
            <a:pPr algn="ctr"/>
            <a:fld id="{3F40BB91-0964-49A4-9512-E2C8E3C4E070}" type="slidenum">
              <a:rPr lang="ru-RU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4</a:t>
            </a:fld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812578"/>
              </p:ext>
            </p:extLst>
          </p:nvPr>
        </p:nvGraphicFramePr>
        <p:xfrm>
          <a:off x="5153645" y="748400"/>
          <a:ext cx="3990354" cy="3942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9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50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5889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3947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4369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Орудия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smtClean="0">
                          <a:latin typeface="Bookman Old Style" panose="02050604050505020204" pitchFamily="18" charset="0"/>
                        </a:rPr>
                        <a:t>Калибр, мм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smtClean="0">
                          <a:latin typeface="Bookman Old Style" panose="02050604050505020204" pitchFamily="18" charset="0"/>
                        </a:rPr>
                        <a:t>Тип снаряда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альность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стрельбы,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км 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7147">
                <a:tc rowSpan="3">
                  <a:txBody>
                    <a:bodyPr/>
                    <a:lstStyle/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2а36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«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Гиацинт-Б», 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Россия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152,</a:t>
                      </a:r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4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Осколочно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-фугасный 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28,5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7147">
                <a:tc vMerge="1">
                  <a:txBody>
                    <a:bodyPr/>
                    <a:lstStyle/>
                    <a:p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33,1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7147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Управляемый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7147">
                <a:tc rowSpan="3">
                  <a:txBody>
                    <a:bodyPr/>
                    <a:lstStyle/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М777, </a:t>
                      </a: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США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sz="80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smtClean="0">
                          <a:latin typeface="Bookman Old Style" panose="02050604050505020204" pitchFamily="18" charset="0"/>
                        </a:rPr>
                        <a:t>155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smtClean="0">
                          <a:latin typeface="Bookman Old Style" panose="02050604050505020204" pitchFamily="18" charset="0"/>
                        </a:rPr>
                        <a:t>22,5</a:t>
                      </a:r>
                    </a:p>
                    <a:p>
                      <a:pPr algn="ctr"/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37147">
                <a:tc vMerge="1">
                  <a:txBody>
                    <a:bodyPr/>
                    <a:lstStyle/>
                    <a:p>
                      <a:pPr algn="just"/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smtClean="0">
                          <a:latin typeface="Bookman Old Style" panose="02050604050505020204" pitchFamily="18" charset="0"/>
                        </a:rPr>
                        <a:t>40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38948">
                <a:tc vMerge="1">
                  <a:txBody>
                    <a:bodyPr/>
                    <a:lstStyle/>
                    <a:p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Управляемый</a:t>
                      </a:r>
                    </a:p>
                    <a:p>
                      <a:pPr algn="ctr"/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20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37147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CAESAR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, Франция</a:t>
                      </a:r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155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30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37147">
                <a:tc vMerge="1">
                  <a:txBody>
                    <a:bodyPr/>
                    <a:lstStyle/>
                    <a:p>
                      <a:pPr algn="ctr"/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54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237" y="1658040"/>
            <a:ext cx="2355677" cy="149710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4" y="2962397"/>
            <a:ext cx="2355677" cy="148744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143500" y="417757"/>
            <a:ext cx="400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1. Характеристики орудий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22237" y="3162531"/>
            <a:ext cx="2355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2. 155-мм гаубица М777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367" y="1933862"/>
            <a:ext cx="2368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</a:t>
            </a:r>
            <a:r>
              <a:rPr lang="en-US" sz="1000" dirty="0">
                <a:latin typeface="Bookman Old Style" panose="02050604050505020204" pitchFamily="18" charset="0"/>
              </a:rPr>
              <a:t>1</a:t>
            </a:r>
            <a:r>
              <a:rPr lang="ru-RU" sz="1000" dirty="0" smtClean="0">
                <a:latin typeface="Bookman Old Style" panose="02050604050505020204" pitchFamily="18" charset="0"/>
              </a:rPr>
              <a:t>. </a:t>
            </a:r>
            <a:r>
              <a:rPr lang="ru-RU" sz="1000" dirty="0" smtClean="0">
                <a:latin typeface="Bookman Old Style" panose="02050604050505020204" pitchFamily="18" charset="0"/>
              </a:rPr>
              <a:t>152-мм </a:t>
            </a:r>
            <a:r>
              <a:rPr lang="ru-RU" sz="1000" dirty="0" smtClean="0">
                <a:latin typeface="Bookman Old Style" panose="02050604050505020204" pitchFamily="18" charset="0"/>
              </a:rPr>
              <a:t>пушка 2а36 </a:t>
            </a:r>
            <a:r>
              <a:rPr lang="ru-RU" sz="1000" dirty="0" smtClean="0">
                <a:latin typeface="Bookman Old Style" panose="02050604050505020204" pitchFamily="18" charset="0"/>
              </a:rPr>
              <a:t>«</a:t>
            </a:r>
            <a:r>
              <a:rPr lang="ru-RU" sz="1000" dirty="0" smtClean="0">
                <a:latin typeface="Bookman Old Style" panose="02050604050505020204" pitchFamily="18" charset="0"/>
              </a:rPr>
              <a:t>Гиацинт-Б»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3675" y="4468299"/>
            <a:ext cx="2355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3. 155-мм САУ </a:t>
            </a:r>
            <a:r>
              <a:rPr lang="en-US" sz="1000" dirty="0" smtClean="0">
                <a:latin typeface="Bookman Old Style" panose="02050604050505020204" pitchFamily="18" charset="0"/>
              </a:rPr>
              <a:t>“CAESAR”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"/>
          <a:stretch/>
        </p:blipFill>
        <p:spPr>
          <a:xfrm>
            <a:off x="59588" y="417757"/>
            <a:ext cx="2354400" cy="149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2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5" y="4890932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</a:rPr>
              <a:t>СРАВНЕНИЕ АКТУАЛЬНОЙ ТЕХНИКИ РАЗЛИЧНЫХ СТРАН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7367" y="4901647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«Исследование пределов повышения дальности стрельбы активно-реактивным снарядом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3175">
            <a:solidFill>
              <a:schemeClr val="tx1"/>
            </a:solidFill>
          </a:ln>
        </p:spPr>
        <p:txBody>
          <a:bodyPr/>
          <a:lstStyle/>
          <a:p>
            <a:pPr algn="ctr"/>
            <a:fld id="{3F40BB91-0964-49A4-9512-E2C8E3C4E070}" type="slidenum">
              <a:rPr lang="ru-RU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5</a:t>
            </a:fld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352485"/>
              </p:ext>
            </p:extLst>
          </p:nvPr>
        </p:nvGraphicFramePr>
        <p:xfrm>
          <a:off x="381000" y="888398"/>
          <a:ext cx="4687920" cy="3531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76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54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379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806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353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94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5398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Орудия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Тип снаряда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Модель</a:t>
                      </a: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(Индекс)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 снаряда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Масса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 снаряда, кг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Масса ВВ, кг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альность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стрельбы,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км 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1206">
                <a:tc rowSpan="3">
                  <a:txBody>
                    <a:bodyPr/>
                    <a:lstStyle/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2а36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«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Гиацинт-Б»,</a:t>
                      </a:r>
                      <a:endParaRPr lang="ru-RU" sz="800" baseline="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Россия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err="1" smtClean="0">
                          <a:latin typeface="Bookman Old Style" panose="02050604050505020204" pitchFamily="18" charset="0"/>
                        </a:rPr>
                        <a:t>Осколочно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 -фугасный 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3ОФ29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46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6,42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28,5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3ОФ30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44,63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4,88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33,1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833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Управляемый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3ОФ39 «</a:t>
                      </a:r>
                      <a:r>
                        <a:rPr lang="ru-RU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Краснополь</a:t>
                      </a:r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»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6,50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1206">
                <a:tc rowSpan="3">
                  <a:txBody>
                    <a:bodyPr/>
                    <a:lstStyle/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М777,</a:t>
                      </a: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США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М795</a:t>
                      </a:r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46,70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10,80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smtClean="0">
                          <a:latin typeface="Bookman Old Style" panose="02050604050505020204" pitchFamily="18" charset="0"/>
                        </a:rPr>
                        <a:t>22,5</a:t>
                      </a:r>
                    </a:p>
                    <a:p>
                      <a:pPr algn="ctr"/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pPr algn="just"/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M982 Excalibur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45,50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9,10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40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08336">
                <a:tc vMerge="1">
                  <a:txBody>
                    <a:bodyPr/>
                    <a:lstStyle/>
                    <a:p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Управляемый</a:t>
                      </a:r>
                    </a:p>
                    <a:p>
                      <a:pPr algn="ctr"/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M712 «Copper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-</a:t>
                      </a:r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head»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smtClean="0">
                          <a:latin typeface="Bookman Old Style" panose="02050604050505020204" pitchFamily="18" charset="0"/>
                        </a:rPr>
                        <a:t>62,0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6,70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20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CAESAR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,</a:t>
                      </a: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Франция</a:t>
                      </a:r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ERFB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45,54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6,85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30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pPr algn="ctr"/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V-LAP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48</a:t>
                      </a:r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,</a:t>
                      </a:r>
                      <a:r>
                        <a:rPr lang="ru-RU" sz="8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34</a:t>
                      </a:r>
                      <a:endParaRPr lang="ru-RU" sz="8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4,5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54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81000" y="545650"/>
            <a:ext cx="4686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2. Характеристики снарядов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464" y="477150"/>
            <a:ext cx="2643630" cy="9841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76464" y="1436395"/>
            <a:ext cx="2643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4. «</a:t>
            </a:r>
            <a:r>
              <a:rPr lang="ru-RU" sz="1000" dirty="0" err="1" smtClean="0">
                <a:latin typeface="Bookman Old Style" panose="02050604050505020204" pitchFamily="18" charset="0"/>
              </a:rPr>
              <a:t>Краснополь</a:t>
            </a:r>
            <a:r>
              <a:rPr lang="ru-RU" sz="1000" dirty="0" smtClean="0">
                <a:latin typeface="Bookman Old Style" panose="02050604050505020204" pitchFamily="18" charset="0"/>
              </a:rPr>
              <a:t>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" t="29316" r="760" b="23193"/>
          <a:stretch/>
        </p:blipFill>
        <p:spPr>
          <a:xfrm>
            <a:off x="5724630" y="1905261"/>
            <a:ext cx="2406650" cy="736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720442" y="2665986"/>
            <a:ext cx="2410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5. М982 «</a:t>
            </a:r>
            <a:r>
              <a:rPr lang="en-US" sz="1000" dirty="0" smtClean="0">
                <a:latin typeface="Bookman Old Style" panose="02050604050505020204" pitchFamily="18" charset="0"/>
              </a:rPr>
              <a:t>Excalibur</a:t>
            </a:r>
            <a:r>
              <a:rPr lang="ru-RU" sz="1000" dirty="0" smtClean="0">
                <a:latin typeface="Bookman Old Style" panose="02050604050505020204" pitchFamily="18" charset="0"/>
              </a:rPr>
              <a:t>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" t="5624" r="1692" b="3868"/>
          <a:stretch/>
        </p:blipFill>
        <p:spPr>
          <a:xfrm flipV="1">
            <a:off x="5720442" y="3031078"/>
            <a:ext cx="2712056" cy="10688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569833" y="3984219"/>
            <a:ext cx="2712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6. «</a:t>
            </a:r>
            <a:r>
              <a:rPr lang="en-US" sz="1000" dirty="0" smtClean="0">
                <a:latin typeface="Bookman Old Style" panose="02050604050505020204" pitchFamily="18" charset="0"/>
              </a:rPr>
              <a:t>V-LAP</a:t>
            </a:r>
            <a:r>
              <a:rPr lang="ru-RU" sz="1000" dirty="0" smtClean="0">
                <a:latin typeface="Bookman Old Style" panose="02050604050505020204" pitchFamily="18" charset="0"/>
              </a:rPr>
              <a:t>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54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пределов повышения дальности стрельбы активно-реактивным снарядом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-17367" y="4891228"/>
            <a:ext cx="8394702" cy="2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В СТВОЛЕ ОРУДИЯ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316999"/>
              </p:ext>
            </p:extLst>
          </p:nvPr>
        </p:nvGraphicFramePr>
        <p:xfrm>
          <a:off x="2722549" y="878955"/>
          <a:ext cx="303213" cy="15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2" name="Формула" r:id="rId3" imgW="317160" imgH="164880" progId="Equation.3">
                  <p:embed/>
                </p:oleObj>
              </mc:Choice>
              <mc:Fallback>
                <p:oleObj name="Формула" r:id="rId3" imgW="317160" imgH="164880" progId="Equation.3">
                  <p:embed/>
                  <p:pic>
                    <p:nvPicPr>
                      <p:cNvPr id="0" name="Picture 5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49" y="878955"/>
                        <a:ext cx="303213" cy="157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304556"/>
              </p:ext>
            </p:extLst>
          </p:nvPr>
        </p:nvGraphicFramePr>
        <p:xfrm>
          <a:off x="3360002" y="825190"/>
          <a:ext cx="1303338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3" name="Формула" r:id="rId5" imgW="1307880" imgH="241200" progId="Equation.3">
                  <p:embed/>
                </p:oleObj>
              </mc:Choice>
              <mc:Fallback>
                <p:oleObj name="Формула" r:id="rId5" imgW="1307880" imgH="241200" progId="Equation.3">
                  <p:embed/>
                  <p:pic>
                    <p:nvPicPr>
                      <p:cNvPr id="0" name="Picture 5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002" y="825190"/>
                        <a:ext cx="1303338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528383"/>
              </p:ext>
            </p:extLst>
          </p:nvPr>
        </p:nvGraphicFramePr>
        <p:xfrm>
          <a:off x="141418" y="1157464"/>
          <a:ext cx="5937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4" name="Формула" r:id="rId7" imgW="596880" imgH="431640" progId="Equation.3">
                  <p:embed/>
                </p:oleObj>
              </mc:Choice>
              <mc:Fallback>
                <p:oleObj name="Формула" r:id="rId7" imgW="596880" imgH="431640" progId="Equation.3">
                  <p:embed/>
                  <p:pic>
                    <p:nvPicPr>
                      <p:cNvPr id="0" name="Picture 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18" y="1157464"/>
                        <a:ext cx="59372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140518"/>
              </p:ext>
            </p:extLst>
          </p:nvPr>
        </p:nvGraphicFramePr>
        <p:xfrm>
          <a:off x="775170" y="1162874"/>
          <a:ext cx="10318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5" name="Формула" r:id="rId9" imgW="1028520" imgH="431640" progId="Equation.3">
                  <p:embed/>
                </p:oleObj>
              </mc:Choice>
              <mc:Fallback>
                <p:oleObj name="Формула" r:id="rId9" imgW="1028520" imgH="431640" progId="Equation.3">
                  <p:embed/>
                  <p:pic>
                    <p:nvPicPr>
                      <p:cNvPr id="0" name="Picture 5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0" y="1162874"/>
                        <a:ext cx="103187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465151"/>
              </p:ext>
            </p:extLst>
          </p:nvPr>
        </p:nvGraphicFramePr>
        <p:xfrm>
          <a:off x="1841926" y="1263891"/>
          <a:ext cx="126206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6" name="Формула" r:id="rId11" imgW="1282680" imgH="228600" progId="Equation.3">
                  <p:embed/>
                </p:oleObj>
              </mc:Choice>
              <mc:Fallback>
                <p:oleObj name="Формула" r:id="rId11" imgW="1282680" imgH="228600" progId="Equation.3">
                  <p:embed/>
                  <p:pic>
                    <p:nvPicPr>
                      <p:cNvPr id="0" name="Picture 5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926" y="1263891"/>
                        <a:ext cx="126206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020921"/>
              </p:ext>
            </p:extLst>
          </p:nvPr>
        </p:nvGraphicFramePr>
        <p:xfrm>
          <a:off x="2579628" y="1650006"/>
          <a:ext cx="1312862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7" name="Формула" r:id="rId13" imgW="1307880" imgH="241200" progId="Equation.3">
                  <p:embed/>
                </p:oleObj>
              </mc:Choice>
              <mc:Fallback>
                <p:oleObj name="Формула" r:id="rId13" imgW="1307880" imgH="241200" progId="Equation.3">
                  <p:embed/>
                  <p:pic>
                    <p:nvPicPr>
                      <p:cNvPr id="0" name="Picture 5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28" y="1650006"/>
                        <a:ext cx="1312862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006586"/>
              </p:ext>
            </p:extLst>
          </p:nvPr>
        </p:nvGraphicFramePr>
        <p:xfrm>
          <a:off x="96199" y="1959018"/>
          <a:ext cx="11287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8" name="Формула" r:id="rId15" imgW="1130040" imgH="431640" progId="Equation.3">
                  <p:embed/>
                </p:oleObj>
              </mc:Choice>
              <mc:Fallback>
                <p:oleObj name="Формула" r:id="rId15" imgW="1130040" imgH="431640" progId="Equation.3">
                  <p:embed/>
                  <p:pic>
                    <p:nvPicPr>
                      <p:cNvPr id="0" name="Picture 5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99" y="1959018"/>
                        <a:ext cx="1128712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060705"/>
              </p:ext>
            </p:extLst>
          </p:nvPr>
        </p:nvGraphicFramePr>
        <p:xfrm>
          <a:off x="1191254" y="1910438"/>
          <a:ext cx="144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9" name="Формула" r:id="rId17" imgW="1447560" imgH="495000" progId="Equation.3">
                  <p:embed/>
                </p:oleObj>
              </mc:Choice>
              <mc:Fallback>
                <p:oleObj name="Формула" r:id="rId17" imgW="1447560" imgH="495000" progId="Equation.3">
                  <p:embed/>
                  <p:pic>
                    <p:nvPicPr>
                      <p:cNvPr id="0" name="Picture 5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254" y="1910438"/>
                        <a:ext cx="1447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955045"/>
              </p:ext>
            </p:extLst>
          </p:nvPr>
        </p:nvGraphicFramePr>
        <p:xfrm>
          <a:off x="2679467" y="2029063"/>
          <a:ext cx="72866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80" name="Формула" r:id="rId19" imgW="749160" imgH="241200" progId="Equation.3">
                  <p:embed/>
                </p:oleObj>
              </mc:Choice>
              <mc:Fallback>
                <p:oleObj name="Формула" r:id="rId19" imgW="749160" imgH="241200" progId="Equation.3">
                  <p:embed/>
                  <p:pic>
                    <p:nvPicPr>
                      <p:cNvPr id="0" name="Picture 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467" y="2029063"/>
                        <a:ext cx="72866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965074"/>
              </p:ext>
            </p:extLst>
          </p:nvPr>
        </p:nvGraphicFramePr>
        <p:xfrm>
          <a:off x="3438398" y="2025353"/>
          <a:ext cx="120015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81" name="Формула" r:id="rId21" imgW="1206360" imgH="241200" progId="Equation.3">
                  <p:embed/>
                </p:oleObj>
              </mc:Choice>
              <mc:Fallback>
                <p:oleObj name="Формула" r:id="rId21" imgW="1206360" imgH="241200" progId="Equation.3">
                  <p:embed/>
                  <p:pic>
                    <p:nvPicPr>
                      <p:cNvPr id="0" name="Picture 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398" y="2025353"/>
                        <a:ext cx="1200150" cy="24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376304"/>
              </p:ext>
            </p:extLst>
          </p:nvPr>
        </p:nvGraphicFramePr>
        <p:xfrm>
          <a:off x="1841926" y="2770830"/>
          <a:ext cx="622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82" name="Формула" r:id="rId23" imgW="622080" imgH="393480" progId="Equation.3">
                  <p:embed/>
                </p:oleObj>
              </mc:Choice>
              <mc:Fallback>
                <p:oleObj name="Формула" r:id="rId23" imgW="622080" imgH="393480" progId="Equation.3">
                  <p:embed/>
                  <p:pic>
                    <p:nvPicPr>
                      <p:cNvPr id="0" name="Picture 574"/>
                      <p:cNvPicPr>
                        <a:picLocks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926" y="2770830"/>
                        <a:ext cx="622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595914"/>
              </p:ext>
            </p:extLst>
          </p:nvPr>
        </p:nvGraphicFramePr>
        <p:xfrm>
          <a:off x="96199" y="3532241"/>
          <a:ext cx="456406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83" name="Формула" r:id="rId25" imgW="4356000" imgH="457200" progId="Equation.3">
                  <p:embed/>
                </p:oleObj>
              </mc:Choice>
              <mc:Fallback>
                <p:oleObj name="Формула" r:id="rId25" imgW="4356000" imgH="457200" progId="Equation.3">
                  <p:embed/>
                  <p:pic>
                    <p:nvPicPr>
                      <p:cNvPr id="0" name="Picture 5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99" y="3532241"/>
                        <a:ext cx="4564063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1702"/>
              </p:ext>
            </p:extLst>
          </p:nvPr>
        </p:nvGraphicFramePr>
        <p:xfrm>
          <a:off x="132647" y="4392767"/>
          <a:ext cx="278606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84" name="Формула" r:id="rId27" imgW="2946240" imgH="431640" progId="Equation.3">
                  <p:embed/>
                </p:oleObj>
              </mc:Choice>
              <mc:Fallback>
                <p:oleObj name="Формула" r:id="rId27" imgW="2946240" imgH="431640" progId="Equation.3">
                  <p:embed/>
                  <p:pic>
                    <p:nvPicPr>
                      <p:cNvPr id="0" name="Picture 5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47" y="4392767"/>
                        <a:ext cx="2786063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68"/>
          <p:cNvSpPr>
            <a:spLocks noChangeArrowheads="1"/>
          </p:cNvSpPr>
          <p:nvPr/>
        </p:nvSpPr>
        <p:spPr bwMode="auto">
          <a:xfrm>
            <a:off x="-8246" y="649760"/>
            <a:ext cx="41882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горения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до фазы распада пороховых элементов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69"/>
          <p:cNvSpPr>
            <a:spLocks noChangeArrowheads="1"/>
          </p:cNvSpPr>
          <p:nvPr/>
        </p:nvSpPr>
        <p:spPr bwMode="auto">
          <a:xfrm>
            <a:off x="2944196" y="805267"/>
            <a:ext cx="4635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73"/>
          <p:cNvSpPr>
            <a:spLocks noChangeArrowheads="1"/>
          </p:cNvSpPr>
          <p:nvPr/>
        </p:nvSpPr>
        <p:spPr bwMode="auto">
          <a:xfrm>
            <a:off x="169" y="1625961"/>
            <a:ext cx="27003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после распада пороховых элементов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78"/>
          <p:cNvSpPr>
            <a:spLocks noChangeArrowheads="1"/>
          </p:cNvSpPr>
          <p:nvPr/>
        </p:nvSpPr>
        <p:spPr bwMode="auto">
          <a:xfrm>
            <a:off x="98949" y="2489287"/>
            <a:ext cx="40233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Уравнения движения и перемещения снаряда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80"/>
          <p:cNvSpPr>
            <a:spLocks noChangeArrowheads="1"/>
          </p:cNvSpPr>
          <p:nvPr/>
        </p:nvSpPr>
        <p:spPr bwMode="auto">
          <a:xfrm>
            <a:off x="138564" y="3252328"/>
            <a:ext cx="34077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энергии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5" name="Rectangle 81"/>
          <p:cNvSpPr>
            <a:spLocks noChangeArrowheads="1"/>
          </p:cNvSpPr>
          <p:nvPr/>
        </p:nvSpPr>
        <p:spPr bwMode="auto">
          <a:xfrm>
            <a:off x="118233" y="4043041"/>
            <a:ext cx="24642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состояния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130777"/>
              </p:ext>
            </p:extLst>
          </p:nvPr>
        </p:nvGraphicFramePr>
        <p:xfrm>
          <a:off x="4948831" y="679154"/>
          <a:ext cx="4253940" cy="1800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85" name="Picture" r:id="rId29" imgW="5861465" imgH="2543447" progId="Word.Picture.8">
                  <p:embed/>
                </p:oleObj>
              </mc:Choice>
              <mc:Fallback>
                <p:oleObj name="Picture" r:id="rId29" imgW="5861465" imgH="2543447" progId="Word.Picture.8">
                  <p:embed/>
                  <p:pic>
                    <p:nvPicPr>
                      <p:cNvPr id="0" name="Picture 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931" t="-2371"/>
                      <a:stretch>
                        <a:fillRect/>
                      </a:stretch>
                    </p:blipFill>
                    <p:spPr bwMode="auto">
                      <a:xfrm>
                        <a:off x="4948831" y="679154"/>
                        <a:ext cx="4253940" cy="18000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Прямоугольник 48"/>
          <p:cNvSpPr/>
          <p:nvPr/>
        </p:nvSpPr>
        <p:spPr>
          <a:xfrm>
            <a:off x="5468857" y="2432911"/>
            <a:ext cx="33057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8</a:t>
            </a: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задачи внутренней баллистики ствола</a:t>
            </a:r>
            <a:endParaRPr lang="ru-RU" sz="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0" name="Rectangle 86"/>
          <p:cNvSpPr>
            <a:spLocks noChangeArrowheads="1"/>
          </p:cNvSpPr>
          <p:nvPr/>
        </p:nvSpPr>
        <p:spPr bwMode="auto">
          <a:xfrm>
            <a:off x="5115045" y="2818651"/>
            <a:ext cx="395139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Дополнительные соотношения: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760266"/>
              </p:ext>
            </p:extLst>
          </p:nvPr>
        </p:nvGraphicFramePr>
        <p:xfrm>
          <a:off x="5258029" y="3327050"/>
          <a:ext cx="31623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86" name="Формула" r:id="rId31" imgW="3162240" imgH="838080" progId="Equation.3">
                  <p:embed/>
                </p:oleObj>
              </mc:Choice>
              <mc:Fallback>
                <p:oleObj name="Формула" r:id="rId31" imgW="3162240" imgH="838080" progId="Equation.3">
                  <p:embed/>
                  <p:pic>
                    <p:nvPicPr>
                      <p:cNvPr id="0" name="Picture 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8029" y="3327050"/>
                        <a:ext cx="3162300" cy="82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Объект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86014"/>
              </p:ext>
            </p:extLst>
          </p:nvPr>
        </p:nvGraphicFramePr>
        <p:xfrm>
          <a:off x="6090947" y="4457805"/>
          <a:ext cx="1584325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87" name="Формула" r:id="rId33" imgW="1574640" imgH="228600" progId="Equation.3">
                  <p:embed/>
                </p:oleObj>
              </mc:Choice>
              <mc:Fallback>
                <p:oleObj name="Формула" r:id="rId33" imgW="1574640" imgH="228600" progId="Equation.3">
                  <p:embed/>
                  <p:pic>
                    <p:nvPicPr>
                      <p:cNvPr id="0" name="Picture 5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0947" y="4457805"/>
                        <a:ext cx="1584325" cy="217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270259"/>
              </p:ext>
            </p:extLst>
          </p:nvPr>
        </p:nvGraphicFramePr>
        <p:xfrm>
          <a:off x="112713" y="2767013"/>
          <a:ext cx="1701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88" name="Формула" r:id="rId35" imgW="1701720" imgH="393480" progId="Equation.3">
                  <p:embed/>
                </p:oleObj>
              </mc:Choice>
              <mc:Fallback>
                <p:oleObj name="Формула" r:id="rId35" imgW="1701720" imgH="393480" progId="Equation.3">
                  <p:embed/>
                  <p:pic>
                    <p:nvPicPr>
                      <p:cNvPr id="0" name="Picture 5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3" y="2767013"/>
                        <a:ext cx="1701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3787555" y="1584889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89378" y="787810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38548" y="1221177"/>
            <a:ext cx="41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57658" y="2010400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63340" y="282219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68302" y="3597452"/>
            <a:ext cx="465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63340" y="439984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597443" y="3626902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(6)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67521" y="4399846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(7)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80"/>
          <p:cNvSpPr>
            <a:spLocks noChangeArrowheads="1"/>
          </p:cNvSpPr>
          <p:nvPr/>
        </p:nvSpPr>
        <p:spPr bwMode="auto">
          <a:xfrm>
            <a:off x="0" y="342212"/>
            <a:ext cx="91189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ствола включает в себя следующие уравнения: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610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пределов повышения дальности стрельбы активно-реактивным </a:t>
            </a: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снарядом»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РДТТ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901617"/>
              </p:ext>
            </p:extLst>
          </p:nvPr>
        </p:nvGraphicFramePr>
        <p:xfrm>
          <a:off x="361785" y="1079675"/>
          <a:ext cx="5397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0" name="Формула" r:id="rId3" imgW="545760" imgH="241200" progId="Equation.3">
                  <p:embed/>
                </p:oleObj>
              </mc:Choice>
              <mc:Fallback>
                <p:oleObj name="Формула" r:id="rId3" imgW="545760" imgH="241200" progId="Equation.3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85" y="1079675"/>
                        <a:ext cx="53975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170347" y="746288"/>
            <a:ext cx="21251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</a:t>
            </a:r>
            <a:r>
              <a:rPr kumimoji="0" lang="ru-RU" altLang="ru-RU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горения топлива: </a:t>
            </a:r>
            <a:endParaRPr kumimoji="0" lang="en-US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ectangle 68"/>
          <p:cNvSpPr>
            <a:spLocks noChangeArrowheads="1"/>
          </p:cNvSpPr>
          <p:nvPr/>
        </p:nvSpPr>
        <p:spPr bwMode="auto">
          <a:xfrm>
            <a:off x="170347" y="1396830"/>
            <a:ext cx="29451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Расчёт 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давления в камере 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сгорания:</a:t>
            </a:r>
            <a:endParaRPr kumimoji="0" lang="en-US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9" name="Объект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444130"/>
              </p:ext>
            </p:extLst>
          </p:nvPr>
        </p:nvGraphicFramePr>
        <p:xfrm>
          <a:off x="321673" y="1655495"/>
          <a:ext cx="147161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1" name="Формула" r:id="rId5" imgW="1485720" imgH="609480" progId="Equation.3">
                  <p:embed/>
                </p:oleObj>
              </mc:Choice>
              <mc:Fallback>
                <p:oleObj name="Формула" r:id="rId5" imgW="1485720" imgH="609480" progId="Equation.3">
                  <p:embed/>
                  <p:pic>
                    <p:nvPicPr>
                      <p:cNvPr id="0" name="Picture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73" y="1655495"/>
                        <a:ext cx="1471613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233529"/>
              </p:ext>
            </p:extLst>
          </p:nvPr>
        </p:nvGraphicFramePr>
        <p:xfrm>
          <a:off x="4278717" y="658747"/>
          <a:ext cx="4172764" cy="2100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2" name="Document" r:id="rId7" imgW="5061387" imgH="2537329" progId="Word.Document.12">
                  <p:embed/>
                </p:oleObj>
              </mc:Choice>
              <mc:Fallback>
                <p:oleObj name="Document" r:id="rId7" imgW="5061387" imgH="2537329" progId="Word.Document.12">
                  <p:embed/>
                  <p:pic>
                    <p:nvPicPr>
                      <p:cNvPr id="0" name="Picture 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 l="2013" t="-2371" b="13002"/>
                      <a:stretch>
                        <a:fillRect/>
                      </a:stretch>
                    </p:blipFill>
                    <p:spPr bwMode="auto">
                      <a:xfrm>
                        <a:off x="4278717" y="658747"/>
                        <a:ext cx="4172764" cy="210032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3695327" y="2464852"/>
            <a:ext cx="54020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9</a:t>
            </a: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расчета внутренней баллистики реактивного двигателя</a:t>
            </a:r>
            <a:endParaRPr lang="ru-RU" sz="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869476"/>
              </p:ext>
            </p:extLst>
          </p:nvPr>
        </p:nvGraphicFramePr>
        <p:xfrm>
          <a:off x="315913" y="2717800"/>
          <a:ext cx="13096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3" name="Формула" r:id="rId9" imgW="1307880" imgH="482400" progId="Equation.3">
                  <p:embed/>
                </p:oleObj>
              </mc:Choice>
              <mc:Fallback>
                <p:oleObj name="Формула" r:id="rId9" imgW="1307880" imgH="482400" progId="Equation.3">
                  <p:embed/>
                  <p:pic>
                    <p:nvPicPr>
                      <p:cNvPr id="0" name="Picture 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3" y="2717800"/>
                        <a:ext cx="130968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170347" y="2358196"/>
            <a:ext cx="27951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Расход продуктов горения через сопло: 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145236"/>
              </p:ext>
            </p:extLst>
          </p:nvPr>
        </p:nvGraphicFramePr>
        <p:xfrm>
          <a:off x="301625" y="3657600"/>
          <a:ext cx="17256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4" name="Формула" r:id="rId11" imgW="1726920" imgH="266400" progId="Equation.3">
                  <p:embed/>
                </p:oleObj>
              </mc:Choice>
              <mc:Fallback>
                <p:oleObj name="Формула" r:id="rId11" imgW="1726920" imgH="266400" progId="Equation.3">
                  <p:embed/>
                  <p:pic>
                    <p:nvPicPr>
                      <p:cNvPr id="0" name="Picture 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3657600"/>
                        <a:ext cx="1725613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232554"/>
              </p:ext>
            </p:extLst>
          </p:nvPr>
        </p:nvGraphicFramePr>
        <p:xfrm>
          <a:off x="4417644" y="3438807"/>
          <a:ext cx="203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5" name="Формула" r:id="rId13" imgW="2044440" imgH="520560" progId="Equation.3">
                  <p:embed/>
                </p:oleObj>
              </mc:Choice>
              <mc:Fallback>
                <p:oleObj name="Формула" r:id="rId13" imgW="2044440" imgH="520560" progId="Equation.3">
                  <p:embed/>
                  <p:pic>
                    <p:nvPicPr>
                      <p:cNvPr id="0" name="Picture 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7644" y="3438807"/>
                        <a:ext cx="2032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83777"/>
              </p:ext>
            </p:extLst>
          </p:nvPr>
        </p:nvGraphicFramePr>
        <p:xfrm>
          <a:off x="7410081" y="3507069"/>
          <a:ext cx="10414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6" name="Формула" r:id="rId15" imgW="1041120" imgH="444240" progId="Equation.3">
                  <p:embed/>
                </p:oleObj>
              </mc:Choice>
              <mc:Fallback>
                <p:oleObj name="Формула" r:id="rId15" imgW="1041120" imgH="444240" progId="Equation.3">
                  <p:embed/>
                  <p:pic>
                    <p:nvPicPr>
                      <p:cNvPr id="0" name="Picture 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0081" y="3507069"/>
                        <a:ext cx="10414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263659"/>
              </p:ext>
            </p:extLst>
          </p:nvPr>
        </p:nvGraphicFramePr>
        <p:xfrm>
          <a:off x="4428752" y="4173938"/>
          <a:ext cx="25130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7" name="Формула" r:id="rId17" imgW="2501640" imgH="533160" progId="Equation.3">
                  <p:embed/>
                </p:oleObj>
              </mc:Choice>
              <mc:Fallback>
                <p:oleObj name="Формула" r:id="rId17" imgW="2501640" imgH="533160" progId="Equation.3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8752" y="4173938"/>
                        <a:ext cx="2513013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ectangle 20"/>
          <p:cNvSpPr>
            <a:spLocks noChangeArrowheads="1"/>
          </p:cNvSpPr>
          <p:nvPr/>
        </p:nvSpPr>
        <p:spPr bwMode="auto">
          <a:xfrm>
            <a:off x="196213" y="3124224"/>
            <a:ext cx="279228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Сила тяги реактивного двигателя: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24"/>
          <p:cNvSpPr>
            <a:spLocks noChangeArrowheads="1"/>
          </p:cNvSpPr>
          <p:nvPr/>
        </p:nvSpPr>
        <p:spPr bwMode="auto">
          <a:xfrm>
            <a:off x="4259696" y="3021716"/>
            <a:ext cx="47499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Параметры в выходном сечении сопла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определяются</a:t>
            </a:r>
            <a:r>
              <a:rPr kumimoji="0" lang="ru-RU" altLang="ru-RU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помощью</a:t>
            </a:r>
            <a:r>
              <a:rPr kumimoji="0" lang="ru-RU" altLang="ru-RU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газодинамических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функций: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4323584" y="3982219"/>
            <a:ext cx="474302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Приведенная скорость определяется из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решения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нелинейного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уравнения:</a:t>
            </a:r>
            <a:endParaRPr lang="ru-RU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62633" y="950472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(9)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53685" y="371673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(12)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56485" y="2040945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(10)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56485" y="274692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(11)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70062" y="3583194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(14)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550058" y="4239564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(15)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80"/>
          <p:cNvSpPr>
            <a:spLocks noChangeArrowheads="1"/>
          </p:cNvSpPr>
          <p:nvPr/>
        </p:nvSpPr>
        <p:spPr bwMode="auto">
          <a:xfrm>
            <a:off x="0" y="367393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РДТТ включает в себя следующие уравнения: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628079"/>
              </p:ext>
            </p:extLst>
          </p:nvPr>
        </p:nvGraphicFramePr>
        <p:xfrm>
          <a:off x="6614744" y="3618194"/>
          <a:ext cx="70008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8" name="Формула" r:id="rId19" imgW="698400" imgH="241200" progId="Equation.3">
                  <p:embed/>
                </p:oleObj>
              </mc:Choice>
              <mc:Fallback>
                <p:oleObj name="Формула" r:id="rId19" imgW="698400" imgH="241200" progId="Equation.3">
                  <p:embed/>
                  <p:pic>
                    <p:nvPicPr>
                      <p:cNvPr id="77" name="Объект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744" y="3618194"/>
                        <a:ext cx="700087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57"/>
          <p:cNvSpPr>
            <a:spLocks noChangeArrowheads="1"/>
          </p:cNvSpPr>
          <p:nvPr/>
        </p:nvSpPr>
        <p:spPr bwMode="auto">
          <a:xfrm>
            <a:off x="138564" y="31360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258482"/>
              </p:ext>
            </p:extLst>
          </p:nvPr>
        </p:nvGraphicFramePr>
        <p:xfrm>
          <a:off x="321673" y="4362175"/>
          <a:ext cx="825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9" name="Формула" r:id="rId21" imgW="825480" imgH="330120" progId="Equation.3">
                  <p:embed/>
                </p:oleObj>
              </mc:Choice>
              <mc:Fallback>
                <p:oleObj name="Формула" r:id="rId21" imgW="825480" imgH="330120" progId="Equation.3">
                  <p:embed/>
                  <p:pic>
                    <p:nvPicPr>
                      <p:cNvPr id="0" name="Object 5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73" y="4362175"/>
                        <a:ext cx="825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196213" y="3992236"/>
            <a:ext cx="28440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Суммарный импульс</a:t>
            </a:r>
            <a:r>
              <a:rPr kumimoji="0" lang="ru-RU" altLang="ru-RU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тяги двигателя: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53685" y="4395384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(13)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1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пределов повышения дальности стрельбы активно-реактивным снарядом»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РДТТ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392364"/>
              </p:ext>
            </p:extLst>
          </p:nvPr>
        </p:nvGraphicFramePr>
        <p:xfrm>
          <a:off x="82550" y="1855788"/>
          <a:ext cx="5588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46" name="Формула" r:id="rId3" imgW="622080" imgH="431640" progId="Equation.3">
                  <p:embed/>
                </p:oleObj>
              </mc:Choice>
              <mc:Fallback>
                <p:oleObj name="Формула" r:id="rId3" imgW="62208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550" y="1855788"/>
                        <a:ext cx="55880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340919"/>
              </p:ext>
            </p:extLst>
          </p:nvPr>
        </p:nvGraphicFramePr>
        <p:xfrm>
          <a:off x="104775" y="989950"/>
          <a:ext cx="123031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47" name="Формула" r:id="rId5" imgW="1346040" imgH="431640" progId="Equation.3">
                  <p:embed/>
                </p:oleObj>
              </mc:Choice>
              <mc:Fallback>
                <p:oleObj name="Формула" r:id="rId5" imgW="1346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775" y="989950"/>
                        <a:ext cx="1230313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88200"/>
              </p:ext>
            </p:extLst>
          </p:nvPr>
        </p:nvGraphicFramePr>
        <p:xfrm>
          <a:off x="104775" y="2449513"/>
          <a:ext cx="8985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48" name="Формула" r:id="rId7" imgW="1117440" imgH="431640" progId="Equation.3">
                  <p:embed/>
                </p:oleObj>
              </mc:Choice>
              <mc:Fallback>
                <p:oleObj name="Формула" r:id="rId7" imgW="11174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775" y="2449513"/>
                        <a:ext cx="898525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662434"/>
              </p:ext>
            </p:extLst>
          </p:nvPr>
        </p:nvGraphicFramePr>
        <p:xfrm>
          <a:off x="133684" y="4086139"/>
          <a:ext cx="4349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49" name="Формула" r:id="rId9" imgW="482400" imgH="393480" progId="Equation.3">
                  <p:embed/>
                </p:oleObj>
              </mc:Choice>
              <mc:Fallback>
                <p:oleObj name="Формула" r:id="rId9" imgW="4824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3684" y="4086139"/>
                        <a:ext cx="434975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98647"/>
              </p:ext>
            </p:extLst>
          </p:nvPr>
        </p:nvGraphicFramePr>
        <p:xfrm>
          <a:off x="135933" y="3668968"/>
          <a:ext cx="696913" cy="20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50" name="Формула" r:id="rId11" imgW="774360" imgH="228600" progId="Equation.3">
                  <p:embed/>
                </p:oleObj>
              </mc:Choice>
              <mc:Fallback>
                <p:oleObj name="Формула" r:id="rId11" imgW="7743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5933" y="3668968"/>
                        <a:ext cx="696913" cy="204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174737"/>
              </p:ext>
            </p:extLst>
          </p:nvPr>
        </p:nvGraphicFramePr>
        <p:xfrm>
          <a:off x="138564" y="3174248"/>
          <a:ext cx="690563" cy="19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51" name="Формула" r:id="rId13" imgW="761760" imgH="215640" progId="Equation.3">
                  <p:embed/>
                </p:oleObj>
              </mc:Choice>
              <mc:Fallback>
                <p:oleObj name="Формула" r:id="rId13" imgW="76176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8564" y="3174248"/>
                        <a:ext cx="690563" cy="192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005735" y="2703786"/>
            <a:ext cx="2948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Рисунок 1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 – Сечение сопла с ребрами на внутренней поверхности</a:t>
            </a:r>
            <a:endParaRPr lang="ru-RU" sz="10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730759" y="3583771"/>
            <a:ext cx="263909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</a:t>
            </a:r>
            <a:r>
              <a:rPr lang="ru-RU" sz="1200" dirty="0">
                <a:latin typeface="Times New Roman" pitchFamily="18" charset="0"/>
                <a:ea typeface="Cambria Math"/>
                <a:cs typeface="Times New Roman" pitchFamily="18" charset="0"/>
              </a:rPr>
              <a:t>у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гол наклона ребер к оси снаряда,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730759" y="3108929"/>
            <a:ext cx="263959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диаметр выходного сечения сопла,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731252" y="4112444"/>
            <a:ext cx="278331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радиус расположения ребер сопла.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934369" y="2436088"/>
            <a:ext cx="21380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доля тяги на вращательный момент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46900" y="672682"/>
            <a:ext cx="307938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Площадь ребер в выходном сечении: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739774" y="1885509"/>
            <a:ext cx="24426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площадь выходного сечения   сопла.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80411" y="2715097"/>
            <a:ext cx="2948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Рисунок 1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 – Ребра на внутренней</a:t>
            </a:r>
          </a:p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 поверхности сопла</a:t>
            </a:r>
            <a:endParaRPr lang="ru-RU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2952510" y="98506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(16)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274747"/>
              </p:ext>
            </p:extLst>
          </p:nvPr>
        </p:nvGraphicFramePr>
        <p:xfrm>
          <a:off x="98425" y="1514475"/>
          <a:ext cx="642938" cy="18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52" name="Уравнение" r:id="rId15" imgW="698400" imgH="203040" progId="Equation.3">
                  <p:embed/>
                </p:oleObj>
              </mc:Choice>
              <mc:Fallback>
                <p:oleObj name="Уравнение" r:id="rId15" imgW="6984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8425" y="1514475"/>
                        <a:ext cx="642938" cy="18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Прямоугольник 53"/>
          <p:cNvSpPr/>
          <p:nvPr/>
        </p:nvSpPr>
        <p:spPr>
          <a:xfrm>
            <a:off x="757159" y="1408136"/>
            <a:ext cx="236328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высота ребер на внутренней поверхности сопла</a:t>
            </a:r>
            <a:endParaRPr lang="en-US" sz="1200" dirty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296869"/>
              </p:ext>
            </p:extLst>
          </p:nvPr>
        </p:nvGraphicFramePr>
        <p:xfrm>
          <a:off x="4603750" y="3795713"/>
          <a:ext cx="1268413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53" name="Формула" r:id="rId17" imgW="1409400" imgH="215640" progId="Equation.3">
                  <p:embed/>
                </p:oleObj>
              </mc:Choice>
              <mc:Fallback>
                <p:oleObj name="Формула" r:id="rId17" imgW="1409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603750" y="3795713"/>
                        <a:ext cx="1268413" cy="19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084145"/>
              </p:ext>
            </p:extLst>
          </p:nvPr>
        </p:nvGraphicFramePr>
        <p:xfrm>
          <a:off x="4538663" y="4476750"/>
          <a:ext cx="992187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54" name="Формула" r:id="rId19" imgW="1104840" imgH="241200" progId="Equation.3">
                  <p:embed/>
                </p:oleObj>
              </mc:Choice>
              <mc:Fallback>
                <p:oleObj name="Формула" r:id="rId19" imgW="11048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538663" y="4476750"/>
                        <a:ext cx="992187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Прямоугольник 55"/>
          <p:cNvSpPr/>
          <p:nvPr/>
        </p:nvSpPr>
        <p:spPr>
          <a:xfrm>
            <a:off x="4352705" y="4062296"/>
            <a:ext cx="310012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Момент вращения двигателя: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4343086" y="3419192"/>
            <a:ext cx="267741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Сила тяги реактивного двигателя: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377335" y="375405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(17)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377335" y="444620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(18)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1"/>
          <a:srcRect l="27982" t="23585" r="50261" b="27682"/>
          <a:stretch/>
        </p:blipFill>
        <p:spPr>
          <a:xfrm>
            <a:off x="6780704" y="720601"/>
            <a:ext cx="2128594" cy="206486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2"/>
          <a:srcRect l="27688" r="29580" b="5120"/>
          <a:stretch/>
        </p:blipFill>
        <p:spPr>
          <a:xfrm>
            <a:off x="4502632" y="710046"/>
            <a:ext cx="2068436" cy="198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пределов повышения дальности стрельбы активно-реактивным снарядом»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МЕТОДИКА РАСЧЕТА МОМЕНТОВ ИНЕРЦИИ АКТИВНО-РЕАКТИВНОГО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210914"/>
              </p:ext>
            </p:extLst>
          </p:nvPr>
        </p:nvGraphicFramePr>
        <p:xfrm>
          <a:off x="189144" y="646347"/>
          <a:ext cx="21748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3" name="Формула" r:id="rId3" imgW="2171520" imgH="228600" progId="Equation.3">
                  <p:embed/>
                </p:oleObj>
              </mc:Choice>
              <mc:Fallback>
                <p:oleObj name="Формула" r:id="rId3" imgW="2171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144" y="646347"/>
                        <a:ext cx="21748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99075" y="370353"/>
            <a:ext cx="3679659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снаряда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616952"/>
              </p:ext>
            </p:extLst>
          </p:nvPr>
        </p:nvGraphicFramePr>
        <p:xfrm>
          <a:off x="189144" y="924315"/>
          <a:ext cx="741363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4" name="Формула" r:id="rId5" imgW="749160" imgH="228600" progId="Equation.3">
                  <p:embed/>
                </p:oleObj>
              </mc:Choice>
              <mc:Fallback>
                <p:oleObj name="Формула" r:id="rId5" imgW="749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144" y="924315"/>
                        <a:ext cx="741363" cy="225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403722" y="1141680"/>
            <a:ext cx="1632113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камера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сгорания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РД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547409"/>
              </p:ext>
            </p:extLst>
          </p:nvPr>
        </p:nvGraphicFramePr>
        <p:xfrm>
          <a:off x="194183" y="1140988"/>
          <a:ext cx="317500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5" name="Формула" r:id="rId7" imgW="317160" imgH="228600" progId="Equation.3">
                  <p:embed/>
                </p:oleObj>
              </mc:Choice>
              <mc:Fallback>
                <p:oleObj name="Формула" r:id="rId7" imgW="317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83" y="1140988"/>
                        <a:ext cx="317500" cy="23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" name="Прямоугольник 109"/>
          <p:cNvSpPr/>
          <p:nvPr/>
        </p:nvSpPr>
        <p:spPr>
          <a:xfrm>
            <a:off x="403162" y="1346436"/>
            <a:ext cx="1416926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топливный заряд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2" name="Объект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352935"/>
              </p:ext>
            </p:extLst>
          </p:nvPr>
        </p:nvGraphicFramePr>
        <p:xfrm>
          <a:off x="194183" y="1365463"/>
          <a:ext cx="203200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6" name="Формула" r:id="rId9" imgW="203040" imgH="215640" progId="Equation.3">
                  <p:embed/>
                </p:oleObj>
              </mc:Choice>
              <mc:Fallback>
                <p:oleObj name="Формула" r:id="rId9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83" y="1365463"/>
                        <a:ext cx="203200" cy="217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" name="Прямоугольник 115"/>
          <p:cNvSpPr/>
          <p:nvPr/>
        </p:nvSpPr>
        <p:spPr>
          <a:xfrm>
            <a:off x="997778" y="1606362"/>
            <a:ext cx="1253805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сопловой блок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0" name="Объект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938785"/>
              </p:ext>
            </p:extLst>
          </p:nvPr>
        </p:nvGraphicFramePr>
        <p:xfrm>
          <a:off x="187262" y="1643594"/>
          <a:ext cx="8413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7" name="Формула" r:id="rId11" imgW="838080" imgH="228600" progId="Equation.3">
                  <p:embed/>
                </p:oleObj>
              </mc:Choice>
              <mc:Fallback>
                <p:oleObj name="Формула" r:id="rId11" imgW="838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262" y="1643594"/>
                        <a:ext cx="8413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" name="Прямоугольник 120"/>
          <p:cNvSpPr/>
          <p:nvPr/>
        </p:nvSpPr>
        <p:spPr>
          <a:xfrm>
            <a:off x="470551" y="1914780"/>
            <a:ext cx="1349537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заглушка сопла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9" name="Rectangle 112"/>
          <p:cNvSpPr>
            <a:spLocks noChangeArrowheads="1"/>
          </p:cNvSpPr>
          <p:nvPr/>
        </p:nvSpPr>
        <p:spPr bwMode="auto">
          <a:xfrm>
            <a:off x="3274991" y="66154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8" name="Rectangle 1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2297509" y="585837"/>
            <a:ext cx="18031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общая масса снаряда</a:t>
            </a:r>
            <a:endParaRPr lang="ru-RU" sz="120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810155" y="878452"/>
            <a:ext cx="19509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масса снаряда</a:t>
            </a:r>
            <a:endParaRPr lang="ru-RU" sz="1200" dirty="0"/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878564"/>
              </p:ext>
            </p:extLst>
          </p:nvPr>
        </p:nvGraphicFramePr>
        <p:xfrm>
          <a:off x="215602" y="1903785"/>
          <a:ext cx="330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8" name="Формула" r:id="rId13" imgW="330120" imgH="228600" progId="Equation.3">
                  <p:embed/>
                </p:oleObj>
              </mc:Choice>
              <mc:Fallback>
                <p:oleObj name="Формула" r:id="rId13" imgW="3301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5602" y="1903785"/>
                        <a:ext cx="330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Прямоугольник 26"/>
          <p:cNvSpPr/>
          <p:nvPr/>
        </p:nvSpPr>
        <p:spPr>
          <a:xfrm>
            <a:off x="4795941" y="371589"/>
            <a:ext cx="2522764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Длина снаряда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649335"/>
              </p:ext>
            </p:extLst>
          </p:nvPr>
        </p:nvGraphicFramePr>
        <p:xfrm>
          <a:off x="4955350" y="724684"/>
          <a:ext cx="1141413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9" name="Формула" r:id="rId15" imgW="1143000" imgH="228600" progId="Equation.3">
                  <p:embed/>
                </p:oleObj>
              </mc:Choice>
              <mc:Fallback>
                <p:oleObj name="Формула" r:id="rId15" imgW="1143000" imgH="228600" progId="Equation.3">
                  <p:embed/>
                  <p:pic>
                    <p:nvPicPr>
                      <p:cNvPr id="128" name="Объект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5350" y="724684"/>
                        <a:ext cx="1141413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729012"/>
              </p:ext>
            </p:extLst>
          </p:nvPr>
        </p:nvGraphicFramePr>
        <p:xfrm>
          <a:off x="4950578" y="1257033"/>
          <a:ext cx="808037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00" name="Формула" r:id="rId17" imgW="812520" imgH="228600" progId="Equation.3">
                  <p:embed/>
                </p:oleObj>
              </mc:Choice>
              <mc:Fallback>
                <p:oleObj name="Формула" r:id="rId17" imgW="812520" imgH="228600" progId="Equation.3">
                  <p:embed/>
                  <p:pic>
                    <p:nvPicPr>
                      <p:cNvPr id="130" name="Объект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0578" y="1257033"/>
                        <a:ext cx="808037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233706"/>
              </p:ext>
            </p:extLst>
          </p:nvPr>
        </p:nvGraphicFramePr>
        <p:xfrm>
          <a:off x="4950578" y="965652"/>
          <a:ext cx="254000" cy="208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01" name="Формула" r:id="rId19" imgW="253800" imgH="228600" progId="Equation.3">
                  <p:embed/>
                </p:oleObj>
              </mc:Choice>
              <mc:Fallback>
                <p:oleObj name="Формула" r:id="rId19" imgW="253800" imgH="228600" progId="Equation.3">
                  <p:embed/>
                  <p:pic>
                    <p:nvPicPr>
                      <p:cNvPr id="133" name="Объект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0578" y="965652"/>
                        <a:ext cx="254000" cy="2086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Прямоугольник 30"/>
          <p:cNvSpPr/>
          <p:nvPr/>
        </p:nvSpPr>
        <p:spPr>
          <a:xfrm>
            <a:off x="5087872" y="956615"/>
            <a:ext cx="33885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подбирается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под массу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топливного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заряда</a:t>
            </a:r>
            <a:endParaRPr lang="ru-RU" sz="1200" dirty="0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760458"/>
              </p:ext>
            </p:extLst>
          </p:nvPr>
        </p:nvGraphicFramePr>
        <p:xfrm>
          <a:off x="4948548" y="1576880"/>
          <a:ext cx="2444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02" name="Формула" r:id="rId21" imgW="241200" imgH="228600" progId="Equation.3">
                  <p:embed/>
                </p:oleObj>
              </mc:Choice>
              <mc:Fallback>
                <p:oleObj name="Формула" r:id="rId21" imgW="241200" imgH="228600" progId="Equation.3">
                  <p:embed/>
                  <p:pic>
                    <p:nvPicPr>
                      <p:cNvPr id="137" name="Объект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548" y="1576880"/>
                        <a:ext cx="2444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090342"/>
              </p:ext>
            </p:extLst>
          </p:nvPr>
        </p:nvGraphicFramePr>
        <p:xfrm>
          <a:off x="7018772" y="1444582"/>
          <a:ext cx="18065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03" name="Формула" r:id="rId23" imgW="1803240" imgH="482400" progId="Equation.3">
                  <p:embed/>
                </p:oleObj>
              </mc:Choice>
              <mc:Fallback>
                <p:oleObj name="Формула" r:id="rId23" imgW="1803240" imgH="482400" progId="Equation.3">
                  <p:embed/>
                  <p:pic>
                    <p:nvPicPr>
                      <p:cNvPr id="138" name="Объект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8772" y="1444582"/>
                        <a:ext cx="1806575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Прямоугольник 33"/>
          <p:cNvSpPr/>
          <p:nvPr/>
        </p:nvSpPr>
        <p:spPr>
          <a:xfrm>
            <a:off x="5136621" y="1530246"/>
            <a:ext cx="19958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определяется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из условия </a:t>
            </a:r>
            <a:endParaRPr lang="ru-RU" sz="12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5632580" y="1230115"/>
            <a:ext cx="3651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длина снаряда без дополнительного ускорителя</a:t>
            </a:r>
            <a:endParaRPr lang="ru-RU" sz="1200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518793" y="2236819"/>
            <a:ext cx="2522764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Моменты инерции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136039" y="2458459"/>
            <a:ext cx="3666901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Аксиальный момент для осесимметричного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снаряда:</a:t>
            </a:r>
            <a:endParaRPr lang="ru-RU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09444"/>
              </p:ext>
            </p:extLst>
          </p:nvPr>
        </p:nvGraphicFramePr>
        <p:xfrm>
          <a:off x="220100" y="2791549"/>
          <a:ext cx="142081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04" name="Уравнение" r:id="rId25" imgW="1422360" imgH="241200" progId="Equation.3">
                  <p:embed/>
                </p:oleObj>
              </mc:Choice>
              <mc:Fallback>
                <p:oleObj name="Уравнение" r:id="rId25" imgW="1422360" imgH="241200" progId="Equation.3">
                  <p:embed/>
                  <p:pic>
                    <p:nvPicPr>
                      <p:cNvPr id="144" name="Объект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00" y="2791549"/>
                        <a:ext cx="142081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798796"/>
              </p:ext>
            </p:extLst>
          </p:nvPr>
        </p:nvGraphicFramePr>
        <p:xfrm>
          <a:off x="194183" y="3112818"/>
          <a:ext cx="1168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05" name="Формула" r:id="rId27" imgW="1168200" imgH="266400" progId="Equation.3">
                  <p:embed/>
                </p:oleObj>
              </mc:Choice>
              <mc:Fallback>
                <p:oleObj name="Формула" r:id="rId27" imgW="1168200" imgH="266400" progId="Equation.3">
                  <p:embed/>
                  <p:pic>
                    <p:nvPicPr>
                      <p:cNvPr id="146" name="Объект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83" y="3112818"/>
                        <a:ext cx="11684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067564"/>
              </p:ext>
            </p:extLst>
          </p:nvPr>
        </p:nvGraphicFramePr>
        <p:xfrm>
          <a:off x="218233" y="3450796"/>
          <a:ext cx="3302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06" name="Уравнение" r:id="rId29" imgW="330120" imgH="241200" progId="Equation.3">
                  <p:embed/>
                </p:oleObj>
              </mc:Choice>
              <mc:Fallback>
                <p:oleObj name="Уравнение" r:id="rId29" imgW="330120" imgH="241200" progId="Equation.3">
                  <p:embed/>
                  <p:pic>
                    <p:nvPicPr>
                      <p:cNvPr id="149" name="Объект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33" y="3450796"/>
                        <a:ext cx="330200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243242"/>
              </p:ext>
            </p:extLst>
          </p:nvPr>
        </p:nvGraphicFramePr>
        <p:xfrm>
          <a:off x="215602" y="3761482"/>
          <a:ext cx="8509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07" name="Формула" r:id="rId31" imgW="850680" imgH="241200" progId="Equation.3">
                  <p:embed/>
                </p:oleObj>
              </mc:Choice>
              <mc:Fallback>
                <p:oleObj name="Формула" r:id="rId31" imgW="850680" imgH="241200" progId="Equation.3">
                  <p:embed/>
                  <p:pic>
                    <p:nvPicPr>
                      <p:cNvPr id="155" name="Объект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602" y="3761482"/>
                        <a:ext cx="850900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Прямоугольник 42"/>
          <p:cNvSpPr/>
          <p:nvPr/>
        </p:nvSpPr>
        <p:spPr>
          <a:xfrm>
            <a:off x="1060079" y="3723747"/>
            <a:ext cx="26601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зависимость определяется численно</a:t>
            </a:r>
            <a:endParaRPr lang="ru-RU" sz="1200" dirty="0"/>
          </a:p>
        </p:txBody>
      </p:sp>
      <p:sp>
        <p:nvSpPr>
          <p:cNvPr id="44" name="Rectangle 156"/>
          <p:cNvSpPr>
            <a:spLocks noChangeArrowheads="1"/>
          </p:cNvSpPr>
          <p:nvPr/>
        </p:nvSpPr>
        <p:spPr bwMode="auto">
          <a:xfrm>
            <a:off x="607949" y="4118814"/>
            <a:ext cx="23362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Экваториальный момент: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5" name="Объект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472785"/>
              </p:ext>
            </p:extLst>
          </p:nvPr>
        </p:nvGraphicFramePr>
        <p:xfrm>
          <a:off x="215602" y="4413383"/>
          <a:ext cx="3454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08" name="Формула" r:id="rId33" imgW="3454200" imgH="253800" progId="Equation.3">
                  <p:embed/>
                </p:oleObj>
              </mc:Choice>
              <mc:Fallback>
                <p:oleObj name="Формула" r:id="rId33" imgW="3454200" imgH="253800" progId="Equation.3">
                  <p:embed/>
                  <p:pic>
                    <p:nvPicPr>
                      <p:cNvPr id="158" name="Объект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602" y="4413383"/>
                        <a:ext cx="34544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Прямоугольник 46"/>
          <p:cNvSpPr/>
          <p:nvPr/>
        </p:nvSpPr>
        <p:spPr>
          <a:xfrm>
            <a:off x="538909" y="3418381"/>
            <a:ext cx="19090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камеры</a:t>
            </a:r>
            <a:endParaRPr lang="ru-RU" sz="1200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1362583" y="3095102"/>
            <a:ext cx="19337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снаряда</a:t>
            </a:r>
            <a:endParaRPr lang="ru-RU" sz="1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5"/>
          <a:srcRect t="23817" b="34976"/>
          <a:stretch/>
        </p:blipFill>
        <p:spPr>
          <a:xfrm rot="21600000">
            <a:off x="4613401" y="3526156"/>
            <a:ext cx="4657166" cy="959574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572000" y="4413383"/>
            <a:ext cx="4413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Рисунок 12 – Схема активно – реактивного снаряда</a:t>
            </a:r>
            <a:endParaRPr lang="ru-RU" sz="1000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4846488" y="1868908"/>
            <a:ext cx="4572000" cy="28995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 аэродинамического опрокидывающего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момента: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6" name="Объект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970512"/>
              </p:ext>
            </p:extLst>
          </p:nvPr>
        </p:nvGraphicFramePr>
        <p:xfrm>
          <a:off x="5908675" y="2150017"/>
          <a:ext cx="13096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09" name="Уравнение" r:id="rId36" imgW="1307880" imgH="431640" progId="Equation.3">
                  <p:embed/>
                </p:oleObj>
              </mc:Choice>
              <mc:Fallback>
                <p:oleObj name="Уравнение" r:id="rId36" imgW="1307880" imgH="43164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8675" y="2150017"/>
                        <a:ext cx="130968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Прямоугольник 56"/>
          <p:cNvSpPr/>
          <p:nvPr/>
        </p:nvSpPr>
        <p:spPr>
          <a:xfrm>
            <a:off x="4948548" y="2501855"/>
            <a:ext cx="41954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Если предположить, что момент пропорционален длине снаряда, то можно приближенно считать </a:t>
            </a:r>
            <a:endParaRPr lang="ru-RU" sz="1200" dirty="0"/>
          </a:p>
        </p:txBody>
      </p:sp>
      <p:graphicFrame>
        <p:nvGraphicFramePr>
          <p:cNvPr id="58" name="Объект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019413"/>
              </p:ext>
            </p:extLst>
          </p:nvPr>
        </p:nvGraphicFramePr>
        <p:xfrm>
          <a:off x="6266050" y="2934562"/>
          <a:ext cx="675934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10" name="Формула" r:id="rId38" imgW="736560" imgH="241200" progId="Equation.3">
                  <p:embed/>
                </p:oleObj>
              </mc:Choice>
              <mc:Fallback>
                <p:oleObj name="Формула" r:id="rId38" imgW="736560" imgH="241200" progId="Equation.3">
                  <p:embed/>
                  <p:pic>
                    <p:nvPicPr>
                      <p:cNvPr id="22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6050" y="2934562"/>
                        <a:ext cx="675934" cy="2397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949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16480</TotalTime>
  <Words>1547</Words>
  <Application>Microsoft Office PowerPoint</Application>
  <PresentationFormat>Экран (16:9)</PresentationFormat>
  <Paragraphs>375</Paragraphs>
  <Slides>16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7</vt:i4>
      </vt:variant>
      <vt:variant>
        <vt:lpstr>Заголовки слайдов</vt:lpstr>
      </vt:variant>
      <vt:variant>
        <vt:i4>16</vt:i4>
      </vt:variant>
    </vt:vector>
  </HeadingPairs>
  <TitlesOfParts>
    <vt:vector size="30" baseType="lpstr">
      <vt:lpstr>Arial</vt:lpstr>
      <vt:lpstr>Bookman Old Style</vt:lpstr>
      <vt:lpstr>Calibri</vt:lpstr>
      <vt:lpstr>Calibri Light</vt:lpstr>
      <vt:lpstr>Cambria Math</vt:lpstr>
      <vt:lpstr>Times New Roman</vt:lpstr>
      <vt:lpstr>Тема Office</vt:lpstr>
      <vt:lpstr>Microsoft Equation 3.0</vt:lpstr>
      <vt:lpstr>Формула</vt:lpstr>
      <vt:lpstr>Document</vt:lpstr>
      <vt:lpstr>Уравнение</vt:lpstr>
      <vt:lpstr>Документ</vt:lpstr>
      <vt:lpstr>Equation</vt:lpstr>
      <vt:lpstr>Microsoft Word Picture</vt:lpstr>
      <vt:lpstr>Министерство науки и высшего образования российской федерации ФГБОУ  ВО «ИЖГТУ  имени М.Т. Калашникова» Кафедра «Прикладная математика  и информационные технологии»      «ИССЛЕДОВАНИЕ ПРЕДЕЛОВ ПОВЫШЕНИЯ ДАЛЬНОСТИ СТРЕЛЬБЫ АКТИВНО-РЕАКТИВНЫМ СНАРЯДОМ»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529</cp:revision>
  <dcterms:created xsi:type="dcterms:W3CDTF">2021-06-11T06:02:05Z</dcterms:created>
  <dcterms:modified xsi:type="dcterms:W3CDTF">2023-04-10T11:30:00Z</dcterms:modified>
</cp:coreProperties>
</file>