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315" r:id="rId2"/>
    <p:sldId id="308" r:id="rId3"/>
    <p:sldId id="292" r:id="rId4"/>
    <p:sldId id="283" r:id="rId5"/>
    <p:sldId id="285" r:id="rId6"/>
    <p:sldId id="300" r:id="rId7"/>
    <p:sldId id="304" r:id="rId8"/>
    <p:sldId id="262" r:id="rId9"/>
    <p:sldId id="260" r:id="rId10"/>
    <p:sldId id="313" r:id="rId11"/>
    <p:sldId id="314" r:id="rId12"/>
    <p:sldId id="296" r:id="rId13"/>
    <p:sldId id="288" r:id="rId14"/>
    <p:sldId id="264" r:id="rId15"/>
    <p:sldId id="265" r:id="rId16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32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e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e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8.wmf"/><Relationship Id="rId11" Type="http://schemas.openxmlformats.org/officeDocument/2006/relationships/image" Target="../media/image91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5.wmf"/><Relationship Id="rId9" Type="http://schemas.openxmlformats.org/officeDocument/2006/relationships/image" Target="../media/image9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6.e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9" Type="http://schemas.openxmlformats.org/officeDocument/2006/relationships/image" Target="../media/image52.png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49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4.wmf"/><Relationship Id="rId32" Type="http://schemas.openxmlformats.org/officeDocument/2006/relationships/image" Target="../media/image48.wmf"/><Relationship Id="rId37" Type="http://schemas.openxmlformats.org/officeDocument/2006/relationships/oleObject" Target="../embeddings/oleObject46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6.wmf"/><Relationship Id="rId36" Type="http://schemas.openxmlformats.org/officeDocument/2006/relationships/image" Target="../media/image50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7.wmf"/><Relationship Id="rId35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3.wmf"/><Relationship Id="rId32" Type="http://schemas.openxmlformats.org/officeDocument/2006/relationships/image" Target="../media/image67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5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3.png"/><Relationship Id="rId21" Type="http://schemas.openxmlformats.org/officeDocument/2006/relationships/image" Target="../media/image76.wmf"/><Relationship Id="rId34" Type="http://schemas.openxmlformats.org/officeDocument/2006/relationships/image" Target="../media/image84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33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5.wmf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7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532473" y="0"/>
            <a:ext cx="8251885" cy="3512557"/>
          </a:xfrm>
        </p:spPr>
        <p:txBody>
          <a:bodyPr>
            <a:noAutofit/>
          </a:bodyPr>
          <a:lstStyle/>
          <a:p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ФГБОУ  ВО «ИЖГТУ  имени М.Т. Калашникова»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Кафедра «Прикладная математика </a:t>
            </a:r>
            <a:br>
              <a:rPr lang="ru-RU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и информационные технологии</a:t>
            </a: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Мансуров Рустам </a:t>
            </a:r>
            <a:r>
              <a:rPr lang="ru-RU" sz="1600" i="1" dirty="0" err="1" smtClean="0">
                <a:latin typeface="Times New Roman" pitchFamily="18" charset="0"/>
                <a:cs typeface="Times New Roman" pitchFamily="18" charset="0"/>
              </a:rPr>
              <a:t>Ренатович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, Королев Станислав Анатольевич</a:t>
            </a: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600" cap="all" dirty="0">
                <a:latin typeface="Times New Roman" pitchFamily="18" charset="0"/>
                <a:cs typeface="Times New Roman" pitchFamily="18" charset="0"/>
              </a:rPr>
              <a:t>РЕШЕНИЕ ЗАДАЧИ МАКСИМИЗАЦИИ ДАЛЬНОСТИ ПОЛЁТА АКТИВНО-РЕАКТИВНОГО СНАРЯДА С УЧЕТОМ УСТОЙЧИВОСТИ ДВИЖЕНИЯ НА ВСЕЙ ТРАЕКТОРИИ»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448734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XI Всероссийская Конференция по </a:t>
            </a:r>
            <a:r>
              <a:rPr lang="ru-RU" sz="1200" b="1" dirty="0" err="1">
                <a:solidFill>
                  <a:schemeClr val="tx2"/>
                </a:solidFill>
                <a:latin typeface="Bookman Old Style" panose="02050604050505020204" pitchFamily="18" charset="0"/>
              </a:rPr>
              <a:t>внутрикамерным</a:t>
            </a:r>
            <a:r>
              <a:rPr lang="ru-RU" sz="12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 процессам и горению в установках на твердом топливе и ствольных системах (</a:t>
            </a:r>
            <a:r>
              <a:rPr lang="ru-RU" sz="12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ICOC’2023)</a:t>
            </a:r>
          </a:p>
          <a:p>
            <a:pPr algn="ctr">
              <a:spcBef>
                <a:spcPct val="0"/>
              </a:spcBef>
            </a:pPr>
            <a:r>
              <a:rPr lang="ru-RU" sz="12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14 </a:t>
            </a:r>
            <a:r>
              <a:rPr lang="ru-RU" sz="1200" b="1" dirty="0">
                <a:solidFill>
                  <a:schemeClr val="tx2"/>
                </a:solidFill>
                <a:latin typeface="Bookman Old Style" panose="02050604050505020204" pitchFamily="18" charset="0"/>
              </a:rPr>
              <a:t>– 16 июня, 2023г., Ижевск</a:t>
            </a:r>
          </a:p>
        </p:txBody>
      </p:sp>
    </p:spTree>
    <p:extLst>
      <p:ext uri="{BB962C8B-B14F-4D97-AF65-F5344CB8AC3E}">
        <p14:creationId xmlns:p14="http://schemas.microsoft.com/office/powerpoint/2010/main" val="25683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МОДЕЛИРУЕМОЕ ОРУДИЕ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274820" y="405643"/>
            <a:ext cx="47493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пороха для орудия 2а36</a:t>
            </a:r>
            <a:endParaRPr lang="ru-RU" sz="1100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00622"/>
              </p:ext>
            </p:extLst>
          </p:nvPr>
        </p:nvGraphicFramePr>
        <p:xfrm>
          <a:off x="4274820" y="672903"/>
          <a:ext cx="4749364" cy="4146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пороха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каналов в пороховом элементе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Плотность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кг/м</a:t>
                      </a:r>
                      <a:r>
                        <a:rPr lang="ru-RU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Внешний диаметр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0,0115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Диаметр канала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Толщина горящего свода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9226" y="3355128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орудия 2а36</a:t>
            </a:r>
            <a:endParaRPr lang="ru-RU" sz="11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7247"/>
              </p:ext>
            </p:extLst>
          </p:nvPr>
        </p:nvGraphicFramePr>
        <p:xfrm>
          <a:off x="49226" y="3645842"/>
          <a:ext cx="4010836" cy="11737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ствола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</a:t>
                      </a:r>
                      <a:endParaRPr lang="ru-RU" sz="11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7,562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Диаметр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1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138564" y="678533"/>
            <a:ext cx="3706739" cy="2351102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48183" y="3064414"/>
            <a:ext cx="3452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152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-мм пушка 2а36 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73737" y="3343685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ОФ снаряд</a:t>
            </a:r>
            <a:endParaRPr lang="ru-RU" sz="11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36337"/>
              </p:ext>
            </p:extLst>
          </p:nvPr>
        </p:nvGraphicFramePr>
        <p:xfrm>
          <a:off x="4673737" y="3665254"/>
          <a:ext cx="4010836" cy="10900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1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20806" y="367059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АРС снаряд</a:t>
            </a:r>
            <a:endParaRPr lang="ru-RU" sz="11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88984"/>
              </p:ext>
            </p:extLst>
          </p:nvPr>
        </p:nvGraphicFramePr>
        <p:xfrm>
          <a:off x="161188" y="641857"/>
          <a:ext cx="4010836" cy="10900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8" y="1740855"/>
            <a:ext cx="4100426" cy="266047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451" y="4360853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13 – Траектория полёта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334" y="383596"/>
            <a:ext cx="3827362" cy="24877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65435" y="2805998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14 – Изменение скорости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727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5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642365" y="3391677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16 – Изменение условия устойчивости при раскручивающимся двигателе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58812"/>
            <a:ext cx="481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15 – Изменение угловой скорости при раскручивающимся двигателе</a:t>
            </a:r>
            <a:endParaRPr lang="ru-RU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6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7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8" name="Уравнение" r:id="rId9" imgW="812520" imgH="203040" progId="Equation.3">
                  <p:embed/>
                </p:oleObj>
              </mc:Choice>
              <mc:Fallback>
                <p:oleObj name="Уравнение" r:id="rId9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929" y="2353218"/>
            <a:ext cx="4461520" cy="22157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4862" y="990461"/>
            <a:ext cx="4649812" cy="23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17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18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07020" y="61471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Изменение начальной скорости в зависимости от массы</a:t>
            </a:r>
            <a:endParaRPr lang="ru-RU" sz="11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43371"/>
              </p:ext>
            </p:extLst>
          </p:nvPr>
        </p:nvGraphicFramePr>
        <p:xfrm>
          <a:off x="4873738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ru-RU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28500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59208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945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89236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873738" y="62170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Зависимость дальности от массы топлива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14636"/>
              </p:ext>
            </p:extLst>
          </p:nvPr>
        </p:nvGraphicFramePr>
        <p:xfrm>
          <a:off x="207020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55,6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66,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855" y="1976284"/>
            <a:ext cx="4023362" cy="2613390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" y="1976284"/>
            <a:ext cx="4464518" cy="2523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ОПТИМИЗАЦИИ АКТИВНО – 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19  График траектории полёта снаряда при различных параметрах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55692"/>
              </p:ext>
            </p:extLst>
          </p:nvPr>
        </p:nvGraphicFramePr>
        <p:xfrm>
          <a:off x="4788569" y="879987"/>
          <a:ext cx="3830625" cy="9006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55946"/>
                  </a:ext>
                </a:extLst>
              </a:tr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36982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Оптимальные характеристики для задачи оптимизации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02013"/>
              </p:ext>
            </p:extLst>
          </p:nvPr>
        </p:nvGraphicFramePr>
        <p:xfrm>
          <a:off x="136359" y="879987"/>
          <a:ext cx="4379495" cy="90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261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1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сек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183065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735303"/>
              </p:ext>
            </p:extLst>
          </p:nvPr>
        </p:nvGraphicFramePr>
        <p:xfrm>
          <a:off x="4861412" y="886209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2" name="Формула" r:id="rId3" imgW="266400" imgH="228600" progId="Equation.3">
                  <p:embed/>
                </p:oleObj>
              </mc:Choice>
              <mc:Fallback>
                <p:oleObj name="Формула" r:id="rId3" imgW="2664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412" y="886209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322972"/>
              </p:ext>
            </p:extLst>
          </p:nvPr>
        </p:nvGraphicFramePr>
        <p:xfrm>
          <a:off x="4855178" y="1226331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3" name="Формула" r:id="rId5" imgW="558720" imgH="228600" progId="Equation.3">
                  <p:embed/>
                </p:oleObj>
              </mc:Choice>
              <mc:Fallback>
                <p:oleObj name="Формула" r:id="rId5" imgW="558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226331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32236"/>
              </p:ext>
            </p:extLst>
          </p:nvPr>
        </p:nvGraphicFramePr>
        <p:xfrm>
          <a:off x="4855178" y="1547094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4" name="Формула" r:id="rId7" imgW="330057" imgH="203112" progId="">
                  <p:embed/>
                </p:oleObj>
              </mc:Choice>
              <mc:Fallback>
                <p:oleObj name="Формула" r:id="rId7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547094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4863" y="1979510"/>
            <a:ext cx="5836386" cy="2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2670" y="4891676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15/15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0" y="670961"/>
            <a:ext cx="8813669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70 кг скорость снаряда меняется 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1001,4 м/с до 777,1 м/с.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время работы реактивного двигателя при массе топлива равной 5,0 кг составило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2,6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секунд, при этом суммарный импульс реактивного двигателя составил 11,56 кПа. Суммарный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прирост скорости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участке работы РД составил 215 м/с. Удалось установить, что за счёт добавления в конструкцию реактивного двигателя дальность увеличилась на 31%, по сравнению со штатным осколочно-фугасным снарядом.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внешней баллистики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задача оптимизации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дальности полёта активно-реактивного снаряда. Найден оптимальный угол наклона орудия θ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= 58° и время старта двигателя на траектории t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= 22 с. При данных параметрах дальность полёта снаряда составила 37,9 км, что на 4,9 км больше штатного активно-реактивного снаряда 3ОФ30.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АКТУАЛЬНЫХ СНАРЯДОВ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0036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«Решение задачи максимизации дальности полёта активно-реактивного снаряда с учетом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устойчивости…»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65684"/>
              </p:ext>
            </p:extLst>
          </p:nvPr>
        </p:nvGraphicFramePr>
        <p:xfrm>
          <a:off x="52594" y="1117313"/>
          <a:ext cx="6091428" cy="3008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0871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Орудия, </a:t>
                      </a:r>
                      <a:endParaRPr lang="ru-RU" sz="1000" baseline="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страна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Начальная скорость,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м</a:t>
                      </a:r>
                      <a:r>
                        <a:rPr lang="en-US" sz="1000" baseline="0" dirty="0" smtClean="0">
                          <a:latin typeface="Bookman Old Style" panose="02050604050505020204" pitchFamily="18" charset="0"/>
                        </a:rPr>
                        <a:t>/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Длина 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снаряда, мм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945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660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939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740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838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</a:t>
                      </a:r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3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,5</a:t>
                      </a: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800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996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44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950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980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32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930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985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7896" y="736274"/>
            <a:ext cx="5934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снарядов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3" y="706279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2603" y="1665524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1. «Краснополь»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6360769" y="2134390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581" y="2895115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2. М982 «</a:t>
            </a:r>
            <a:r>
              <a:rPr lang="en-US" sz="1000" dirty="0" smtClean="0">
                <a:latin typeface="Bookman Old Style" panose="02050604050505020204" pitchFamily="18" charset="0"/>
              </a:rPr>
              <a:t>Excalibur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6356581" y="3260207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6581" y="4194519"/>
            <a:ext cx="2317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3.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66712" y="1667203"/>
            <a:ext cx="377936" cy="7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8660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4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5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6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7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8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9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0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1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2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3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4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5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6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43618"/>
              </p:ext>
            </p:extLst>
          </p:nvPr>
        </p:nvGraphicFramePr>
        <p:xfrm>
          <a:off x="5029200" y="2552700"/>
          <a:ext cx="35941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7" name="Уравнение" r:id="rId29" imgW="3593880" imgH="965160" progId="Equation.3">
                  <p:embed/>
                </p:oleObj>
              </mc:Choice>
              <mc:Fallback>
                <p:oleObj name="Уравнение" r:id="rId29" imgW="3593880" imgH="96516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52700"/>
                        <a:ext cx="35941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8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9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804" y="4258024"/>
            <a:ext cx="3994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Физические 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95130" y="489248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ХАРАКТЕРИСТИ РЕБЕР НА ВНУТРЕННЕЙ ПОВЕРХНОСТИ СОПЛА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1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00187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2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9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0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1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2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3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4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5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6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7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600364" y="4241829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8" name="Уравнение" r:id="rId27" imgW="1307880" imgH="431640" progId="Equation.3">
                  <p:embed/>
                </p:oleObj>
              </mc:Choice>
              <mc:Fallback>
                <p:oleObj name="Уравнение" r:id="rId27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9" name="Формула" r:id="rId29" imgW="1955520" imgH="393480" progId="Equation.3">
                  <p:embed/>
                </p:oleObj>
              </mc:Choice>
              <mc:Fallback>
                <p:oleObj name="Формула" r:id="rId29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0" name="Формула" r:id="rId31" imgW="2844720" imgH="393480" progId="Equation.3">
                  <p:embed/>
                </p:oleObj>
              </mc:Choice>
              <mc:Fallback>
                <p:oleObj name="Формула" r:id="rId31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1" name="Уравнение" r:id="rId33" imgW="1460160" imgH="393480" progId="Equation.3">
                  <p:embed/>
                </p:oleObj>
              </mc:Choice>
              <mc:Fallback>
                <p:oleObj name="Уравнение" r:id="rId33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2" name="Формула" r:id="rId35" imgW="1346040" imgH="393480" progId="Equation.3">
                  <p:embed/>
                </p:oleObj>
              </mc:Choice>
              <mc:Fallback>
                <p:oleObj name="Формула" r:id="rId35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3" name="Формула" r:id="rId37" imgW="647640" imgH="228600" progId="Equation.3">
                  <p:embed/>
                </p:oleObj>
              </mc:Choice>
              <mc:Fallback>
                <p:oleObj name="Формула" r:id="rId37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Рисунок 48"/>
          <p:cNvPicPr/>
          <p:nvPr/>
        </p:nvPicPr>
        <p:blipFill>
          <a:blip r:embed="rId39"/>
          <a:stretch>
            <a:fillRect/>
          </a:stretch>
        </p:blipFill>
        <p:spPr>
          <a:xfrm>
            <a:off x="4591237" y="3387849"/>
            <a:ext cx="4528965" cy="9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3130"/>
              </p:ext>
            </p:extLst>
          </p:nvPr>
        </p:nvGraphicFramePr>
        <p:xfrm>
          <a:off x="34925" y="1155700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39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55700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909"/>
              </p:ext>
            </p:extLst>
          </p:nvPr>
        </p:nvGraphicFramePr>
        <p:xfrm>
          <a:off x="1391066" y="1164974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0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66" y="1164974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391"/>
              </p:ext>
            </p:extLst>
          </p:nvPr>
        </p:nvGraphicFramePr>
        <p:xfrm>
          <a:off x="2407066" y="1162654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1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66" y="1162654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2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3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4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5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6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92007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7" name="Уравнение" r:id="rId19" imgW="1879560" imgH="228600" progId="Equation.3">
                  <p:embed/>
                </p:oleObj>
              </mc:Choice>
              <mc:Fallback>
                <p:oleObj name="Уравнение" r:id="rId19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8" name="Формула" r:id="rId21" imgW="2019240" imgH="228600" progId="Equation.3">
                  <p:embed/>
                </p:oleObj>
              </mc:Choice>
              <mc:Fallback>
                <p:oleObj name="Формула" r:id="rId21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6036"/>
              </p:ext>
            </p:extLst>
          </p:nvPr>
        </p:nvGraphicFramePr>
        <p:xfrm>
          <a:off x="23813" y="3768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9" name="Формула" r:id="rId23" imgW="812520" imgH="393480" progId="Equation.3">
                  <p:embed/>
                </p:oleObj>
              </mc:Choice>
              <mc:Fallback>
                <p:oleObj name="Формула" r:id="rId23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768725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15640"/>
              </p:ext>
            </p:extLst>
          </p:nvPr>
        </p:nvGraphicFramePr>
        <p:xfrm>
          <a:off x="73025" y="4451350"/>
          <a:ext cx="679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50" name="Уравнение" r:id="rId25" imgW="685800" imgH="431640" progId="Equation.3">
                  <p:embed/>
                </p:oleObj>
              </mc:Choice>
              <mc:Fallback>
                <p:oleObj name="Уравнение" r:id="rId25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451350"/>
                        <a:ext cx="679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39704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51" name="Уравнение" r:id="rId27" imgW="164880" imgH="228600" progId="Equation.3">
                  <p:embed/>
                </p:oleObj>
              </mc:Choice>
              <mc:Fallback>
                <p:oleObj name="Уравнение" r:id="rId27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52" name="Формула" r:id="rId29" imgW="393480" imgH="228600" progId="Equation.3">
                  <p:embed/>
                </p:oleObj>
              </mc:Choice>
              <mc:Fallback>
                <p:oleObj name="Формула" r:id="rId29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802332"/>
              </p:ext>
            </p:extLst>
          </p:nvPr>
        </p:nvGraphicFramePr>
        <p:xfrm>
          <a:off x="5016880" y="681632"/>
          <a:ext cx="40671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53" name="Picture" r:id="rId31" imgW="3970895" imgH="2272490" progId="Word.Picture.8">
                  <p:embed/>
                </p:oleObj>
              </mc:Choice>
              <mc:Fallback>
                <p:oleObj name="Picture" r:id="rId31" imgW="3970895" imgH="2272490" progId="Word.Picture.8">
                  <p:embed/>
                  <p:pic>
                    <p:nvPicPr>
                      <p:cNvPr id="0" name="Object 2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880" y="681632"/>
                        <a:ext cx="4067175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«Решение задачи максимизации дальности полёта активно-реактивного снаряда с учетом устойчивости…»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5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80185"/>
              </p:ext>
            </p:extLst>
          </p:nvPr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60892"/>
              </p:ext>
            </p:extLst>
          </p:nvPr>
        </p:nvGraphicFramePr>
        <p:xfrm>
          <a:off x="5074262" y="3298914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6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62" y="3298914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0687"/>
              </p:ext>
            </p:extLst>
          </p:nvPr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7" name="Уравнение" r:id="rId8" imgW="419040" imgH="215640" progId="Equation.3">
                  <p:embed/>
                </p:oleObj>
              </mc:Choice>
              <mc:Fallback>
                <p:oleObj name="Уравнение" r:id="rId8" imgW="41904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3157"/>
              </p:ext>
            </p:extLst>
          </p:nvPr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8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41835"/>
              </p:ext>
            </p:extLst>
          </p:nvPr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9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257249" y="2960965"/>
            <a:ext cx="50272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0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1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62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63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7064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7065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7066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47067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8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478557"/>
              </p:ext>
            </p:extLst>
          </p:nvPr>
        </p:nvGraphicFramePr>
        <p:xfrm>
          <a:off x="203200" y="855663"/>
          <a:ext cx="190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9" name="Уравнение" r:id="rId32" imgW="1904760" imgH="228600" progId="Equation.3">
                  <p:embed/>
                </p:oleObj>
              </mc:Choice>
              <mc:Fallback>
                <p:oleObj name="Уравнение" r:id="rId32" imgW="1904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855663"/>
                        <a:ext cx="1905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17835</TotalTime>
  <Words>1704</Words>
  <Application>Microsoft Office PowerPoint</Application>
  <PresentationFormat>Экран (16:9)</PresentationFormat>
  <Paragraphs>405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15</vt:i4>
      </vt:variant>
    </vt:vector>
  </HeadingPairs>
  <TitlesOfParts>
    <vt:vector size="27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Документ</vt:lpstr>
      <vt:lpstr>Equation</vt:lpstr>
      <vt:lpstr>Министерство науки и высшего образования российской федерации ФГБОУ  ВО «ИЖГТУ  имени М.Т. Калашникова» Кафедра «Прикладная математика  и информационные технологии     Мансуров Рустам Ренатович, Королев Станислав Анатольевич   «РЕШЕНИЕ ЗАДАЧИ МАКСИМИЗАЦИИ ДАЛЬНОСТИ ПОЛЁТА АКТИВНО-РЕАКТИВНОГО СНАРЯДА С УЧЕТОМ УСТОЙЧИВОСТИ ДВИЖЕНИЯ НА ВСЕЙ ТРАЕКТОРИИ»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Рустам</cp:lastModifiedBy>
  <cp:revision>617</cp:revision>
  <dcterms:created xsi:type="dcterms:W3CDTF">2021-06-11T06:02:05Z</dcterms:created>
  <dcterms:modified xsi:type="dcterms:W3CDTF">2023-06-15T16:49:17Z</dcterms:modified>
</cp:coreProperties>
</file>