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294" r:id="rId4"/>
    <p:sldId id="295" r:id="rId5"/>
    <p:sldId id="292" r:id="rId6"/>
    <p:sldId id="283" r:id="rId7"/>
    <p:sldId id="285" r:id="rId8"/>
    <p:sldId id="300" r:id="rId9"/>
    <p:sldId id="304" r:id="rId10"/>
    <p:sldId id="262" r:id="rId11"/>
    <p:sldId id="260" r:id="rId12"/>
    <p:sldId id="306" r:id="rId13"/>
    <p:sldId id="288" r:id="rId14"/>
    <p:sldId id="296" r:id="rId15"/>
    <p:sldId id="301" r:id="rId16"/>
    <p:sldId id="264" r:id="rId17"/>
    <p:sldId id="265" r:id="rId18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emf"/><Relationship Id="rId1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7.wmf"/><Relationship Id="rId32" Type="http://schemas.openxmlformats.org/officeDocument/2006/relationships/image" Target="../media/image71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9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7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88.png"/><Relationship Id="rId21" Type="http://schemas.openxmlformats.org/officeDocument/2006/relationships/image" Target="../media/image80.wmf"/><Relationship Id="rId34" Type="http://schemas.openxmlformats.org/officeDocument/2006/relationships/image" Target="../media/image90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8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9.wmf"/><Relationship Id="rId31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8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5.emf"/><Relationship Id="rId4" Type="http://schemas.openxmlformats.org/officeDocument/2006/relationships/image" Target="../media/image90.wmf"/><Relationship Id="rId9" Type="http://schemas.openxmlformats.org/officeDocument/2006/relationships/image" Target="../media/image9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2.wmf"/><Relationship Id="rId17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image" Target="../media/image55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8.wmf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54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5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image" Target="../media/image56.e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2213" y="3069222"/>
            <a:ext cx="2948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17 – Траектория снаряда </a:t>
            </a:r>
            <a:endParaRPr lang="ru-RU" sz="1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7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0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1450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1" name="Формула" r:id="rId21" imgW="1879560" imgH="228600" progId="Equation.3">
                  <p:embed/>
                </p:oleObj>
              </mc:Choice>
              <mc:Fallback>
                <p:oleObj name="Формула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76079"/>
              </p:ext>
            </p:extLst>
          </p:nvPr>
        </p:nvGraphicFramePr>
        <p:xfrm>
          <a:off x="66675" y="4457700"/>
          <a:ext cx="692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4" name="Формула" r:id="rId27" imgW="698400" imgH="419040" progId="Equation.3">
                  <p:embed/>
                </p:oleObj>
              </mc:Choice>
              <mc:Fallback>
                <p:oleObj name="Формула" r:id="rId2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7700"/>
                        <a:ext cx="6921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94101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5" name="Формула" r:id="rId29" imgW="164880" imgH="228600" progId="Equation.3">
                  <p:embed/>
                </p:oleObj>
              </mc:Choice>
              <mc:Fallback>
                <p:oleObj name="Формула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97458" y="2145545"/>
            <a:ext cx="3586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18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418"/>
              </p:ext>
            </p:extLst>
          </p:nvPr>
        </p:nvGraphicFramePr>
        <p:xfrm>
          <a:off x="4749195" y="313674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25122"/>
              </p:ext>
            </p:extLst>
          </p:nvPr>
        </p:nvGraphicFramePr>
        <p:xfrm>
          <a:off x="4976751" y="3183239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751" y="3183239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03275"/>
              </p:ext>
            </p:extLst>
          </p:nvPr>
        </p:nvGraphicFramePr>
        <p:xfrm>
          <a:off x="5952722" y="3168414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2" name="Формула" r:id="rId8" imgW="406080" imgH="215640" progId="Equation.3">
                  <p:embed/>
                </p:oleObj>
              </mc:Choice>
              <mc:Fallback>
                <p:oleObj name="Формула" r:id="rId8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722" y="3168414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55945"/>
              </p:ext>
            </p:extLst>
          </p:nvPr>
        </p:nvGraphicFramePr>
        <p:xfrm>
          <a:off x="6910982" y="3154797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982" y="3154797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83273"/>
              </p:ext>
            </p:extLst>
          </p:nvPr>
        </p:nvGraphicFramePr>
        <p:xfrm>
          <a:off x="7981547" y="31652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547" y="31652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82521" y="2832718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9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9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9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60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60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60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5324"/>
              </p:ext>
            </p:extLst>
          </p:nvPr>
        </p:nvGraphicFramePr>
        <p:xfrm>
          <a:off x="210317" y="855454"/>
          <a:ext cx="1892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" name="Формула" r:id="rId32" imgW="1892160" imgH="228600" progId="Equation.3">
                  <p:embed/>
                </p:oleObj>
              </mc:Choice>
              <mc:Fallback>
                <p:oleObj name="Формула" r:id="rId32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7" y="855454"/>
                        <a:ext cx="1892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ПРОГРАММНО-ВЫЧИСЛИТЕЛЬНЫЙ КОМПЛЕКС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3016926" y="4522714"/>
            <a:ext cx="3110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19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программного комплекса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1" y="657773"/>
            <a:ext cx="7088176" cy="38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орудия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864" r="-300694" b="-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7857" r="-30069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139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Результаты решения задачи внешней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 учетом реактивного двигателя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00" y="2240968"/>
            <a:ext cx="4656474" cy="2007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557281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557281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9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5694" y="3219834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73260"/>
              </p:ext>
            </p:extLst>
          </p:nvPr>
        </p:nvGraphicFramePr>
        <p:xfrm>
          <a:off x="297260" y="1097536"/>
          <a:ext cx="651240" cy="39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0"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260" y="1097536"/>
                        <a:ext cx="651240" cy="39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74242"/>
              </p:ext>
            </p:extLst>
          </p:nvPr>
        </p:nvGraphicFramePr>
        <p:xfrm>
          <a:off x="309563" y="1587900"/>
          <a:ext cx="811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" name="Формула" r:id="rId7" imgW="901440" imgH="469800" progId="Equation.3">
                  <p:embed/>
                </p:oleObj>
              </mc:Choice>
              <mc:Fallback>
                <p:oleObj name="Формула" r:id="rId7" imgW="9014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563" y="1587900"/>
                        <a:ext cx="811212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377879" y="1109241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374569" y="1596599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694" y="746673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" name="Уравнение" r:id="rId11" imgW="812520" imgH="203040" progId="Equation.3">
                  <p:embed/>
                </p:oleObj>
              </mc:Choice>
              <mc:Fallback>
                <p:oleObj name="Уравнение" r:id="rId11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5339" y="3542620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578288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1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056"/>
          <a:stretch/>
        </p:blipFill>
        <p:spPr>
          <a:xfrm>
            <a:off x="4618816" y="977061"/>
            <a:ext cx="4399060" cy="252282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321136"/>
            <a:ext cx="9144000" cy="336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116638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31720"/>
              </p:ext>
            </p:extLst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4309"/>
              </p:ext>
            </p:extLst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65019"/>
              </p:ext>
            </p:extLst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6249"/>
              </p:ext>
            </p:extLst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29931"/>
              </p:ext>
            </p:extLst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48601"/>
              </p:ext>
            </p:extLst>
          </p:nvPr>
        </p:nvGraphicFramePr>
        <p:xfrm>
          <a:off x="4869431" y="1391281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431" y="1391281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80883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Калибр,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 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152,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2. 155-мм гаубица М777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7" y="1933862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152-мм пушка 2а36 «Гиацинт-Б»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3. 155-мм САУ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“CAESAR”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59588" y="417757"/>
            <a:ext cx="2354400" cy="14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7119"/>
              </p:ext>
            </p:extLst>
          </p:nvPr>
        </p:nvGraphicFramePr>
        <p:xfrm>
          <a:off x="381000" y="888398"/>
          <a:ext cx="4687920" cy="353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37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3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9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(Индекс)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 ВВ,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</a:t>
                      </a:r>
                    </a:p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err="1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6,42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4,88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3ОФ39 «</a:t>
                      </a:r>
                      <a:r>
                        <a:rPr lang="ru-RU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Краснополь</a:t>
                      </a: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10,80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9,10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M712 «Copper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head»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62,0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6,85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4,5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45650"/>
            <a:ext cx="468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Характеристики снарядов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4" y="477150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76464" y="1436395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4. 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Краснополь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5724630" y="1905261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0442" y="2665986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5. М982 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Excalibur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5720442" y="3031078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9833" y="3984219"/>
            <a:ext cx="2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ru-RU" sz="1000" dirty="0" smtClean="0">
                <a:latin typeface="Bookman Old Style" panose="02050604050505020204" pitchFamily="18" charset="0"/>
              </a:rPr>
              <a:t> – 6.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20921"/>
              </p:ext>
            </p:extLst>
          </p:nvPr>
        </p:nvGraphicFramePr>
        <p:xfrm>
          <a:off x="2579628" y="1650006"/>
          <a:ext cx="13128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Формула" r:id="rId13" imgW="1307880" imgH="241200" progId="Equation.3">
                  <p:embed/>
                </p:oleObj>
              </mc:Choice>
              <mc:Fallback>
                <p:oleObj name="Формула" r:id="rId13" imgW="1307880" imgH="241200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28" y="1650006"/>
                        <a:ext cx="13128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Формула" r:id="rId15" imgW="1130040" imgH="431640" progId="Equation.3">
                  <p:embed/>
                </p:oleObj>
              </mc:Choice>
              <mc:Fallback>
                <p:oleObj name="Формула" r:id="rId15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3" name="Формула" r:id="rId17" imgW="1447560" imgH="495000" progId="Equation.3">
                  <p:embed/>
                </p:oleObj>
              </mc:Choice>
              <mc:Fallback>
                <p:oleObj name="Формула" r:id="rId17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Формула" r:id="rId19" imgW="749160" imgH="241200" progId="Equation.3">
                  <p:embed/>
                </p:oleObj>
              </mc:Choice>
              <mc:Fallback>
                <p:oleObj name="Формула" r:id="rId19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Формула" r:id="rId21" imgW="1206360" imgH="241200" progId="Equation.3">
                  <p:embed/>
                </p:oleObj>
              </mc:Choice>
              <mc:Fallback>
                <p:oleObj name="Формула" r:id="rId21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4389"/>
              </p:ext>
            </p:extLst>
          </p:nvPr>
        </p:nvGraphicFramePr>
        <p:xfrm>
          <a:off x="1835150" y="277018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Формула" r:id="rId23" imgW="634680" imgH="393480" progId="Equation.3">
                  <p:embed/>
                </p:oleObj>
              </mc:Choice>
              <mc:Fallback>
                <p:oleObj name="Формула" r:id="rId23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70188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95914"/>
              </p:ext>
            </p:extLst>
          </p:nvPr>
        </p:nvGraphicFramePr>
        <p:xfrm>
          <a:off x="96199" y="3532241"/>
          <a:ext cx="45640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Формула" r:id="rId25" imgW="4356000" imgH="457200" progId="Equation.3">
                  <p:embed/>
                </p:oleObj>
              </mc:Choice>
              <mc:Fallback>
                <p:oleObj name="Формула" r:id="rId25" imgW="4356000" imgH="4572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3532241"/>
                        <a:ext cx="45640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8" name="Формула" r:id="rId27" imgW="2946240" imgH="431640" progId="Equation.3">
                  <p:embed/>
                </p:oleObj>
              </mc:Choice>
              <mc:Fallback>
                <p:oleObj name="Формула" r:id="rId27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9" name="Picture" r:id="rId29" imgW="5861465" imgH="2543447" progId="Word.Picture.8">
                  <p:embed/>
                </p:oleObj>
              </mc:Choice>
              <mc:Fallback>
                <p:oleObj name="Picture" r:id="rId29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343064" y="2073215"/>
            <a:ext cx="3305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2725"/>
              </p:ext>
            </p:extLst>
          </p:nvPr>
        </p:nvGraphicFramePr>
        <p:xfrm>
          <a:off x="5245358" y="2614845"/>
          <a:ext cx="3162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0" name="Формула" r:id="rId31" imgW="3162240" imgH="838080" progId="Equation.3">
                  <p:embed/>
                </p:oleObj>
              </mc:Choice>
              <mc:Fallback>
                <p:oleObj name="Формула" r:id="rId31" imgW="3162240" imgH="83808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358" y="2614845"/>
                        <a:ext cx="31623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76798"/>
              </p:ext>
            </p:extLst>
          </p:nvPr>
        </p:nvGraphicFramePr>
        <p:xfrm>
          <a:off x="6096146" y="3653140"/>
          <a:ext cx="15843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1" name="Формула" r:id="rId33" imgW="1574640" imgH="228600" progId="Equation.3">
                  <p:embed/>
                </p:oleObj>
              </mc:Choice>
              <mc:Fallback>
                <p:oleObj name="Формула" r:id="rId33" imgW="1574640" imgH="2286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146" y="3653140"/>
                        <a:ext cx="158432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57653"/>
              </p:ext>
            </p:extLst>
          </p:nvPr>
        </p:nvGraphicFramePr>
        <p:xfrm>
          <a:off x="68263" y="2767013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2" name="Формула" r:id="rId35" imgW="1790640" imgH="393480" progId="Equation.3">
                  <p:embed/>
                </p:oleObj>
              </mc:Choice>
              <mc:Fallback>
                <p:oleObj name="Формула" r:id="rId35" imgW="17906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2767013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87555" y="1584889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38548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2481" y="362493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Сечение сопла с ребрами на внутренней поверхности</a:t>
            </a:r>
            <a:endParaRPr lang="ru-RU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Ребра на внутренней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1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73654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2" name="Формула" r:id="rId5" imgW="1079280" imgH="241200" progId="Equation.3">
                  <p:embed/>
                </p:oleObj>
              </mc:Choice>
              <mc:Fallback>
                <p:oleObj name="Формула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3. Параметрические характеристики ребер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2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3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4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5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6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7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8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9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0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1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3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10 – Схема активно – реактивного снаряда</a:t>
            </a:r>
            <a:endParaRPr lang="ru-RU" sz="10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4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5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6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7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8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9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17100</TotalTime>
  <Words>1712</Words>
  <Application>Microsoft Office PowerPoint</Application>
  <PresentationFormat>Экран (16:9)</PresentationFormat>
  <Paragraphs>390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Equation</vt:lpstr>
      <vt:lpstr>Picture</vt:lpstr>
      <vt:lpstr>Документ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563</cp:revision>
  <dcterms:created xsi:type="dcterms:W3CDTF">2021-06-11T06:02:05Z</dcterms:created>
  <dcterms:modified xsi:type="dcterms:W3CDTF">2023-05-10T13:26:12Z</dcterms:modified>
</cp:coreProperties>
</file>