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7"/>
  </p:notesMasterIdLst>
  <p:sldIdLst>
    <p:sldId id="316" r:id="rId2"/>
    <p:sldId id="319" r:id="rId3"/>
    <p:sldId id="317" r:id="rId4"/>
    <p:sldId id="318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5977" autoAdjust="0"/>
  </p:normalViewPr>
  <p:slideViewPr>
    <p:cSldViewPr snapToGrid="0">
      <p:cViewPr varScale="1">
        <p:scale>
          <a:sx n="152" d="100"/>
          <a:sy n="152" d="100"/>
        </p:scale>
        <p:origin x="366" y="108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e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e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9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5" Type="http://schemas.openxmlformats.org/officeDocument/2006/relationships/image" Target="../media/image4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emf"/><Relationship Id="rId14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09.01.2024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5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09.01.2024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09.01.2024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09.01.2024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09.01.2024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09.01.2024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09.01.2024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09.01.2024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09.01.2024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09.01.2024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09.01.2024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09.01.2024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09.01.2024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e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4.wmf"/><Relationship Id="rId26" Type="http://schemas.openxmlformats.org/officeDocument/2006/relationships/image" Target="../media/image38.w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20" Type="http://schemas.openxmlformats.org/officeDocument/2006/relationships/image" Target="../media/image35.emf"/><Relationship Id="rId29" Type="http://schemas.openxmlformats.org/officeDocument/2006/relationships/oleObject" Target="../embeddings/oleObject4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37.wmf"/><Relationship Id="rId32" Type="http://schemas.openxmlformats.org/officeDocument/2006/relationships/image" Target="../media/image41.w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39.w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5.bin"/><Relationship Id="rId31" Type="http://schemas.openxmlformats.org/officeDocument/2006/relationships/oleObject" Target="../embeddings/oleObject41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Relationship Id="rId27" Type="http://schemas.openxmlformats.org/officeDocument/2006/relationships/oleObject" Target="../embeddings/oleObject39.bin"/><Relationship Id="rId30" Type="http://schemas.openxmlformats.org/officeDocument/2006/relationships/image" Target="../media/image4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5214" y="73117"/>
            <a:ext cx="7163851" cy="164506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МИНИСТЕРСТВО НАУКИ И ВЫСШЕГО ОБРАЗОВАНИЯ РОССИЙСКОЙ  ФЕДЕРАЦИИ</a:t>
            </a:r>
          </a:p>
          <a:p>
            <a:pPr algn="ctr">
              <a:spcBef>
                <a:spcPct val="20000"/>
              </a:spcBef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ФГБОУ ВО “ИЖЕВСКИЙ ГОСУДАРСТВЕННЫЙ ТЕХНИЧЕСКИЙ</a:t>
            </a:r>
            <a:b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УНИВЕРСИТЕТ ИМЕНИ М.Т. КАЛАШНИКОВА”</a:t>
            </a:r>
          </a:p>
          <a:p>
            <a:pPr algn="ctr">
              <a:spcBef>
                <a:spcPct val="20000"/>
              </a:spcBef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Кафедра «Прикладная математика</a:t>
            </a:r>
            <a:b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информационные технологии»</a:t>
            </a:r>
          </a:p>
        </p:txBody>
      </p:sp>
      <p:sp>
        <p:nvSpPr>
          <p:cNvPr id="14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67200"/>
            <a:ext cx="9144000" cy="1675843"/>
          </a:xfrm>
        </p:spPr>
        <p:txBody>
          <a:bodyPr>
            <a:spAutoFit/>
          </a:bodyPr>
          <a:lstStyle/>
          <a:p>
            <a:r>
              <a:rPr lang="ru-RU" sz="1600" i="1" dirty="0">
                <a:latin typeface="Bookman Old Style" panose="02050604050505020204" pitchFamily="18" charset="0"/>
                <a:ea typeface="Calibri" panose="020F0502020204030204" pitchFamily="34" charset="0"/>
              </a:rPr>
              <a:t>Мансуров Рустам Ренатович</a:t>
            </a:r>
            <a:r>
              <a:rPr lang="ru-RU" sz="1800" i="1" dirty="0">
                <a:latin typeface="Bookman Old Style" panose="02050604050505020204" pitchFamily="18" charset="0"/>
                <a:ea typeface="Calibri" panose="020F0502020204030204" pitchFamily="34" charset="0"/>
              </a:rPr>
              <a:t/>
            </a:r>
            <a:br>
              <a:rPr lang="ru-RU" sz="1800" i="1" dirty="0">
                <a:latin typeface="Bookman Old Style" panose="02050604050505020204" pitchFamily="18" charset="0"/>
                <a:ea typeface="Calibri" panose="020F0502020204030204" pitchFamily="34" charset="0"/>
              </a:rPr>
            </a:br>
            <a:r>
              <a:rPr lang="ru-RU" sz="1800" b="1" cap="all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1800" b="1" cap="all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Bookman Old Style" pitchFamily="18" charset="0"/>
              </a:rPr>
              <a:t>Презентация </a:t>
            </a:r>
            <a:r>
              <a:rPr lang="ru-RU" sz="1600" dirty="0">
                <a:latin typeface="Bookman Old Style" pitchFamily="18" charset="0"/>
              </a:rPr>
              <a:t>диссертации на тему</a:t>
            </a:r>
            <a:r>
              <a:rPr lang="en-US" sz="1600" dirty="0">
                <a:latin typeface="Bookman Old Style" pitchFamily="18" charset="0"/>
              </a:rPr>
              <a:t>:</a:t>
            </a:r>
            <a:r>
              <a:rPr lang="ru-RU" sz="1600" dirty="0">
                <a:latin typeface="Bookman Old Style" pitchFamily="18" charset="0"/>
              </a:rPr>
              <a:t/>
            </a:r>
            <a:br>
              <a:rPr lang="ru-RU" sz="1600" dirty="0">
                <a:latin typeface="Bookman Old Style" pitchFamily="18" charset="0"/>
              </a:rPr>
            </a:br>
            <a:r>
              <a:rPr lang="ru-RU" sz="1600" b="1" cap="all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1600" b="1" cap="all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1600" b="1" cap="all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</a:t>
            </a:r>
            <a:r>
              <a:rPr lang="ru-RU" sz="1600" b="1" cap="all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задачи повышения дальности и точности стрельбы активно-реактивным снарядом на основе математического моделирования и комплексной </a:t>
            </a:r>
            <a:r>
              <a:rPr lang="ru-RU" sz="1600" b="1" cap="all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оптимизации»</a:t>
            </a:r>
            <a:endParaRPr lang="ru-RU" sz="1600" b="1" cap="all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6">
            <a:extLst>
              <a:ext uri="{FF2B5EF4-FFF2-40B4-BE49-F238E27FC236}">
                <a16:creationId xmlns:a16="http://schemas.microsoft.com/office/drawing/2014/main" xmlns="" id="{6F08C3E7-B433-41C9-883D-917A98689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214" y="4201124"/>
            <a:ext cx="8141313" cy="942376"/>
          </a:xfrm>
        </p:spPr>
        <p:txBody>
          <a:bodyPr>
            <a:noAutofit/>
          </a:bodyPr>
          <a:lstStyle/>
          <a:p>
            <a:pPr algn="l"/>
            <a:r>
              <a:rPr lang="ru-RU" sz="1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Научный руководитель</a:t>
            </a:r>
          </a:p>
          <a:p>
            <a:pPr algn="l"/>
            <a:r>
              <a:rPr lang="ru-RU" sz="1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д.т.н., профессор каф. ПМиИТ</a:t>
            </a:r>
            <a:r>
              <a:rPr lang="ru-RU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ru-RU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С.А. Королев</a:t>
            </a:r>
            <a:endParaRPr lang="ru-RU" sz="1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66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АЭРОДИНАМИКА ОБТЕКАНИЯ СНАРЯДА</a:t>
            </a:r>
            <a:endParaRPr lang="ru-RU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</p:spTree>
    <p:extLst>
      <p:ext uri="{BB962C8B-B14F-4D97-AF65-F5344CB8AC3E}">
        <p14:creationId xmlns:p14="http://schemas.microsoft.com/office/powerpoint/2010/main" val="91780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АЭРОДИНАМИКА ОБТЕКАНИЯ СНАРЯДА</a:t>
            </a:r>
            <a:endParaRPr lang="ru-RU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</p:spTree>
    <p:extLst>
      <p:ext uri="{BB962C8B-B14F-4D97-AF65-F5344CB8AC3E}">
        <p14:creationId xmlns:p14="http://schemas.microsoft.com/office/powerpoint/2010/main" val="15488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АЭРОДИНАМИКА ОБТЕКАНИЯ СНАРЯДА</a:t>
            </a:r>
            <a:endParaRPr lang="ru-RU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</p:spTree>
    <p:extLst>
      <p:ext uri="{BB962C8B-B14F-4D97-AF65-F5344CB8AC3E}">
        <p14:creationId xmlns:p14="http://schemas.microsoft.com/office/powerpoint/2010/main" val="175872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АЭРОДИНАМИКА ОБТЕКАНИЯ СНАРЯДА</a:t>
            </a:r>
            <a:endParaRPr lang="ru-RU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</p:spTree>
    <p:extLst>
      <p:ext uri="{BB962C8B-B14F-4D97-AF65-F5344CB8AC3E}">
        <p14:creationId xmlns:p14="http://schemas.microsoft.com/office/powerpoint/2010/main" val="107298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АЭРОДИНАМИКА ОБТЕКАНИЯ СНАРЯДА</a:t>
            </a:r>
            <a:endParaRPr lang="ru-RU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</p:spTree>
    <p:extLst>
      <p:ext uri="{BB962C8B-B14F-4D97-AF65-F5344CB8AC3E}">
        <p14:creationId xmlns:p14="http://schemas.microsoft.com/office/powerpoint/2010/main" val="20925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АЭРОДИНАМИКА ОБТЕКАНИЯ СНАРЯДА</a:t>
            </a:r>
            <a:endParaRPr lang="ru-RU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</p:spTree>
    <p:extLst>
      <p:ext uri="{BB962C8B-B14F-4D97-AF65-F5344CB8AC3E}">
        <p14:creationId xmlns:p14="http://schemas.microsoft.com/office/powerpoint/2010/main" val="392169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АНАЛИТИЧЕСКИЙ ОБЗОР РАБОТ ПО ТЕМЕ ДИССЕРТАЦИОННОГО ИССЛЕДОВАНИЯ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/3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91595"/>
            <a:ext cx="9134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Дмитриевский А.А., Лысенко Л.Н. 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Внешняя баллистика. - Москва: Изд-во «Машиностроение», 1972. 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584с</a:t>
            </a: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altLang="ru-RU" sz="11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Балаганский </a:t>
            </a: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И.А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Основы баллистики и аэродинамики: учебное 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пособие. 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Новосибирск : Изд-во НГТУ, 2017. – 200с</a:t>
            </a: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altLang="ru-RU" sz="11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Королев А.А., Комочков</a:t>
            </a:r>
            <a:r>
              <a:rPr lang="en-US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В.А.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Баллистика 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ракетного и ствольного оружия: учебник для 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вузов.– 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Волгоград, 2010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472 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с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altLang="ru-RU" sz="11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Королев </a:t>
            </a: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С.А., Липанов А.М., Русяк И.Г. 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Исследование путей повышения дальности стрельбы ствольной артиллерии // Вестник Ижевского гос. </a:t>
            </a:r>
            <a:r>
              <a:rPr lang="ru-RU" altLang="ru-RU" sz="11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техн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ун-та им. М.Т. Калашникова. 2018. №3. Т. 21. С. 185-191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Русяк </a:t>
            </a: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И. Г., Липанов А. М., Ушаков В. </a:t>
            </a: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М. 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Физические 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основы и газовая динамика горения порохов в артиллерийских системах. М. – Ижевск: Институт компьютерных исследований, 2016. 456 с.</a:t>
            </a:r>
            <a:endParaRPr lang="en-US" altLang="ru-RU" sz="11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А. В. Алиев, Г. Н. Амарантов, В. Ф. </a:t>
            </a:r>
            <a:r>
              <a:rPr lang="ru-RU" altLang="ru-RU" sz="11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Ахмадеев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Внутренняя 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баллистика 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РДТТ – 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Москва: Научно-техническое издательство "Машиностроение", 2007. – 504 с.</a:t>
            </a:r>
            <a:endParaRPr lang="en-US" altLang="ru-RU" sz="11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ru-RU" sz="11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Jelic</a:t>
            </a:r>
            <a:r>
              <a:rPr lang="en-US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Z. 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Optimization of design parameters for modular range enhanced </a:t>
            </a:r>
            <a:r>
              <a:rPr lang="en-US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projectile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– </a:t>
            </a:r>
            <a:r>
              <a:rPr lang="en-US" altLang="ru-RU" sz="11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Cranfield</a:t>
            </a:r>
            <a:r>
              <a:rPr lang="en-US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University 2015. – 322 P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ru-RU" sz="11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Balon</a:t>
            </a:r>
            <a:r>
              <a:rPr lang="en-US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R</a:t>
            </a: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en-US" altLang="ru-RU" sz="11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Komenda</a:t>
            </a:r>
            <a:r>
              <a:rPr lang="en-US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J.</a:t>
            </a:r>
            <a:r>
              <a:rPr lang="en-US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Analysis of the 155 mm </a:t>
            </a:r>
            <a:r>
              <a:rPr lang="en-US" altLang="ru-RU" sz="11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erfb</a:t>
            </a:r>
            <a:r>
              <a:rPr lang="en-US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/bb projectile trajectory, 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Advances in MT, 10 / 2006, pp 91 – </a:t>
            </a:r>
            <a:r>
              <a:rPr lang="en-US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114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ru-RU" sz="11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Tshokotsha</a:t>
            </a:r>
            <a:r>
              <a:rPr lang="en-US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M</a:t>
            </a: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H.</a:t>
            </a:r>
            <a:r>
              <a:rPr lang="en-US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Internal Ballistic Modelling of Solid Rocket Motors Using Level Set Methods for Simulating Grain </a:t>
            </a:r>
            <a:r>
              <a:rPr lang="en-US" altLang="ru-RU" sz="11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Burnback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, Serbia, Stellenbosch University, 125 p.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ru-RU" sz="11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Cavallini</a:t>
            </a:r>
            <a:r>
              <a:rPr lang="en-US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I</a:t>
            </a: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E</a:t>
            </a: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Modeling 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and Numerical Simulation of Solid Rocket Motors Internal Ballistics, </a:t>
            </a:r>
            <a:r>
              <a:rPr lang="en-US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degree 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of doctor of Philosophy, Sapienza </a:t>
            </a:r>
            <a:r>
              <a:rPr lang="en-US" altLang="ru-RU" sz="11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Universita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 di Roma, 203 p.</a:t>
            </a:r>
          </a:p>
          <a:p>
            <a:pPr algn="just">
              <a:spcAft>
                <a:spcPts val="600"/>
              </a:spcAft>
            </a:pPr>
            <a:endParaRPr lang="ru-RU" altLang="ru-RU" sz="10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32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ЦЕЛЬ И ЗАДАЧИ ИССЛЕДОВАНИЯ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39134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Bookman Old Style" panose="02050604050505020204" pitchFamily="18" charset="0"/>
              </a:rPr>
              <a:t>Цель работы: </a:t>
            </a:r>
            <a:r>
              <a:rPr lang="ru-RU" sz="1200" dirty="0">
                <a:latin typeface="Bookman Old Style" panose="02050604050505020204" pitchFamily="18" charset="0"/>
              </a:rPr>
              <a:t>Разработка математических моделей, вычислительных алгоритмов и программного комплекса для решения задачи повышения дальности и точности стрельбы активно-реактивным снарядом.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/3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86" y="997716"/>
            <a:ext cx="9134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Bookman Old Style" panose="02050604050505020204" pitchFamily="18" charset="0"/>
              </a:rPr>
              <a:t>Объект исследования: </a:t>
            </a:r>
            <a:r>
              <a:rPr lang="ru-RU" sz="1200" dirty="0">
                <a:latin typeface="Bookman Old Style" panose="02050604050505020204" pitchFamily="18" charset="0"/>
              </a:rPr>
              <a:t>Внутри- и внешнебаллистические процессы активно-реактивного снаряда.</a:t>
            </a:r>
            <a:endParaRPr lang="ru-RU" sz="1200" b="1" dirty="0">
              <a:latin typeface="Bookman Old Style" panose="0205060405050502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1417259"/>
            <a:ext cx="890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Bookman Old Style" panose="02050604050505020204" pitchFamily="18" charset="0"/>
              </a:rPr>
              <a:t>Предмет исследования: </a:t>
            </a:r>
            <a:r>
              <a:rPr lang="ru-RU" sz="12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Математические модели и </a:t>
            </a:r>
            <a:r>
              <a:rPr lang="ru-RU" sz="12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комплексная оптимизация внутри- и внешнебаллистических процессов активно-реактивного снаряда.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1962708"/>
            <a:ext cx="907071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200" b="1" dirty="0">
                <a:latin typeface="Bookman Old Style" panose="02050604050505020204" pitchFamily="18" charset="0"/>
              </a:rPr>
              <a:t>Задачи исследования</a:t>
            </a:r>
            <a:r>
              <a:rPr lang="ru-RU" sz="1200" b="1" dirty="0" smtClean="0">
                <a:latin typeface="Bookman Old Style" panose="020506040505050202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</a:t>
            </a:r>
            <a:r>
              <a:rPr lang="ru-RU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факторов, влияющих на дальность и точность стрельбы активно-реактивным снарядом</a:t>
            </a: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</a:t>
            </a:r>
            <a:r>
              <a:rPr lang="ru-RU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математической модели внешней баллистики активно-реактивного снаряда с учетом аэродинамики обтекания и условия устойчивости на всей траектории</a:t>
            </a: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2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</a:t>
            </a:r>
            <a:r>
              <a:rPr lang="ru-RU" sz="12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комплексной математической модели внутренней баллистики твердотопливного реактивного двигателя и снаряда внутри ствола орудия.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2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</a:t>
            </a:r>
            <a:r>
              <a:rPr lang="ru-RU" sz="12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 комплексной оптимизации баллистических </a:t>
            </a:r>
            <a:r>
              <a:rPr lang="ru-RU" sz="12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процессов </a:t>
            </a:r>
            <a:r>
              <a:rPr lang="ru-RU" sz="12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активно-реактивного снаряда. </a:t>
            </a:r>
            <a:endParaRPr lang="ru-RU" sz="1200" dirty="0" smtClean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2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Реализация </a:t>
            </a:r>
            <a:r>
              <a:rPr lang="ru-RU" sz="12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математических моделей и алгоритмов в виде программного комплекса для решения задачи повышения дальности и точности стрельбы</a:t>
            </a:r>
            <a:r>
              <a:rPr lang="ru-RU" sz="12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Верификация </a:t>
            </a:r>
            <a:r>
              <a:rPr lang="ru-RU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численных результатов</a:t>
            </a: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2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endParaRPr lang="ru-RU" sz="12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04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СТРУКТУРА РАБОТЫ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3/3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42C5044-EDCD-4C9F-8165-3CC21DD5B489}"/>
              </a:ext>
            </a:extLst>
          </p:cNvPr>
          <p:cNvSpPr txBox="1"/>
          <p:nvPr/>
        </p:nvSpPr>
        <p:spPr>
          <a:xfrm>
            <a:off x="55935" y="684150"/>
            <a:ext cx="4705350" cy="4020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000" b="1" dirty="0" smtClean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b="1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Глава </a:t>
            </a: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0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Математические модели баллистических процессов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 Постановка задачи внутренней баллистики в стволе орудия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</a:t>
            </a:r>
            <a:r>
              <a:rPr lang="ru-RU" sz="1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Внутренняя </a:t>
            </a: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баллистика реактивного двигателя на твердом </a:t>
            </a:r>
            <a:r>
              <a:rPr lang="ru-RU" sz="1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топливе</a:t>
            </a:r>
            <a:endParaRPr lang="ru-RU" sz="10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 Математическая модель внешней баллистики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1.4 Аэродинамика обтекания снаряда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1.5 Математическое условие гироскопической устойчивости снаряда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1.6 Численное решение дифференциальных уравнений внутренней и внешней баллистики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Глава 2. </a:t>
            </a:r>
            <a:r>
              <a:rPr lang="ru-RU" sz="1000" b="1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комплексной оптимизации параметров </a:t>
            </a: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активно-реактивного </a:t>
            </a:r>
            <a:r>
              <a:rPr lang="ru-RU" sz="1000" b="1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2.1 </a:t>
            </a:r>
            <a:r>
              <a:rPr lang="ru-RU" sz="1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 оптимизации аэродинамической формы </a:t>
            </a:r>
            <a:r>
              <a:rPr lang="ru-RU" sz="10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 </a:t>
            </a:r>
            <a:endParaRPr lang="ru-RU" sz="1000" b="1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2.2</a:t>
            </a:r>
            <a:r>
              <a:rPr lang="en-US" sz="10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Оптимизация баллистических характеристик активно-реактивного снаряда.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2.3 </a:t>
            </a: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многомерной оптимизации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C3383FF-0142-4918-99B6-C11C02CCE683}"/>
              </a:ext>
            </a:extLst>
          </p:cNvPr>
          <p:cNvSpPr txBox="1"/>
          <p:nvPr/>
        </p:nvSpPr>
        <p:spPr>
          <a:xfrm>
            <a:off x="5167138" y="990897"/>
            <a:ext cx="3879850" cy="3445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Глава 3. Разработка программного комплекса моделирования внутренней и внешней баллистики активно-реактивного снаряда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3.1 Структура программного комплекса моделирования внутренней и внешней баллистики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3.2 Формат входных и выходных данных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3.3 Интерфейс и порядок работы в программном комплексе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Глава 4. Результаты исследования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4.1 Численное моделирование задачи обтекания снаряда.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4.2 Влияние баллистических параметров на дальность и точность стрельбы активно-реактивным снарядом.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4.3 Результаты решения задачи комплексной оптимизации баллистических параметров активно-реактивного </a:t>
            </a:r>
            <a:r>
              <a:rPr lang="ru-RU" sz="1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</a:t>
            </a:r>
            <a:endParaRPr lang="ru-RU" sz="10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9A6509C-8C23-4C09-A330-51FC6BD92A52}"/>
              </a:ext>
            </a:extLst>
          </p:cNvPr>
          <p:cNvSpPr txBox="1"/>
          <p:nvPr/>
        </p:nvSpPr>
        <p:spPr>
          <a:xfrm>
            <a:off x="0" y="381624"/>
            <a:ext cx="9144000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spcAft>
                <a:spcPts val="800"/>
              </a:spcAft>
            </a:pPr>
            <a:r>
              <a:rPr lang="ru-RU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Разделы и подразделы</a:t>
            </a:r>
            <a:endParaRPr lang="en-US" b="1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8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ЦЕЛЬ И ЗАДАЧИ ИССЛЕДОВАНИЯ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/3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1475581"/>
            <a:ext cx="9134213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>
              <a:spcAft>
                <a:spcPts val="600"/>
              </a:spcAft>
              <a:buAutoNum type="arabicPeriod"/>
            </a:pPr>
            <a:r>
              <a:rPr lang="ru-RU" altLang="ru-RU" sz="2800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Математические модели </a:t>
            </a:r>
          </a:p>
          <a:p>
            <a:pPr algn="ctr">
              <a:spcAft>
                <a:spcPts val="600"/>
              </a:spcAft>
            </a:pPr>
            <a:r>
              <a:rPr lang="ru-RU" altLang="ru-RU" sz="2800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баллистических процессов</a:t>
            </a:r>
            <a:endParaRPr lang="ru-RU" altLang="ru-RU" sz="2800" b="1" dirty="0">
              <a:solidFill>
                <a:schemeClr val="tx2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21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-17367" y="4891228"/>
            <a:ext cx="8394702" cy="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В СТВОЛЕ ОРУДИЯ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3590" y="489192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2722549" y="878955"/>
          <a:ext cx="303213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Формула" r:id="rId3" imgW="317160" imgH="164880" progId="Equation.3">
                  <p:embed/>
                </p:oleObj>
              </mc:Choice>
              <mc:Fallback>
                <p:oleObj name="Формула" r:id="rId3" imgW="3171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49" y="878955"/>
                        <a:ext cx="303213" cy="15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/>
          </p:nvPr>
        </p:nvGraphicFramePr>
        <p:xfrm>
          <a:off x="3360002" y="825190"/>
          <a:ext cx="13033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Формула" r:id="rId5" imgW="1307880" imgH="241200" progId="Equation.3">
                  <p:embed/>
                </p:oleObj>
              </mc:Choice>
              <mc:Fallback>
                <p:oleObj name="Формула" r:id="rId5" imgW="1307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002" y="825190"/>
                        <a:ext cx="1303338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/>
          </p:nvPr>
        </p:nvGraphicFramePr>
        <p:xfrm>
          <a:off x="141418" y="1157464"/>
          <a:ext cx="593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Формула" r:id="rId7" imgW="596880" imgH="431640" progId="Equation.3">
                  <p:embed/>
                </p:oleObj>
              </mc:Choice>
              <mc:Fallback>
                <p:oleObj name="Формула" r:id="rId7" imgW="596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8" y="1157464"/>
                        <a:ext cx="5937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775170" y="1162874"/>
          <a:ext cx="1031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Формула" r:id="rId9" imgW="1028520" imgH="431640" progId="Equation.3">
                  <p:embed/>
                </p:oleObj>
              </mc:Choice>
              <mc:Fallback>
                <p:oleObj name="Формула" r:id="rId9" imgW="1028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0" y="1162874"/>
                        <a:ext cx="10318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/>
          </p:nvPr>
        </p:nvGraphicFramePr>
        <p:xfrm>
          <a:off x="1841926" y="1263891"/>
          <a:ext cx="12620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Формула" r:id="rId11" imgW="1282680" imgH="228600" progId="Equation.3">
                  <p:embed/>
                </p:oleObj>
              </mc:Choice>
              <mc:Fallback>
                <p:oleObj name="Формула" r:id="rId11" imgW="1282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926" y="1263891"/>
                        <a:ext cx="126206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/>
          </p:nvPr>
        </p:nvGraphicFramePr>
        <p:xfrm>
          <a:off x="96199" y="1959018"/>
          <a:ext cx="11287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Формула" r:id="rId13" imgW="1130040" imgH="431640" progId="Equation.3">
                  <p:embed/>
                </p:oleObj>
              </mc:Choice>
              <mc:Fallback>
                <p:oleObj name="Формула" r:id="rId13" imgW="1130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9" y="1959018"/>
                        <a:ext cx="112871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/>
          </p:nvPr>
        </p:nvGraphicFramePr>
        <p:xfrm>
          <a:off x="1191254" y="1910438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Формула" r:id="rId15" imgW="1447560" imgH="495000" progId="Equation.3">
                  <p:embed/>
                </p:oleObj>
              </mc:Choice>
              <mc:Fallback>
                <p:oleObj name="Формула" r:id="rId15" imgW="14475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254" y="1910438"/>
                        <a:ext cx="1447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/>
          </p:nvPr>
        </p:nvGraphicFramePr>
        <p:xfrm>
          <a:off x="2679467" y="2029063"/>
          <a:ext cx="7286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Формула" r:id="rId17" imgW="749160" imgH="241200" progId="Equation.3">
                  <p:embed/>
                </p:oleObj>
              </mc:Choice>
              <mc:Fallback>
                <p:oleObj name="Формула" r:id="rId17" imgW="749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467" y="2029063"/>
                        <a:ext cx="72866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/>
          </p:nvPr>
        </p:nvGraphicFramePr>
        <p:xfrm>
          <a:off x="3438398" y="2025353"/>
          <a:ext cx="12001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Формула" r:id="rId19" imgW="1206360" imgH="241200" progId="Equation.3">
                  <p:embed/>
                </p:oleObj>
              </mc:Choice>
              <mc:Fallback>
                <p:oleObj name="Формула" r:id="rId19" imgW="1206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398" y="2025353"/>
                        <a:ext cx="1200150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/>
          </p:nvPr>
        </p:nvGraphicFramePr>
        <p:xfrm>
          <a:off x="1350859" y="2769884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Формула" r:id="rId21" imgW="634680" imgH="393480" progId="Equation.3">
                  <p:embed/>
                </p:oleObj>
              </mc:Choice>
              <mc:Fallback>
                <p:oleObj name="Формула" r:id="rId21" imgW="6346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859" y="2769884"/>
                        <a:ext cx="63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/>
          </p:nvPr>
        </p:nvGraphicFramePr>
        <p:xfrm>
          <a:off x="96838" y="3519488"/>
          <a:ext cx="45640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Уравнение" r:id="rId23" imgW="4356000" imgH="482400" progId="Equation.3">
                  <p:embed/>
                </p:oleObj>
              </mc:Choice>
              <mc:Fallback>
                <p:oleObj name="Уравнение" r:id="rId23" imgW="4356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3519488"/>
                        <a:ext cx="45640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/>
          </p:nvPr>
        </p:nvGraphicFramePr>
        <p:xfrm>
          <a:off x="132647" y="4392767"/>
          <a:ext cx="27860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Формула" r:id="rId25" imgW="2946240" imgH="431640" progId="Equation.3">
                  <p:embed/>
                </p:oleObj>
              </mc:Choice>
              <mc:Fallback>
                <p:oleObj name="Формула" r:id="rId25" imgW="2946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47" y="4392767"/>
                        <a:ext cx="27860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68"/>
          <p:cNvSpPr>
            <a:spLocks noChangeArrowheads="1"/>
          </p:cNvSpPr>
          <p:nvPr/>
        </p:nvSpPr>
        <p:spPr bwMode="auto">
          <a:xfrm>
            <a:off x="-8246" y="649760"/>
            <a:ext cx="4188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горения: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до фазы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9"/>
          <p:cNvSpPr>
            <a:spLocks noChangeArrowheads="1"/>
          </p:cNvSpPr>
          <p:nvPr/>
        </p:nvSpPr>
        <p:spPr bwMode="auto">
          <a:xfrm>
            <a:off x="2944196" y="805267"/>
            <a:ext cx="463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73"/>
          <p:cNvSpPr>
            <a:spLocks noChangeArrowheads="1"/>
          </p:cNvSpPr>
          <p:nvPr/>
        </p:nvSpPr>
        <p:spPr bwMode="auto">
          <a:xfrm>
            <a:off x="169" y="1625961"/>
            <a:ext cx="2700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после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78"/>
          <p:cNvSpPr>
            <a:spLocks noChangeArrowheads="1"/>
          </p:cNvSpPr>
          <p:nvPr/>
        </p:nvSpPr>
        <p:spPr bwMode="auto">
          <a:xfrm>
            <a:off x="96199" y="2336621"/>
            <a:ext cx="40233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Уравнения движения и перемещения снаряда: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138564" y="3252328"/>
            <a:ext cx="3407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энергии: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81"/>
          <p:cNvSpPr>
            <a:spLocks noChangeArrowheads="1"/>
          </p:cNvSpPr>
          <p:nvPr/>
        </p:nvSpPr>
        <p:spPr bwMode="auto">
          <a:xfrm>
            <a:off x="118233" y="4043041"/>
            <a:ext cx="2464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состояния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/>
          </p:nvPr>
        </p:nvGraphicFramePr>
        <p:xfrm>
          <a:off x="4930087" y="324539"/>
          <a:ext cx="4253940" cy="180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Picture" r:id="rId27" imgW="5861465" imgH="2543447" progId="Word.Picture.8">
                  <p:embed/>
                </p:oleObj>
              </mc:Choice>
              <mc:Fallback>
                <p:oleObj name="Picture" r:id="rId27" imgW="5861465" imgH="254344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931" t="-2371"/>
                      <a:stretch>
                        <a:fillRect/>
                      </a:stretch>
                    </p:blipFill>
                    <p:spPr bwMode="auto">
                      <a:xfrm>
                        <a:off x="4930087" y="324539"/>
                        <a:ext cx="4253940" cy="18000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5177153" y="2073215"/>
            <a:ext cx="36375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5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задачи внутренней баллистики ствола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Rectangle 86"/>
          <p:cNvSpPr>
            <a:spLocks noChangeArrowheads="1"/>
          </p:cNvSpPr>
          <p:nvPr/>
        </p:nvSpPr>
        <p:spPr bwMode="auto">
          <a:xfrm>
            <a:off x="4504452" y="2335415"/>
            <a:ext cx="45295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Дополнительные соотношения: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/>
          </p:nvPr>
        </p:nvGraphicFramePr>
        <p:xfrm>
          <a:off x="5245100" y="2608263"/>
          <a:ext cx="31623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29" imgW="3162240" imgH="850680" progId="Equation.3">
                  <p:embed/>
                </p:oleObj>
              </mc:Choice>
              <mc:Fallback>
                <p:oleObj name="Equation" r:id="rId29" imgW="316224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2608263"/>
                        <a:ext cx="316230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>
            <p:extLst/>
          </p:nvPr>
        </p:nvGraphicFramePr>
        <p:xfrm>
          <a:off x="6121207" y="3642177"/>
          <a:ext cx="1749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Уравнение" r:id="rId31" imgW="1739880" imgH="241200" progId="Equation.3">
                  <p:embed/>
                </p:oleObj>
              </mc:Choice>
              <mc:Fallback>
                <p:oleObj name="Уравнение" r:id="rId31" imgW="1739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207" y="3642177"/>
                        <a:ext cx="17494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/>
          </p:nvPr>
        </p:nvGraphicFramePr>
        <p:xfrm>
          <a:off x="114911" y="2752571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Уравнение" r:id="rId33" imgW="1130040" imgH="393480" progId="Equation.3">
                  <p:embed/>
                </p:oleObj>
              </mc:Choice>
              <mc:Fallback>
                <p:oleObj name="Уравнение" r:id="rId33" imgW="1130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11" y="2752571"/>
                        <a:ext cx="1130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473162" y="1622993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89378" y="787810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89897" y="1221177"/>
            <a:ext cx="4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7658" y="2010400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3340" y="282219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8302" y="3597452"/>
            <a:ext cx="465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3340" y="439984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26171" y="2816229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18684" y="3588159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0" y="342212"/>
            <a:ext cx="91189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ствола включает в себя следующие уравнения</a:t>
            </a:r>
            <a:r>
              <a:rPr kumimoji="0" lang="ru-RU" altLang="ru-RU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01352" y="4171069"/>
            <a:ext cx="3482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–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Русяк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И.Г.,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Липанов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А.М., Ушаков В.М., Физические основы и газовая динамика горения порохов в артиллерийских системах. – М. – Ижевск: Институт компьютерных исследований, 2016. – 456с. </a:t>
            </a:r>
            <a:endParaRPr lang="ru-RU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...»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78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5" y="4891921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ВНУТРЕННЯЯ БАЛЛИСТИКА РЕАКТИВНОГО ДВИГАТЕЛЯ НА ТВЕРДОМ ТОПЛИВЕ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95129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5/15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/>
          </p:nvPr>
        </p:nvGraphicFramePr>
        <p:xfrm>
          <a:off x="331788" y="2401888"/>
          <a:ext cx="5397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3" imgW="545760" imgH="241200" progId="Equation.3">
                  <p:embed/>
                </p:oleObj>
              </mc:Choice>
              <mc:Fallback>
                <p:oleObj name="Equation" r:id="rId3" imgW="545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2401888"/>
                        <a:ext cx="5397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140119" y="2068638"/>
            <a:ext cx="2125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горения топлива: 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136340" y="2717899"/>
            <a:ext cx="29451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Расчёт давления в камере сгорания: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Объект 58"/>
          <p:cNvGraphicFramePr>
            <a:graphicFrameLocks noChangeAspect="1"/>
          </p:cNvGraphicFramePr>
          <p:nvPr>
            <p:extLst/>
          </p:nvPr>
        </p:nvGraphicFramePr>
        <p:xfrm>
          <a:off x="282575" y="2995613"/>
          <a:ext cx="14716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5" imgW="1485720" imgH="609480" progId="Equation.3">
                  <p:embed/>
                </p:oleObj>
              </mc:Choice>
              <mc:Fallback>
                <p:oleObj name="Equation" r:id="rId5" imgW="14857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2995613"/>
                        <a:ext cx="1471613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/>
          </p:nvPr>
        </p:nvGraphicFramePr>
        <p:xfrm>
          <a:off x="4312635" y="532163"/>
          <a:ext cx="4490796" cy="225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Документ" r:id="rId7" imgW="5046662" imgH="2540557" progId="Word.Document.12">
                  <p:embed/>
                </p:oleObj>
              </mc:Choice>
              <mc:Fallback>
                <p:oleObj name="Документ" r:id="rId7" imgW="5046662" imgH="254055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 l="2013" t="-2371" b="13002"/>
                      <a:stretch>
                        <a:fillRect/>
                      </a:stretch>
                    </p:blipFill>
                    <p:spPr bwMode="auto">
                      <a:xfrm>
                        <a:off x="4312635" y="532163"/>
                        <a:ext cx="4490796" cy="22531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3964229" y="2316821"/>
            <a:ext cx="5402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6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расчета внутренней баллистики реактивного двигателя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/>
          </p:nvPr>
        </p:nvGraphicFramePr>
        <p:xfrm>
          <a:off x="264702" y="3975056"/>
          <a:ext cx="1309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Формула" r:id="rId9" imgW="1307880" imgH="482400" progId="Equation.3">
                  <p:embed/>
                </p:oleObj>
              </mc:Choice>
              <mc:Fallback>
                <p:oleObj name="Формула" r:id="rId9" imgW="1307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02" y="3975056"/>
                        <a:ext cx="13096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19136" y="3615452"/>
            <a:ext cx="27951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Расход продуктов горения через сопло: 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/>
          </p:nvPr>
        </p:nvGraphicFramePr>
        <p:xfrm>
          <a:off x="4079650" y="4496979"/>
          <a:ext cx="17256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Формула" r:id="rId11" imgW="1726920" imgH="266400" progId="Equation.3">
                  <p:embed/>
                </p:oleObj>
              </mc:Choice>
              <mc:Fallback>
                <p:oleObj name="Формула" r:id="rId11" imgW="17269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650" y="4496979"/>
                        <a:ext cx="1725613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/>
          </p:nvPr>
        </p:nvGraphicFramePr>
        <p:xfrm>
          <a:off x="3866995" y="2926636"/>
          <a:ext cx="203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Формула" r:id="rId13" imgW="2044440" imgH="520560" progId="Equation.3">
                  <p:embed/>
                </p:oleObj>
              </mc:Choice>
              <mc:Fallback>
                <p:oleObj name="Формула" r:id="rId13" imgW="20444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995" y="2926636"/>
                        <a:ext cx="2032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/>
          </p:nvPr>
        </p:nvGraphicFramePr>
        <p:xfrm>
          <a:off x="6859432" y="2994898"/>
          <a:ext cx="1041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Формула" r:id="rId15" imgW="1041120" imgH="444240" progId="Equation.3">
                  <p:embed/>
                </p:oleObj>
              </mc:Choice>
              <mc:Fallback>
                <p:oleObj name="Формула" r:id="rId15" imgW="1041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432" y="2994898"/>
                        <a:ext cx="10414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/>
          </p:nvPr>
        </p:nvGraphicFramePr>
        <p:xfrm>
          <a:off x="4441819" y="3637671"/>
          <a:ext cx="2513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Формула" r:id="rId17" imgW="2501640" imgH="533160" progId="Equation.3">
                  <p:embed/>
                </p:oleObj>
              </mc:Choice>
              <mc:Fallback>
                <p:oleObj name="Формула" r:id="rId17" imgW="250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19" y="3637671"/>
                        <a:ext cx="25130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3951101" y="4180619"/>
            <a:ext cx="27922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Сила тяги реактивного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3428825" y="2534315"/>
            <a:ext cx="571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Параметры в выходном сечении сопла определяются</a:t>
            </a:r>
            <a:r>
              <a:rPr kumimoji="0" lang="ru-RU" altLang="ru-R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</a:t>
            </a:r>
            <a:r>
              <a:rPr lang="en-US" alt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газодинамических функций: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932496" y="3427610"/>
            <a:ext cx="4991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Приведенная скорость определяется из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нелинейного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уравнения: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32405" y="2272822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98747" y="446655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25935" y="318190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1500" y="397566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65861" y="309579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58894" y="376859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0" y="367393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РДТТ включает в себя следующие уравнения: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/>
          </p:nvPr>
        </p:nvGraphicFramePr>
        <p:xfrm>
          <a:off x="6064095" y="3106023"/>
          <a:ext cx="7000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Формула" r:id="rId19" imgW="698400" imgH="241200" progId="Equation.3">
                  <p:embed/>
                </p:oleObj>
              </mc:Choice>
              <mc:Fallback>
                <p:oleObj name="Формула" r:id="rId19" imgW="698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095" y="3106023"/>
                        <a:ext cx="7000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/>
          </p:nvPr>
        </p:nvGraphicFramePr>
        <p:xfrm>
          <a:off x="7341723" y="446710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Формула" r:id="rId21" imgW="825480" imgH="330120" progId="Equation.3">
                  <p:embed/>
                </p:oleObj>
              </mc:Choice>
              <mc:Fallback>
                <p:oleObj name="Формула" r:id="rId21" imgW="8254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723" y="4467100"/>
                        <a:ext cx="825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6522244" y="4152801"/>
            <a:ext cx="28440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Суммарный импульс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тяги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23097" y="448668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(14)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38564" y="802661"/>
            <a:ext cx="43875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допущения</a:t>
            </a:r>
            <a:r>
              <a:rPr lang="en-US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Горение топлива торцевое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Давление в камере сгорания постоянно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Топливо сгорает равномерно.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...»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49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МАТЕМАТИЧЕСКАЯ МОДЕЛЬ ВНЕШНЕЙ БАЛЛИСТИКИ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68910" y="3001489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10 – Траектория снаряда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27540" y="340382"/>
            <a:ext cx="9144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Внешнебаллистические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параметры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снаряда определяются из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решения следующих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уравнений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/>
          </p:nvPr>
        </p:nvGraphicFramePr>
        <p:xfrm>
          <a:off x="118961" y="1155674"/>
          <a:ext cx="1431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Формула" r:id="rId3" imgW="1422360" imgH="393480" progId="Equation.3">
                  <p:embed/>
                </p:oleObj>
              </mc:Choice>
              <mc:Fallback>
                <p:oleObj name="Формула" r:id="rId3" imgW="1422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61" y="1155674"/>
                        <a:ext cx="14319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/>
          </p:nvPr>
        </p:nvGraphicFramePr>
        <p:xfrm>
          <a:off x="1475102" y="1164948"/>
          <a:ext cx="1016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Формула" r:id="rId5" imgW="1015920" imgH="393480" progId="Equation.3">
                  <p:embed/>
                </p:oleObj>
              </mc:Choice>
              <mc:Fallback>
                <p:oleObj name="Формула" r:id="rId5" imgW="1015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102" y="1164948"/>
                        <a:ext cx="10160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/>
          </p:nvPr>
        </p:nvGraphicFramePr>
        <p:xfrm>
          <a:off x="2491102" y="1162628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Формула" r:id="rId7" imgW="1384200" imgH="393480" progId="Equation.3">
                  <p:embed/>
                </p:oleObj>
              </mc:Choice>
              <mc:Fallback>
                <p:oleObj name="Формула" r:id="rId7" imgW="1384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1102" y="1162628"/>
                        <a:ext cx="1384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/>
          </p:nvPr>
        </p:nvGraphicFramePr>
        <p:xfrm>
          <a:off x="107950" y="2940050"/>
          <a:ext cx="18494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Формула" r:id="rId9" imgW="1866600" imgH="469800" progId="Equation.3">
                  <p:embed/>
                </p:oleObj>
              </mc:Choice>
              <mc:Fallback>
                <p:oleObj name="Формула" r:id="rId9" imgW="1866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40050"/>
                        <a:ext cx="1849438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/>
          </p:nvPr>
        </p:nvGraphicFramePr>
        <p:xfrm>
          <a:off x="119063" y="2055813"/>
          <a:ext cx="15382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Формула" r:id="rId11" imgW="1574640" imgH="457200" progId="Equation.3">
                  <p:embed/>
                </p:oleObj>
              </mc:Choice>
              <mc:Fallback>
                <p:oleObj name="Формула" r:id="rId11" imgW="1574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2055813"/>
                        <a:ext cx="15382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/>
          </p:nvPr>
        </p:nvGraphicFramePr>
        <p:xfrm>
          <a:off x="2640013" y="2016125"/>
          <a:ext cx="12271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13" imgW="1282680" imgH="469800" progId="Equation.3">
                  <p:embed/>
                </p:oleObj>
              </mc:Choice>
              <mc:Fallback>
                <p:oleObj name="Equation" r:id="rId13" imgW="12826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016125"/>
                        <a:ext cx="12271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/>
          </p:nvPr>
        </p:nvGraphicFramePr>
        <p:xfrm>
          <a:off x="2846388" y="2932113"/>
          <a:ext cx="14811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Формула" r:id="rId15" imgW="1485720" imgH="457200" progId="Equation.3">
                  <p:embed/>
                </p:oleObj>
              </mc:Choice>
              <mc:Fallback>
                <p:oleObj name="Формула" r:id="rId15" imgW="1485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2932113"/>
                        <a:ext cx="14811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-12176" y="804860"/>
            <a:ext cx="199527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 центра масс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8092" y="122838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0" y="1740602"/>
            <a:ext cx="21130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наклона траектории: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8684" y="207671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2738150" y="173859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 направления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5450" y="261580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 снаряда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2663824" y="2614107"/>
            <a:ext cx="2407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Аксиальная угловая скорость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34346" y="2039824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161" y="301825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8533" y="298493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" name="Объект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846842"/>
              </p:ext>
            </p:extLst>
          </p:nvPr>
        </p:nvGraphicFramePr>
        <p:xfrm>
          <a:off x="66675" y="4173016"/>
          <a:ext cx="8636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Формула" r:id="rId17" imgW="863280" imgH="266400" progId="Equation.3">
                  <p:embed/>
                </p:oleObj>
              </mc:Choice>
              <mc:Fallback>
                <p:oleObj name="Формула" r:id="rId17" imgW="863280" imgH="266400" progId="Equation.3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4173016"/>
                        <a:ext cx="863600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758825" y="4188993"/>
            <a:ext cx="84200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составляющих аэродинамической силы по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осям связанной системы координат (вычисляются по закону 1943г.)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0" name="Объект 59"/>
          <p:cNvGraphicFramePr>
            <a:graphicFrameLocks noChangeAspect="1"/>
          </p:cNvGraphicFramePr>
          <p:nvPr>
            <p:extLst/>
          </p:nvPr>
        </p:nvGraphicFramePr>
        <p:xfrm>
          <a:off x="4903232" y="882201"/>
          <a:ext cx="4733794" cy="232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Документ" r:id="rId19" imgW="4500076" imgH="2437089" progId="Word.Document.12">
                  <p:embed/>
                </p:oleObj>
              </mc:Choice>
              <mc:Fallback>
                <p:oleObj name="Документ" r:id="rId19" imgW="4500076" imgH="243708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232" y="882201"/>
                        <a:ext cx="4733794" cy="23289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961187" y="3587376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Начальные условия при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0: </a:t>
            </a:r>
            <a:endParaRPr lang="ru-RU" sz="1100" dirty="0"/>
          </a:p>
        </p:txBody>
      </p:sp>
      <p:graphicFrame>
        <p:nvGraphicFramePr>
          <p:cNvPr id="64" name="Объект 63"/>
          <p:cNvGraphicFramePr>
            <a:graphicFrameLocks noChangeAspect="1"/>
          </p:cNvGraphicFramePr>
          <p:nvPr>
            <p:extLst/>
          </p:nvPr>
        </p:nvGraphicFramePr>
        <p:xfrm>
          <a:off x="5005388" y="3914775"/>
          <a:ext cx="19034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21" imgW="1892160" imgH="228600" progId="Equation.3">
                  <p:embed/>
                </p:oleObj>
              </mc:Choice>
              <mc:Fallback>
                <p:oleObj name="Equation" r:id="rId21" imgW="1892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3914775"/>
                        <a:ext cx="190341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/>
          </p:nvPr>
        </p:nvGraphicFramePr>
        <p:xfrm>
          <a:off x="6889750" y="3908425"/>
          <a:ext cx="20288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Формула" r:id="rId23" imgW="2019240" imgH="228600" progId="Equation.3">
                  <p:embed/>
                </p:oleObj>
              </mc:Choice>
              <mc:Fallback>
                <p:oleObj name="Формула" r:id="rId23" imgW="2019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3908425"/>
                        <a:ext cx="20288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/>
          </p:nvPr>
        </p:nvGraphicFramePr>
        <p:xfrm>
          <a:off x="138564" y="3759456"/>
          <a:ext cx="8064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Формула" r:id="rId25" imgW="812520" imgH="393480" progId="Equation.3">
                  <p:embed/>
                </p:oleObj>
              </mc:Choice>
              <mc:Fallback>
                <p:oleObj name="Формула" r:id="rId25" imgW="812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64" y="3759456"/>
                        <a:ext cx="8064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0" y="3429217"/>
            <a:ext cx="415643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массы снаряда (за счёт сгорания топлива)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95161" y="382128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/>
          </p:nvPr>
        </p:nvGraphicFramePr>
        <p:xfrm>
          <a:off x="66675" y="4451350"/>
          <a:ext cx="6921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Equation" r:id="rId27" imgW="698400" imgH="431640" progId="Equation.3">
                  <p:embed/>
                </p:oleObj>
              </mc:Choice>
              <mc:Fallback>
                <p:oleObj name="Equation" r:id="rId27" imgW="698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4451350"/>
                        <a:ext cx="6921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643401" y="4525357"/>
            <a:ext cx="18716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ачальная угловая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2419350" y="4545013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Equation" r:id="rId29" imgW="177480" imgH="228600" progId="Equation.3">
                  <p:embed/>
                </p:oleObj>
              </mc:Choice>
              <mc:Fallback>
                <p:oleObj name="Equation" r:id="rId29" imgW="177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19350" y="4545013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2482319" y="4519050"/>
            <a:ext cx="12863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дульная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/>
          </p:nvPr>
        </p:nvGraphicFramePr>
        <p:xfrm>
          <a:off x="3686443" y="4541841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Формула" r:id="rId31" imgW="393480" imgH="228600" progId="Equation.3">
                  <p:embed/>
                </p:oleObj>
              </mc:Choice>
              <mc:Fallback>
                <p:oleObj name="Формула" r:id="rId31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86443" y="4541841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4004441" y="4516691"/>
            <a:ext cx="51120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снаряда и угол наклона орудия задаются исходя из решения задачи оптимизации.  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</p:spTree>
    <p:extLst>
      <p:ext uri="{BB962C8B-B14F-4D97-AF65-F5344CB8AC3E}">
        <p14:creationId xmlns:p14="http://schemas.microsoft.com/office/powerpoint/2010/main" val="116024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sz="12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МАТЕМАТИЧЕСКОЕ УСЛОВИЕ ГИРОСКОПИЧЕСКОЙ УСТОЙЧИВОСТИ СНАРЯДА</a:t>
            </a:r>
            <a:endParaRPr lang="ru-RU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</p:spTree>
    <p:extLst>
      <p:ext uri="{BB962C8B-B14F-4D97-AF65-F5344CB8AC3E}">
        <p14:creationId xmlns:p14="http://schemas.microsoft.com/office/powerpoint/2010/main" val="28676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18863</TotalTime>
  <Words>1181</Words>
  <Application>Microsoft Office PowerPoint</Application>
  <PresentationFormat>Экран (16:9)</PresentationFormat>
  <Paragraphs>154</Paragraphs>
  <Slides>15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5</vt:i4>
      </vt:variant>
      <vt:variant>
        <vt:lpstr>Заголовки слайдов</vt:lpstr>
      </vt:variant>
      <vt:variant>
        <vt:i4>15</vt:i4>
      </vt:variant>
    </vt:vector>
  </HeadingPairs>
  <TitlesOfParts>
    <vt:vector size="26" baseType="lpstr">
      <vt:lpstr>Arial</vt:lpstr>
      <vt:lpstr>Bookman Old Style</vt:lpstr>
      <vt:lpstr>Calibri</vt:lpstr>
      <vt:lpstr>Calibri Light</vt:lpstr>
      <vt:lpstr>Times New Roman</vt:lpstr>
      <vt:lpstr>Тема Office</vt:lpstr>
      <vt:lpstr>Формула</vt:lpstr>
      <vt:lpstr>Уравнение</vt:lpstr>
      <vt:lpstr>Picture</vt:lpstr>
      <vt:lpstr>Equation</vt:lpstr>
      <vt:lpstr>Документ</vt:lpstr>
      <vt:lpstr>Мансуров Рустам Ренатович  Презентация диссертации на тему:  «Решение задачи повышения дальности и точности стрельбы активно-реактивным снарядом на основе математического моделирования и комплексной оптимизации»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652</cp:revision>
  <dcterms:created xsi:type="dcterms:W3CDTF">2021-06-11T06:02:05Z</dcterms:created>
  <dcterms:modified xsi:type="dcterms:W3CDTF">2024-01-09T11:30:14Z</dcterms:modified>
</cp:coreProperties>
</file>