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sldIdLst>
    <p:sldId id="306" r:id="rId2"/>
    <p:sldId id="264" r:id="rId3"/>
    <p:sldId id="311" r:id="rId4"/>
    <p:sldId id="308" r:id="rId5"/>
    <p:sldId id="309" r:id="rId6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02" d="100"/>
          <a:sy n="102" d="100"/>
        </p:scale>
        <p:origin x="606" y="72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3.wmf"/><Relationship Id="rId1" Type="http://schemas.openxmlformats.org/officeDocument/2006/relationships/image" Target="../media/image17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6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52259" y="83662"/>
            <a:ext cx="5639481" cy="125111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indent="190500" algn="ctr">
              <a:spcBef>
                <a:spcPct val="2000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“ИЖЕВСКИЙ ГОСУДАРСТВЕННЫЙ ТЕХНИЧЕСКИЙ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ИМЕНИ М.Т. КАЛАШНИКОВА”</a:t>
            </a:r>
          </a:p>
          <a:p>
            <a:pPr indent="190500" algn="ctr">
              <a:spcBef>
                <a:spcPct val="20000"/>
              </a:spcBef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«Прикладная математика</a:t>
            </a:r>
            <a:b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информационные технологии»</a:t>
            </a:r>
          </a:p>
        </p:txBody>
      </p:sp>
      <p:sp>
        <p:nvSpPr>
          <p:cNvPr id="6" name="Заголовок 16">
            <a:extLst>
              <a:ext uri="{FF2B5EF4-FFF2-40B4-BE49-F238E27FC236}">
                <a16:creationId xmlns:a16="http://schemas.microsoft.com/office/drawing/2014/main" xmlns="" id="{85FFDCB6-DCBF-4F9C-90C4-2AB70E81D8A0}"/>
              </a:ext>
            </a:extLst>
          </p:cNvPr>
          <p:cNvSpPr txBox="1">
            <a:spLocks/>
          </p:cNvSpPr>
          <p:nvPr/>
        </p:nvSpPr>
        <p:spPr>
          <a:xfrm>
            <a:off x="1" y="2747807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Рустам Ренатович</a:t>
            </a:r>
            <a:endParaRPr lang="ru-RU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9CF103-AC91-48FF-AA34-D8B9DB5E2763}"/>
              </a:ext>
            </a:extLst>
          </p:cNvPr>
          <p:cNvSpPr txBox="1"/>
          <p:nvPr/>
        </p:nvSpPr>
        <p:spPr>
          <a:xfrm>
            <a:off x="846855" y="3319939"/>
            <a:ext cx="745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Направление: 01.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«Прикладная математика»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– «Разработка программного обеспечения и математических методов решения инженерных и экономических задач»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69CF103-AC91-48FF-AA34-D8B9DB5E2763}"/>
              </a:ext>
            </a:extLst>
          </p:cNvPr>
          <p:cNvSpPr txBox="1"/>
          <p:nvPr/>
        </p:nvSpPr>
        <p:spPr>
          <a:xfrm>
            <a:off x="846857" y="1778004"/>
            <a:ext cx="74502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Ответы на вопросы по дисциплинам:</a:t>
            </a:r>
          </a:p>
          <a:p>
            <a:pPr algn="ctr">
              <a:spcBef>
                <a:spcPct val="0"/>
              </a:spcBef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«Принципы построения математических моделей»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«Методы оптимизации и теория оптимального управления»</a:t>
            </a:r>
          </a:p>
        </p:txBody>
      </p:sp>
      <p:sp>
        <p:nvSpPr>
          <p:cNvPr id="7" name="Заголовок 16">
            <a:extLst>
              <a:ext uri="{FF2B5EF4-FFF2-40B4-BE49-F238E27FC236}">
                <a16:creationId xmlns:a16="http://schemas.microsoft.com/office/drawing/2014/main" xmlns="" id="{00B113A3-4A38-44F4-8FDE-3CF2561C426F}"/>
              </a:ext>
            </a:extLst>
          </p:cNvPr>
          <p:cNvSpPr txBox="1">
            <a:spLocks/>
          </p:cNvSpPr>
          <p:nvPr/>
        </p:nvSpPr>
        <p:spPr>
          <a:xfrm>
            <a:off x="-3" y="2996188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</a:t>
            </a:r>
            <a:r>
              <a:rPr lang="ru-RU" sz="12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М21-181-1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81527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ППММ, 1. Модели и моделирование. Понятие модели, определение модели, цели моделирования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50207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это виртуальный математический или физический объект, позволяющий проводить имитационные исследования реальных объектов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моделирования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‑ анализ явления, описание поведения объекта, или системы, выявление закономерностей и механизмов такого поведения с целью прогнозировать, предсказывать поведение объекта, или системы, в различных ситуациях, не прибегая к экспериментам на реальном объекте или системе.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0" y="1755067"/>
            <a:ext cx="4275608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Имитационное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моделирование является экспериментальной и прикладной методологией, имеющей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целью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поведение системы.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Понять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устроен конкретный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поведение объекта или его свойства.</a:t>
            </a:r>
          </a:p>
          <a:p>
            <a:pPr>
              <a:lnSpc>
                <a:spcPct val="125000"/>
              </a:lnSpc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Управлять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или процессом, определять наилучшие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при заданных целях и критериях.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будущее поведение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968946"/>
              </p:ext>
            </p:extLst>
          </p:nvPr>
        </p:nvGraphicFramePr>
        <p:xfrm>
          <a:off x="3292674" y="2059678"/>
          <a:ext cx="6840656" cy="205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Picture" r:id="rId3" imgW="6301080" imgH="1961640" progId="Word.Picture.8">
                  <p:embed/>
                </p:oleObj>
              </mc:Choice>
              <mc:Fallback>
                <p:oleObj name="Picture" r:id="rId3" imgW="6301080" imgH="1961640" progId="Word.Picture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t="3883"/>
                      <a:stretch>
                        <a:fillRect/>
                      </a:stretch>
                    </p:blipFill>
                    <p:spPr bwMode="auto">
                      <a:xfrm>
                        <a:off x="3292674" y="2059678"/>
                        <a:ext cx="6840656" cy="2052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326764" y="4121522"/>
            <a:ext cx="4874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– 1. Классификация моделей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целей моделирования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ППММ, 1. Модели и моделирование. Понятие модели, определение модели, цели моделирования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  <p:sp>
        <p:nvSpPr>
          <p:cNvPr id="13" name="Rectangle 1008"/>
          <p:cNvSpPr>
            <a:spLocks noChangeArrowheads="1"/>
          </p:cNvSpPr>
          <p:nvPr/>
        </p:nvSpPr>
        <p:spPr bwMode="auto">
          <a:xfrm>
            <a:off x="2045847" y="290937"/>
            <a:ext cx="43034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имитационной модели снаряда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98" y="607671"/>
            <a:ext cx="39729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поведения системы: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описывается с помощью следующих дифференциальных уравнений 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313375"/>
              </p:ext>
            </p:extLst>
          </p:nvPr>
        </p:nvGraphicFramePr>
        <p:xfrm>
          <a:off x="25400" y="1336675"/>
          <a:ext cx="337343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8" name="Формула" r:id="rId3" imgW="3352680" imgH="1206360" progId="Equation.3">
                  <p:embed/>
                </p:oleObj>
              </mc:Choice>
              <mc:Fallback>
                <p:oleObj name="Формула" r:id="rId3" imgW="3352680" imgH="120636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1336675"/>
                        <a:ext cx="3373438" cy="1206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4337903" y="607671"/>
            <a:ext cx="4806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2.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Понять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устроен объект.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Свойства снаряда определяются в зависимости от допущений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модели.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337903" y="1430437"/>
            <a:ext cx="48468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3.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Оптимизировать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поведение объекта: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решении задачи увеличения дальности определяются оптимальные начальные параметры снаряда.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4337903" y="2250472"/>
            <a:ext cx="4846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4.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правлять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объектом, определять наилучшие способы управления при заданных целях: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управлять снарядом выражается через влияние начальных заданных параметров на траекторию снаряда.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337903" y="3285950"/>
            <a:ext cx="44929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5.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будущее поведение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Прогнозирование снаряда выражается в построении траектории его полёта.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5" name="Рисунок 3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8" y="2663396"/>
            <a:ext cx="4130632" cy="18059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66932" y="4466793"/>
            <a:ext cx="4193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– 2. Траектория снаряда при различных параметрах.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794266" y="1713946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err="1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, 3. Прямые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методы безусловной многомерной минимизации.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381117"/>
              </p:ext>
            </p:extLst>
          </p:nvPr>
        </p:nvGraphicFramePr>
        <p:xfrm>
          <a:off x="1257300" y="838200"/>
          <a:ext cx="139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7" name="Формула" r:id="rId3" imgW="1396800" imgH="241200" progId="Equation.3">
                  <p:embed/>
                </p:oleObj>
              </mc:Choice>
              <mc:Fallback>
                <p:oleObj name="Формула" r:id="rId3" imgW="1396800" imgH="2412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838200"/>
                        <a:ext cx="1397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304685"/>
              </p:ext>
            </p:extLst>
          </p:nvPr>
        </p:nvGraphicFramePr>
        <p:xfrm>
          <a:off x="1155700" y="2084388"/>
          <a:ext cx="1600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8" name="Формула" r:id="rId5" imgW="1600200" imgH="253800" progId="Equation.3">
                  <p:embed/>
                </p:oleObj>
              </mc:Choice>
              <mc:Fallback>
                <p:oleObj name="Формула" r:id="rId5" imgW="1600200" imgH="2538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084388"/>
                        <a:ext cx="16002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27687"/>
              </p:ext>
            </p:extLst>
          </p:nvPr>
        </p:nvGraphicFramePr>
        <p:xfrm>
          <a:off x="4929188" y="1329624"/>
          <a:ext cx="2590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9" name="Формула" r:id="rId7" imgW="2590560" imgH="698400" progId="Equation.3">
                  <p:embed/>
                </p:oleObj>
              </mc:Choice>
              <mc:Fallback>
                <p:oleObj name="Формула" r:id="rId7" imgW="2590560" imgH="6984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329624"/>
                        <a:ext cx="25908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3442" y="513831"/>
            <a:ext cx="43000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безусловной оптимизации: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13341" y="1203831"/>
            <a:ext cx="421975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числ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енн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 решения задачи безусловной оптимизации в основном используют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итерационные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процедуры вида: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572000" y="548145"/>
            <a:ext cx="408951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итерационные процедуры при определенных условиях позволяют построить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оследовательность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вида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491" y="2444526"/>
            <a:ext cx="4214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следующие условия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остановки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(критерий окончания) итерационного процесса: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798087"/>
              </p:ext>
            </p:extLst>
          </p:nvPr>
        </p:nvGraphicFramePr>
        <p:xfrm>
          <a:off x="1388590" y="3063082"/>
          <a:ext cx="14509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0" name="Формула" r:id="rId9" imgW="1460160" imgH="291960" progId="Equation.3">
                  <p:embed/>
                </p:oleObj>
              </mc:Choice>
              <mc:Fallback>
                <p:oleObj name="Формула" r:id="rId9" imgW="1460160" imgH="29196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590" y="3063082"/>
                        <a:ext cx="1450975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646724"/>
              </p:ext>
            </p:extLst>
          </p:nvPr>
        </p:nvGraphicFramePr>
        <p:xfrm>
          <a:off x="2909888" y="3060700"/>
          <a:ext cx="939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1" name="Формула" r:id="rId11" imgW="939600" imgH="291960" progId="Equation.3">
                  <p:embed/>
                </p:oleObj>
              </mc:Choice>
              <mc:Fallback>
                <p:oleObj name="Формула" r:id="rId11" imgW="939600" imgH="29196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060700"/>
                        <a:ext cx="939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03063" y="3392221"/>
            <a:ext cx="33792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r>
              <a:rPr kumimoji="0" lang="el-GR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заданная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(погрешность).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4577868" y="1942495"/>
            <a:ext cx="4433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Вычислительные алгоритмы простейших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процедур, основаны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рекуррентных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формулах вида:</a:t>
            </a: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630532"/>
              </p:ext>
            </p:extLst>
          </p:nvPr>
        </p:nvGraphicFramePr>
        <p:xfrm>
          <a:off x="5853113" y="2674890"/>
          <a:ext cx="1666875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2" name="Формула" r:id="rId13" imgW="1841400" imgH="253800" progId="Equation.3">
                  <p:embed/>
                </p:oleObj>
              </mc:Choice>
              <mc:Fallback>
                <p:oleObj name="Формула" r:id="rId13" imgW="1841400" imgH="25380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2674890"/>
                        <a:ext cx="1666875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4572000" y="3061192"/>
            <a:ext cx="6537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Здесь:</a:t>
            </a:r>
          </a:p>
        </p:txBody>
      </p: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606929"/>
              </p:ext>
            </p:extLst>
          </p:nvPr>
        </p:nvGraphicFramePr>
        <p:xfrm>
          <a:off x="5175014" y="3066969"/>
          <a:ext cx="215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3" name="Формула" r:id="rId15" imgW="241195" imgH="279279" progId="Equation.3">
                  <p:embed/>
                </p:oleObj>
              </mc:Choice>
              <mc:Fallback>
                <p:oleObj name="Формула" r:id="rId15" imgW="241195" imgH="279279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014" y="3066969"/>
                        <a:ext cx="2159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329723" y="3061192"/>
            <a:ext cx="27341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аправление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поиска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точки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820176"/>
              </p:ext>
            </p:extLst>
          </p:nvPr>
        </p:nvGraphicFramePr>
        <p:xfrm>
          <a:off x="7588250" y="3113088"/>
          <a:ext cx="276225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4" name="Формула" r:id="rId17" imgW="279360" imgH="203040" progId="Equation.3">
                  <p:embed/>
                </p:oleObj>
              </mc:Choice>
              <mc:Fallback>
                <p:oleObj name="Формула" r:id="rId17" imgW="279360" imgH="20304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0" y="3113088"/>
                        <a:ext cx="276225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7849713" y="3081052"/>
            <a:ext cx="8433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точки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596176"/>
              </p:ext>
            </p:extLst>
          </p:nvPr>
        </p:nvGraphicFramePr>
        <p:xfrm>
          <a:off x="8604014" y="3105069"/>
          <a:ext cx="2508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5" name="Формула" r:id="rId19" imgW="253800" imgH="241200" progId="Equation.3">
                  <p:embed/>
                </p:oleObj>
              </mc:Choice>
              <mc:Fallback>
                <p:oleObj name="Формула" r:id="rId19" imgW="253800" imgH="24120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014" y="3105069"/>
                        <a:ext cx="2508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419951"/>
              </p:ext>
            </p:extLst>
          </p:nvPr>
        </p:nvGraphicFramePr>
        <p:xfrm>
          <a:off x="4660747" y="3475814"/>
          <a:ext cx="238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6" name="Формула" r:id="rId21" imgW="228600" imgH="241300" progId="Equation.3">
                  <p:embed/>
                </p:oleObj>
              </mc:Choice>
              <mc:Fallback>
                <p:oleObj name="Формула" r:id="rId21" imgW="228600" imgH="24130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747" y="3475814"/>
                        <a:ext cx="2381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Прямоугольник 57"/>
          <p:cNvSpPr/>
          <p:nvPr/>
        </p:nvSpPr>
        <p:spPr>
          <a:xfrm>
            <a:off x="4572000" y="3468934"/>
            <a:ext cx="424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– величина шага, которая выбирается так, чтобы выполнялось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569766"/>
              </p:ext>
            </p:extLst>
          </p:nvPr>
        </p:nvGraphicFramePr>
        <p:xfrm>
          <a:off x="6380163" y="3736488"/>
          <a:ext cx="11398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7" name="Формула" r:id="rId23" imgW="1130040" imgH="253800" progId="Equation.3">
                  <p:embed/>
                </p:oleObj>
              </mc:Choice>
              <mc:Fallback>
                <p:oleObj name="Формула" r:id="rId23" imgW="1130040" imgH="25380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3736488"/>
                        <a:ext cx="1139825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xmlns="" id="{9E04601C-F75E-4D02-B7C1-8148ED14A96C}"/>
              </a:ext>
            </a:extLst>
          </p:cNvPr>
          <p:cNvSpPr/>
          <p:nvPr/>
        </p:nvSpPr>
        <p:spPr>
          <a:xfrm>
            <a:off x="2375091" y="4203360"/>
            <a:ext cx="3779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задачи </a:t>
            </a: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максимизации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минимизации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573827"/>
              </p:ext>
            </p:extLst>
          </p:nvPr>
        </p:nvGraphicFramePr>
        <p:xfrm>
          <a:off x="3205688" y="4565654"/>
          <a:ext cx="22129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8" name="Формула" r:id="rId25" imgW="2197080" imgH="228600" progId="Equation.3">
                  <p:embed/>
                </p:oleObj>
              </mc:Choice>
              <mc:Fallback>
                <p:oleObj name="Формула" r:id="rId25" imgW="2197080" imgH="22860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688" y="4565654"/>
                        <a:ext cx="2212975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75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8973"/>
              </p:ext>
            </p:extLst>
          </p:nvPr>
        </p:nvGraphicFramePr>
        <p:xfrm>
          <a:off x="327025" y="3065463"/>
          <a:ext cx="1003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9" name="Формула" r:id="rId27" imgW="1002960" imgH="291960" progId="Equation.3">
                  <p:embed/>
                </p:oleObj>
              </mc:Choice>
              <mc:Fallback>
                <p:oleObj name="Формула" r:id="rId27" imgW="1002960" imgH="29196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3065463"/>
                        <a:ext cx="1003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4168702" y="811162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(2)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168702" y="2003396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(3)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168702" y="3027760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(4)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8693090" y="1508978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(5)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8693090" y="2621788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(6)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8693090" y="4436942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(7)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, 4. Прямые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методы безусловной многомерной минимизации.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5/5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" y="344029"/>
            <a:ext cx="53161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циклического покоординатного спуска: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итерационная формула: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из условия:</a:t>
            </a:r>
            <a:endParaRPr lang="ru-RU" b="1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Метод Хука-Дживса: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итерационная формула: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с помощью алгоритма 			исследующего покоординатного поиска.</a:t>
            </a:r>
          </a:p>
          <a:p>
            <a:endParaRPr lang="ru-RU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Метод случайного поиска: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итерационная формула: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здесь                         - некоторая реализация </a:t>
            </a:r>
            <a:r>
              <a:rPr lang="en-US" i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мерного 	случайного вектора </a:t>
            </a:r>
            <a:r>
              <a:rPr lang="el-GR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из условия:</a:t>
            </a:r>
            <a:endParaRPr lang="ru-RU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798456"/>
              </p:ext>
            </p:extLst>
          </p:nvPr>
        </p:nvGraphicFramePr>
        <p:xfrm>
          <a:off x="2654300" y="876300"/>
          <a:ext cx="152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6" name="Формула" r:id="rId3" imgW="1523880" imgH="253800" progId="Equation.3">
                  <p:embed/>
                </p:oleObj>
              </mc:Choice>
              <mc:Fallback>
                <p:oleObj name="Формула" r:id="rId3" imgW="1523880" imgH="253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876300"/>
                        <a:ext cx="1524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47925"/>
              </p:ext>
            </p:extLst>
          </p:nvPr>
        </p:nvGraphicFramePr>
        <p:xfrm>
          <a:off x="1111807" y="1204486"/>
          <a:ext cx="238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7" name="Формула" r:id="rId5" imgW="228600" imgH="241300" progId="Equation.3">
                  <p:embed/>
                </p:oleObj>
              </mc:Choice>
              <mc:Fallback>
                <p:oleObj name="Формула" r:id="rId5" imgW="228600" imgH="2413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807" y="1204486"/>
                        <a:ext cx="2381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05834"/>
              </p:ext>
            </p:extLst>
          </p:nvPr>
        </p:nvGraphicFramePr>
        <p:xfrm>
          <a:off x="1128710" y="1487061"/>
          <a:ext cx="24098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8" name="Формула" r:id="rId7" imgW="2425700" imgH="279400" progId="Equation.3">
                  <p:embed/>
                </p:oleObj>
              </mc:Choice>
              <mc:Fallback>
                <p:oleObj name="Формула" r:id="rId7" imgW="2425700" imgH="2794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0" y="1487061"/>
                        <a:ext cx="24098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68921"/>
              </p:ext>
            </p:extLst>
          </p:nvPr>
        </p:nvGraphicFramePr>
        <p:xfrm>
          <a:off x="2638425" y="2187794"/>
          <a:ext cx="2047875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9" name="Формула" r:id="rId9" imgW="2044440" imgH="253800" progId="Equation.3">
                  <p:embed/>
                </p:oleObj>
              </mc:Choice>
              <mc:Fallback>
                <p:oleObj name="Формула" r:id="rId9" imgW="2044440" imgH="2538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187794"/>
                        <a:ext cx="2047875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720993"/>
              </p:ext>
            </p:extLst>
          </p:nvPr>
        </p:nvGraphicFramePr>
        <p:xfrm>
          <a:off x="1139029" y="2503024"/>
          <a:ext cx="203200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0" name="Формула" r:id="rId11" imgW="203040" imgH="215640" progId="Equation.3">
                  <p:embed/>
                </p:oleObj>
              </mc:Choice>
              <mc:Fallback>
                <p:oleObj name="Формула" r:id="rId11" imgW="203040" imgH="2156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029" y="2503024"/>
                        <a:ext cx="203200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600534"/>
              </p:ext>
            </p:extLst>
          </p:nvPr>
        </p:nvGraphicFramePr>
        <p:xfrm>
          <a:off x="2583417" y="3448560"/>
          <a:ext cx="1933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1" name="Формула" r:id="rId13" imgW="1930400" imgH="508000" progId="Equation.3">
                  <p:embed/>
                </p:oleObj>
              </mc:Choice>
              <mc:Fallback>
                <p:oleObj name="Формула" r:id="rId13" imgW="1930400" imgH="5080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417" y="3448560"/>
                        <a:ext cx="1933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349577"/>
              </p:ext>
            </p:extLst>
          </p:nvPr>
        </p:nvGraphicFramePr>
        <p:xfrm>
          <a:off x="1111807" y="4460957"/>
          <a:ext cx="22383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2" name="Формула" r:id="rId15" imgW="215640" imgH="241200" progId="Equation.3">
                  <p:embed/>
                </p:oleObj>
              </mc:Choice>
              <mc:Fallback>
                <p:oleObj name="Формула" r:id="rId15" imgW="215640" imgH="2412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807" y="4460957"/>
                        <a:ext cx="223838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92018"/>
              </p:ext>
            </p:extLst>
          </p:nvPr>
        </p:nvGraphicFramePr>
        <p:xfrm>
          <a:off x="3351125" y="4430858"/>
          <a:ext cx="5334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3" name="Формула" r:id="rId17" imgW="508000" imgH="241300" progId="Equation.3">
                  <p:embed/>
                </p:oleObj>
              </mc:Choice>
              <mc:Fallback>
                <p:oleObj name="Формула" r:id="rId17" imgW="508000" imgH="2413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125" y="4430858"/>
                        <a:ext cx="5334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27479"/>
              </p:ext>
            </p:extLst>
          </p:nvPr>
        </p:nvGraphicFramePr>
        <p:xfrm>
          <a:off x="1230488" y="3891723"/>
          <a:ext cx="10382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4" name="Формула" r:id="rId19" imgW="1016000" imgH="241300" progId="Equation.3">
                  <p:embed/>
                </p:oleObj>
              </mc:Choice>
              <mc:Fallback>
                <p:oleObj name="Формула" r:id="rId19" imgW="1016000" imgH="2413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488" y="3891723"/>
                        <a:ext cx="10382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8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17306</TotalTime>
  <Words>534</Words>
  <Application>Microsoft Office PowerPoint</Application>
  <PresentationFormat>Экран (16:9)</PresentationFormat>
  <Paragraphs>80</Paragraphs>
  <Slides>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Times New Roman</vt:lpstr>
      <vt:lpstr>Тема Office</vt:lpstr>
      <vt:lpstr>Microsoft Equation 3.0</vt:lpstr>
      <vt:lpstr>Формула</vt:lpstr>
      <vt:lpstr>Microsoft Word Picture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576</cp:revision>
  <dcterms:created xsi:type="dcterms:W3CDTF">2021-06-11T06:02:05Z</dcterms:created>
  <dcterms:modified xsi:type="dcterms:W3CDTF">2023-05-17T12:21:52Z</dcterms:modified>
</cp:coreProperties>
</file>