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316" r:id="rId2"/>
    <p:sldId id="319" r:id="rId3"/>
    <p:sldId id="317" r:id="rId4"/>
    <p:sldId id="318" r:id="rId5"/>
    <p:sldId id="342" r:id="rId6"/>
    <p:sldId id="320" r:id="rId7"/>
    <p:sldId id="321" r:id="rId8"/>
    <p:sldId id="322" r:id="rId9"/>
    <p:sldId id="323" r:id="rId10"/>
    <p:sldId id="344" r:id="rId11"/>
    <p:sldId id="324" r:id="rId12"/>
    <p:sldId id="334" r:id="rId13"/>
    <p:sldId id="331" r:id="rId14"/>
    <p:sldId id="343" r:id="rId15"/>
    <p:sldId id="335" r:id="rId16"/>
    <p:sldId id="345" r:id="rId17"/>
    <p:sldId id="341" r:id="rId18"/>
    <p:sldId id="338" r:id="rId19"/>
    <p:sldId id="332" r:id="rId20"/>
    <p:sldId id="346" r:id="rId21"/>
    <p:sldId id="347" r:id="rId22"/>
    <p:sldId id="348" r:id="rId23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e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18" Type="http://schemas.openxmlformats.org/officeDocument/2006/relationships/image" Target="../media/image7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17" Type="http://schemas.openxmlformats.org/officeDocument/2006/relationships/image" Target="../media/image75.wmf"/><Relationship Id="rId2" Type="http://schemas.openxmlformats.org/officeDocument/2006/relationships/image" Target="../media/image60.wmf"/><Relationship Id="rId16" Type="http://schemas.openxmlformats.org/officeDocument/2006/relationships/image" Target="../media/image74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1.w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9" Type="http://schemas.openxmlformats.org/officeDocument/2006/relationships/image" Target="../media/image76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oleObject" Target="../embeddings/oleObject72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image" Target="../media/image73.wmf"/><Relationship Id="rId38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9.wmf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75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5.bin"/><Relationship Id="rId31" Type="http://schemas.openxmlformats.org/officeDocument/2006/relationships/image" Target="../media/image7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Relationship Id="rId27" Type="http://schemas.openxmlformats.org/officeDocument/2006/relationships/image" Target="../media/image77.emf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image" Target="NULL"/><Relationship Id="rId21" Type="http://schemas.openxmlformats.org/officeDocument/2006/relationships/image" Target="../media/image97.wmf"/><Relationship Id="rId34" Type="http://schemas.openxmlformats.org/officeDocument/2006/relationships/image" Target="NUL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5.wmf"/><Relationship Id="rId25" Type="http://schemas.openxmlformats.org/officeDocument/2006/relationships/image" Target="../media/image99.wmf"/><Relationship Id="rId33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29" Type="http://schemas.openxmlformats.org/officeDocument/2006/relationships/image" Target="../media/image101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2.wmf"/><Relationship Id="rId24" Type="http://schemas.openxmlformats.org/officeDocument/2006/relationships/oleObject" Target="../embeddings/oleObject96.bin"/><Relationship Id="rId32" Type="http://schemas.openxmlformats.org/officeDocument/2006/relationships/oleObject" Target="../embeddings/oleObject100.bin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23" Type="http://schemas.openxmlformats.org/officeDocument/2006/relationships/image" Target="../media/image98.wmf"/><Relationship Id="rId28" Type="http://schemas.openxmlformats.org/officeDocument/2006/relationships/oleObject" Target="../embeddings/oleObject98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6.wmf"/><Relationship Id="rId31" Type="http://schemas.openxmlformats.org/officeDocument/2006/relationships/image" Target="../media/image102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100.wmf"/><Relationship Id="rId30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Bookman Old Style" pitchFamily="18" charset="0"/>
              </a:rPr>
              <a:t>Презентация </a:t>
            </a:r>
            <a:r>
              <a:rPr lang="ru-RU" sz="1600" dirty="0">
                <a:latin typeface="Bookman Old Style" pitchFamily="18" charset="0"/>
              </a:rPr>
              <a:t>диссертации на тему</a:t>
            </a:r>
            <a:r>
              <a:rPr lang="en-US" sz="1600" dirty="0">
                <a:latin typeface="Bookman Old Style" pitchFamily="18" charset="0"/>
              </a:rPr>
              <a:t>:</a:t>
            </a:r>
            <a:r>
              <a:rPr lang="ru-RU" sz="1600" dirty="0">
                <a:latin typeface="Bookman Old Style" pitchFamily="18" charset="0"/>
              </a:rPr>
              <a:t/>
            </a:r>
            <a:br>
              <a:rPr lang="ru-RU" sz="1600" dirty="0">
                <a:latin typeface="Bookman Old Style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</a:t>
            </a: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повышения дальности и точности стрельбы активно-реактивным снарядом на основе математического моделирования и комплексной </a:t>
            </a:r>
            <a:r>
              <a:rPr lang="ru-RU" sz="16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оптимизации»</a:t>
            </a:r>
            <a:endParaRPr lang="ru-RU" sz="1600" b="1" cap="all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 МОДЕЛЬ ВНЕШНЕЙ БАЛЛИСТИКИ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/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/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138564" y="809812"/>
            <a:ext cx="391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1489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634" y="375322"/>
            <a:ext cx="9143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ru-RU" alt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аэродинамики обтекания снаряда</a:t>
            </a:r>
            <a:endParaRPr lang="ru-RU" altLang="ru-RU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8357729" y="2902926"/>
            <a:ext cx="487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ru-RU" alt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872820" y="666372"/>
            <a:ext cx="4546949" cy="3834416"/>
            <a:chOff x="1262106" y="538956"/>
            <a:chExt cx="4546949" cy="3834416"/>
          </a:xfrm>
        </p:grpSpPr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262107" y="538956"/>
              <a:ext cx="4546948" cy="728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>
                <a:spcAft>
                  <a:spcPts val="450"/>
                </a:spcAft>
              </a:pP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Основные допущения</a:t>
              </a:r>
              <a:r>
                <a:rPr lang="ru-RU" sz="11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just">
                <a:spcAft>
                  <a:spcPts val="450"/>
                </a:spcAft>
                <a:buAutoNum type="arabicPeriod"/>
              </a:pP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Режим обтекания предполагается квазистационарным;</a:t>
              </a:r>
            </a:p>
            <a:p>
              <a:pPr algn="just">
                <a:spcAft>
                  <a:spcPts val="450"/>
                </a:spcAft>
                <a:buAutoNum type="arabicPeriod"/>
              </a:pPr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Параметры атмосферы учитываются через число Маха.</a:t>
              </a:r>
            </a:p>
          </p:txBody>
        </p:sp>
        <p:graphicFrame>
          <p:nvGraphicFramePr>
            <p:cNvPr id="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78937"/>
                </p:ext>
              </p:extLst>
            </p:nvPr>
          </p:nvGraphicFramePr>
          <p:xfrm>
            <a:off x="1756645" y="1672056"/>
            <a:ext cx="1611313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" name="Формула" r:id="rId3" imgW="1955520" imgH="241200" progId="Equation.3">
                    <p:embed/>
                  </p:oleObj>
                </mc:Choice>
                <mc:Fallback>
                  <p:oleObj name="Формула" r:id="rId3" imgW="19555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645" y="1672056"/>
                          <a:ext cx="1611313" cy="198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678597"/>
                </p:ext>
              </p:extLst>
            </p:nvPr>
          </p:nvGraphicFramePr>
          <p:xfrm>
            <a:off x="1731555" y="1921473"/>
            <a:ext cx="66992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" name="Формула" r:id="rId5" imgW="812520" imgH="444240" progId="Equation.3">
                    <p:embed/>
                  </p:oleObj>
                </mc:Choice>
                <mc:Fallback>
                  <p:oleObj name="Формула" r:id="rId5" imgW="8125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555" y="1921473"/>
                          <a:ext cx="669925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160958"/>
                </p:ext>
              </p:extLst>
            </p:nvPr>
          </p:nvGraphicFramePr>
          <p:xfrm>
            <a:off x="2434817" y="1884961"/>
            <a:ext cx="7556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Формула" r:id="rId7" imgW="914400" imgH="520560" progId="Equation.3">
                    <p:embed/>
                  </p:oleObj>
                </mc:Choice>
                <mc:Fallback>
                  <p:oleObj name="Формула" r:id="rId7" imgW="9144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817" y="1884961"/>
                          <a:ext cx="75565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Объект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444122"/>
                </p:ext>
              </p:extLst>
            </p:nvPr>
          </p:nvGraphicFramePr>
          <p:xfrm>
            <a:off x="1694032" y="3733670"/>
            <a:ext cx="1865709" cy="398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Уравнение" r:id="rId9" imgW="2260440" imgH="482400" progId="Equation.3">
                    <p:embed/>
                  </p:oleObj>
                </mc:Choice>
                <mc:Fallback>
                  <p:oleObj name="Уравнение" r:id="rId9" imgW="22604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032" y="3733670"/>
                          <a:ext cx="1865709" cy="398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0058219"/>
                </p:ext>
              </p:extLst>
            </p:nvPr>
          </p:nvGraphicFramePr>
          <p:xfrm>
            <a:off x="1690261" y="4174537"/>
            <a:ext cx="912019" cy="198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Уравнение" r:id="rId11" imgW="1104840" imgH="241200" progId="Equation.3">
                    <p:embed/>
                  </p:oleObj>
                </mc:Choice>
                <mc:Fallback>
                  <p:oleObj name="Уравнение" r:id="rId11" imgW="1104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261" y="4174537"/>
                          <a:ext cx="912019" cy="1988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161127"/>
                </p:ext>
              </p:extLst>
            </p:nvPr>
          </p:nvGraphicFramePr>
          <p:xfrm>
            <a:off x="1726128" y="2755989"/>
            <a:ext cx="419100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" name="Уравнение" r:id="rId13" imgW="507960" imgH="241200" progId="Equation.3">
                    <p:embed/>
                  </p:oleObj>
                </mc:Choice>
                <mc:Fallback>
                  <p:oleObj name="Уравнение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128" y="2755989"/>
                          <a:ext cx="419100" cy="197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894792"/>
                </p:ext>
              </p:extLst>
            </p:nvPr>
          </p:nvGraphicFramePr>
          <p:xfrm>
            <a:off x="3033305" y="2767611"/>
            <a:ext cx="566737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" name="Формула" r:id="rId15" imgW="685800" imgH="215640" progId="Equation.3">
                    <p:embed/>
                  </p:oleObj>
                </mc:Choice>
                <mc:Fallback>
                  <p:oleObj name="Формула" r:id="rId15" imgW="685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305" y="2767611"/>
                          <a:ext cx="566737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Объект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006246"/>
                </p:ext>
              </p:extLst>
            </p:nvPr>
          </p:nvGraphicFramePr>
          <p:xfrm>
            <a:off x="2236380" y="2719986"/>
            <a:ext cx="7747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" name="Формула" r:id="rId17" imgW="939600" imgH="304560" progId="Equation.3">
                    <p:embed/>
                  </p:oleObj>
                </mc:Choice>
                <mc:Fallback>
                  <p:oleObj name="Формула" r:id="rId17" imgW="9396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380" y="2719986"/>
                          <a:ext cx="7747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511856"/>
                </p:ext>
              </p:extLst>
            </p:nvPr>
          </p:nvGraphicFramePr>
          <p:xfrm>
            <a:off x="1395273" y="3078456"/>
            <a:ext cx="1036823" cy="26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" name="Уравнение" r:id="rId19" imgW="1256755" imgH="317362" progId="Equation.3">
                    <p:embed/>
                  </p:oleObj>
                </mc:Choice>
                <mc:Fallback>
                  <p:oleObj name="Уравнение" r:id="rId19" imgW="1256755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273" y="3078456"/>
                          <a:ext cx="1036823" cy="261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524873" y="3062949"/>
              <a:ext cx="2852672" cy="510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– скорость на поверхности вращающегося тела;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1262106" y="1308504"/>
              <a:ext cx="140775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Граничные условия: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363589" y="1624196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298652" y="2690692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1300976" y="3743214"/>
              <a:ext cx="3930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4625" indent="-174625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sz="1200" i="1" dirty="0">
                  <a:solidFill>
                    <a:prstClr val="black"/>
                  </a:solidFill>
                  <a:latin typeface="Bookman Old Style" pitchFamily="18" charset="0"/>
                </a:rPr>
                <a:t>Г</a:t>
              </a:r>
              <a:r>
                <a:rPr lang="ru-RU" sz="1200" baseline="-25000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ru-RU" sz="1200" dirty="0">
                  <a:solidFill>
                    <a:prstClr val="black"/>
                  </a:solidFill>
                  <a:latin typeface="Bookman Old Style" pitchFamily="18" charset="0"/>
                </a:rPr>
                <a:t>: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18113" y="513821"/>
            <a:ext cx="4164434" cy="3843116"/>
            <a:chOff x="4719665" y="630702"/>
            <a:chExt cx="4164434" cy="3843116"/>
          </a:xfrm>
        </p:grpSpPr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467408"/>
                </p:ext>
              </p:extLst>
            </p:nvPr>
          </p:nvGraphicFramePr>
          <p:xfrm>
            <a:off x="4961850" y="630702"/>
            <a:ext cx="3326159" cy="214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3" name="Picture" r:id="rId21" imgW="5153051" imgH="3320371" progId="Word.Picture.8">
                    <p:embed/>
                  </p:oleObj>
                </mc:Choice>
                <mc:Fallback>
                  <p:oleObj name="Picture" r:id="rId21" imgW="5153051" imgH="3320371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850" y="630702"/>
                          <a:ext cx="3326159" cy="21432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082619" y="2801339"/>
              <a:ext cx="283249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1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Рисунок 10 – </a:t>
              </a: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Схема расчетной области</a:t>
              </a:r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015889"/>
                </p:ext>
              </p:extLst>
            </p:nvPr>
          </p:nvGraphicFramePr>
          <p:xfrm>
            <a:off x="6013688" y="3347486"/>
            <a:ext cx="932260" cy="377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4" name="Уравнение" r:id="rId23" imgW="1130040" imgH="457200" progId="Equation.3">
                    <p:embed/>
                  </p:oleObj>
                </mc:Choice>
                <mc:Fallback>
                  <p:oleObj name="Уравнение" r:id="rId23" imgW="11300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3688" y="3347486"/>
                          <a:ext cx="932260" cy="377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940581"/>
                </p:ext>
              </p:extLst>
            </p:nvPr>
          </p:nvGraphicFramePr>
          <p:xfrm>
            <a:off x="5494575" y="3718961"/>
            <a:ext cx="1969294" cy="377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5" name="Уравнение" r:id="rId25" imgW="2387520" imgH="457200" progId="Equation.3">
                    <p:embed/>
                  </p:oleObj>
                </mc:Choice>
                <mc:Fallback>
                  <p:oleObj name="Уравнение" r:id="rId25" imgW="23875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575" y="3718961"/>
                          <a:ext cx="1969294" cy="377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146486"/>
                </p:ext>
              </p:extLst>
            </p:nvPr>
          </p:nvGraphicFramePr>
          <p:xfrm>
            <a:off x="5082619" y="4096389"/>
            <a:ext cx="2944416" cy="377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6" name="Уравнение" r:id="rId27" imgW="3568680" imgH="457200" progId="Equation.3">
                    <p:embed/>
                  </p:oleObj>
                </mc:Choice>
                <mc:Fallback>
                  <p:oleObj name="Уравнение" r:id="rId27" imgW="35686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2619" y="4096389"/>
                          <a:ext cx="2944416" cy="377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4719665" y="3100198"/>
              <a:ext cx="414087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 уравнений Навье-Стокса осредненных по </a:t>
              </a:r>
              <a:r>
                <a:rPr lang="ru-RU" sz="11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Фавру</a:t>
              </a:r>
              <a:r>
                <a:rPr lang="ru-RU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FANS)</a:t>
              </a:r>
              <a:endPara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8396181" y="3763204"/>
              <a:ext cx="4879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993300"/>
                  </a:solidFill>
                  <a:latin typeface="Agency FB" panose="020B0503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ru-RU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ru-RU" altLang="ru-RU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69282" y="4479309"/>
            <a:ext cx="44038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Применялась 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ru-RU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турбулентности</a:t>
            </a:r>
            <a:endParaRPr lang="ru-RU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ЧИСЛЕННЫЕ МЕТОДЫ РЕШЕНИЯ ДИФФЕРЕНЦИАЛЬНЫХ УРАВНЕНИЙ </a:t>
            </a:r>
          </a:p>
          <a:p>
            <a:pPr indent="133350" algn="ctr"/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ВНУТРЕННЕЙ И ВНЕШНЕЙ БАЛЛИСТИКИ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624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2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. </a:t>
            </a: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Задача комплексной оптимизации параметров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422475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119063" y="3651250"/>
          <a:ext cx="7953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9" imgW="799920" imgH="228600" progId="Equation.3">
                  <p:embed/>
                </p:oleObj>
              </mc:Choice>
              <mc:Fallback>
                <p:oleObj name="Equation" r:id="rId9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3651250"/>
                        <a:ext cx="7953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93307" y="31681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5924580" y="56774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80" y="56774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5454187" y="926740"/>
          <a:ext cx="11430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9" imgW="1143000" imgH="241200" progId="Equation.3">
                  <p:embed/>
                </p:oleObj>
              </mc:Choice>
              <mc:Fallback>
                <p:oleObj name="Equation" r:id="rId19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187" y="926740"/>
                        <a:ext cx="11430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/>
          </p:nvPr>
        </p:nvGraphicFramePr>
        <p:xfrm>
          <a:off x="5431721" y="122510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22510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/>
          </p:nvPr>
        </p:nvGraphicFramePr>
        <p:xfrm>
          <a:off x="5431721" y="154821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54821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63811" y="151385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571444" y="1897222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/>
          </p:nvPr>
        </p:nvGraphicFramePr>
        <p:xfrm>
          <a:off x="5179097" y="2191791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97" y="2191791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52397" y="119269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532666" y="91636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545504" y="3457225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28225" y="4275665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642861" y="2732610"/>
            <a:ext cx="455980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/>
          </p:nvPr>
        </p:nvGraphicFramePr>
        <p:xfrm>
          <a:off x="6067306" y="3016961"/>
          <a:ext cx="13350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28" imgW="1333440" imgH="431640" progId="Equation.3">
                  <p:embed/>
                </p:oleObj>
              </mc:Choice>
              <mc:Fallback>
                <p:oleObj name="Equation" r:id="rId28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306" y="3016961"/>
                        <a:ext cx="13350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113131" y="2759201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30" imgW="1955520" imgH="393480" progId="Equation.3">
                  <p:embed/>
                </p:oleObj>
              </mc:Choice>
              <mc:Fallback>
                <p:oleObj name="Equation" r:id="rId30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/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38" imgW="647640" imgH="228600" progId="Equation.3">
                  <p:embed/>
                </p:oleObj>
              </mc:Choice>
              <mc:Fallback>
                <p:oleObj name="Equation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5755" y="59054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85755" y="302679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90823" y="42090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38417" y="57695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38417" y="216561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90710" y="308732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3689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1054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319836" y="4908948"/>
            <a:ext cx="62401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00" tIns="0" rIns="13500" bIns="0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r" eaLnBrk="1" hangingPunct="1"/>
            <a:r>
              <a:rPr lang="ru-RU" sz="1350" b="1" dirty="0">
                <a:solidFill>
                  <a:schemeClr val="tx1"/>
                </a:solidFill>
                <a:latin typeface="Bookman Old Style" pitchFamily="18" charset="0"/>
              </a:rPr>
              <a:t>19</a:t>
            </a:r>
            <a:r>
              <a:rPr lang="ru-RU" sz="105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/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6</a:t>
            </a:r>
            <a:r>
              <a:rPr lang="ru-RU" sz="105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8</a:t>
            </a:r>
            <a:endParaRPr lang="ru-RU" sz="1050" b="1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144786" y="1650"/>
            <a:ext cx="6856214" cy="324000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marL="406004" indent="-406004" algn="ctr">
              <a:spcAft>
                <a:spcPts val="450"/>
              </a:spcAft>
            </a:pPr>
            <a:r>
              <a:rPr lang="ru-RU" altLang="ru-RU" sz="1275" b="1" dirty="0">
                <a:latin typeface="Bookman Old Style" pitchFamily="18" charset="0"/>
              </a:rPr>
              <a:t>2.1. </a:t>
            </a:r>
            <a:r>
              <a:rPr lang="ru-RU" altLang="ru-RU" sz="1275" b="1" dirty="0">
                <a:latin typeface="Bookman Old Style" pitchFamily="18" charset="0"/>
              </a:rPr>
              <a:t>Постановка </a:t>
            </a:r>
            <a:r>
              <a:rPr lang="ru-RU" altLang="ru-RU" sz="1275" b="1" dirty="0">
                <a:latin typeface="Bookman Old Style" pitchFamily="18" charset="0"/>
              </a:rPr>
              <a:t>задачи повышения </a:t>
            </a:r>
            <a:r>
              <a:rPr lang="ru-RU" altLang="ru-RU" sz="1275" b="1" dirty="0">
                <a:latin typeface="Bookman Old Style" pitchFamily="18" charset="0"/>
              </a:rPr>
              <a:t>дальности стрельбы</a:t>
            </a:r>
          </a:p>
        </p:txBody>
      </p:sp>
      <p:sp>
        <p:nvSpPr>
          <p:cNvPr id="6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144191" y="4908948"/>
            <a:ext cx="6156722" cy="239315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rgbClr val="808080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lIns="13500" tIns="13500" rIns="13500" bIns="13500" anchor="ctr"/>
          <a:lstStyle/>
          <a:p>
            <a:pPr indent="136922">
              <a:spcBef>
                <a:spcPts val="450"/>
              </a:spcBef>
              <a:spcAft>
                <a:spcPts val="750"/>
              </a:spcAft>
              <a:defRPr/>
            </a:pPr>
            <a:r>
              <a:rPr lang="ru-RU" sz="9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Королев С.А. Развитие подходов к решению проблем аэродинамики и устойчивости </a:t>
            </a:r>
            <a:r>
              <a:rPr lang="ru-RU" sz="9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движения …</a:t>
            </a:r>
            <a:endParaRPr lang="ru-RU" sz="900" kern="0" dirty="0">
              <a:solidFill>
                <a:srgbClr val="808080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356019" y="496252"/>
            <a:ext cx="6350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2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Оптимизация аэродинамической формы снаряда</a:t>
            </a:r>
            <a:endParaRPr lang="ru-RU" altLang="ru-RU" sz="12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2211662" y="3068481"/>
          <a:ext cx="902664" cy="2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Уравнение" r:id="rId3" imgW="1002960" imgH="253800" progId="Equation.3">
                  <p:embed/>
                </p:oleObj>
              </mc:Choice>
              <mc:Fallback>
                <p:oleObj name="Уравнение" r:id="rId3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662" y="3068481"/>
                        <a:ext cx="902664" cy="228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0013"/>
              </p:ext>
            </p:extLst>
          </p:nvPr>
        </p:nvGraphicFramePr>
        <p:xfrm>
          <a:off x="336352" y="2843968"/>
          <a:ext cx="1519884" cy="44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Уравнение" r:id="rId5" imgW="1688760" imgH="495000" progId="Equation.3">
                  <p:embed/>
                </p:oleObj>
              </mc:Choice>
              <mc:Fallback>
                <p:oleObj name="Уравнение" r:id="rId5" imgW="1688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52" y="2843968"/>
                        <a:ext cx="1519884" cy="44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580841"/>
              </p:ext>
            </p:extLst>
          </p:nvPr>
        </p:nvGraphicFramePr>
        <p:xfrm>
          <a:off x="366518" y="3309208"/>
          <a:ext cx="457164" cy="19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Уравнение" r:id="rId7" imgW="507960" imgH="215640" progId="Equation.3">
                  <p:embed/>
                </p:oleObj>
              </mc:Choice>
              <mc:Fallback>
                <p:oleObj name="Уравнение" r:id="rId7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18" y="3309208"/>
                        <a:ext cx="457164" cy="194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82479"/>
              </p:ext>
            </p:extLst>
          </p:nvPr>
        </p:nvGraphicFramePr>
        <p:xfrm>
          <a:off x="964185" y="3299576"/>
          <a:ext cx="594216" cy="2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Уравнение" r:id="rId9" imgW="660240" imgH="253800" progId="Equation.3">
                  <p:embed/>
                </p:oleObj>
              </mc:Choice>
              <mc:Fallback>
                <p:oleObj name="Уравнение" r:id="rId9" imgW="660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185" y="3299576"/>
                        <a:ext cx="594216" cy="228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4188690" y="2586009"/>
            <a:ext cx="47863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05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05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4194627" y="3340413"/>
            <a:ext cx="47863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05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17</a:t>
            </a:r>
            <a:r>
              <a:rPr lang="ru-RU" altLang="ru-RU" sz="105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143126" y="2612232"/>
          <a:ext cx="2012156" cy="2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Формула" r:id="rId11" imgW="2234880" imgH="253800" progId="Equation.3">
                  <p:embed/>
                </p:oleObj>
              </mc:Choice>
              <mc:Fallback>
                <p:oleObj name="Формула" r:id="rId11" imgW="223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6" y="2612232"/>
                        <a:ext cx="2012156" cy="227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068469" y="3685527"/>
            <a:ext cx="2875381" cy="5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ru-RU" altLang="ru-RU" sz="975" b="1" dirty="0" smtClean="0">
              <a:solidFill>
                <a:srgbClr val="000000"/>
              </a:solidFill>
              <a:latin typeface="Bookman Old Style" pitchFamily="18" charset="0"/>
            </a:endParaRPr>
          </a:p>
          <a:p>
            <a:pPr algn="ctr" eaLnBrk="1" hangingPunct="1"/>
            <a:r>
              <a:rPr lang="ru-RU" altLang="ru-RU" sz="975" b="1" dirty="0" smtClean="0">
                <a:solidFill>
                  <a:srgbClr val="000000"/>
                </a:solidFill>
                <a:latin typeface="Bookman Old Style" pitchFamily="18" charset="0"/>
              </a:rPr>
              <a:t>Рис</a:t>
            </a:r>
            <a:r>
              <a:rPr lang="ru-RU" altLang="ru-RU" sz="975" b="1" dirty="0">
                <a:solidFill>
                  <a:srgbClr val="000000"/>
                </a:solidFill>
                <a:latin typeface="Bookman Old Style" pitchFamily="18" charset="0"/>
              </a:rPr>
              <a:t>. </a:t>
            </a:r>
            <a:r>
              <a:rPr lang="ru-RU" altLang="ru-RU" sz="975" b="1" dirty="0">
                <a:solidFill>
                  <a:srgbClr val="000000"/>
                </a:solidFill>
                <a:latin typeface="Bookman Old Style" pitchFamily="18" charset="0"/>
              </a:rPr>
              <a:t>17</a:t>
            </a:r>
            <a:r>
              <a:rPr lang="ru-RU" altLang="ru-RU" sz="975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ru-RU" altLang="ru-RU" sz="975" dirty="0">
                <a:solidFill>
                  <a:srgbClr val="000000"/>
                </a:solidFill>
                <a:latin typeface="Bookman Old Style" pitchFamily="18" charset="0"/>
              </a:rPr>
              <a:t>‑ Схема </a:t>
            </a:r>
            <a:r>
              <a:rPr lang="ru-RU" altLang="ru-RU" sz="975" dirty="0">
                <a:solidFill>
                  <a:srgbClr val="000000"/>
                </a:solidFill>
                <a:latin typeface="Bookman Old Style" pitchFamily="18" charset="0"/>
              </a:rPr>
              <a:t>осколочно-фугасного </a:t>
            </a:r>
            <a:r>
              <a:rPr lang="ru-RU" altLang="ru-RU" sz="975" dirty="0">
                <a:solidFill>
                  <a:srgbClr val="000000"/>
                </a:solidFill>
                <a:latin typeface="Bookman Old Style" pitchFamily="18" charset="0"/>
              </a:rPr>
              <a:t>снаряда</a:t>
            </a:r>
          </a:p>
        </p:txBody>
      </p:sp>
      <p:sp>
        <p:nvSpPr>
          <p:cNvPr id="95" name="Text Box 39"/>
          <p:cNvSpPr txBox="1">
            <a:spLocks noChangeArrowheads="1"/>
          </p:cNvSpPr>
          <p:nvPr/>
        </p:nvSpPr>
        <p:spPr bwMode="auto">
          <a:xfrm>
            <a:off x="1280559" y="826198"/>
            <a:ext cx="660929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Aft>
                <a:spcPts val="450"/>
              </a:spcAft>
            </a:pPr>
            <a:r>
              <a:rPr lang="ru-RU" sz="1050" i="1" dirty="0">
                <a:solidFill>
                  <a:prstClr val="black"/>
                </a:solidFill>
                <a:latin typeface="Bookman Old Style" pitchFamily="18" charset="0"/>
              </a:rPr>
              <a:t>Основные допущения</a:t>
            </a:r>
            <a:r>
              <a:rPr lang="ru-RU" sz="1050" i="1" dirty="0" smtClean="0">
                <a:solidFill>
                  <a:prstClr val="black"/>
                </a:solidFill>
                <a:latin typeface="Bookman Old Style" pitchFamily="18" charset="0"/>
              </a:rPr>
              <a:t>:</a:t>
            </a:r>
          </a:p>
          <a:p>
            <a:pPr algn="just">
              <a:spcAft>
                <a:spcPts val="450"/>
              </a:spcAft>
            </a:pPr>
            <a:r>
              <a:rPr lang="ru-RU" sz="1050" dirty="0" smtClean="0">
                <a:solidFill>
                  <a:prstClr val="black"/>
                </a:solidFill>
                <a:latin typeface="Bookman Old Style" pitchFamily="18" charset="0"/>
              </a:rPr>
              <a:t>Изменение длины снаряда</a:t>
            </a:r>
            <a:endParaRPr lang="ru-RU" sz="1050" dirty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spcAft>
                <a:spcPts val="450"/>
              </a:spcAft>
              <a:buFontTx/>
              <a:buAutoNum type="arabicPeriod"/>
            </a:pP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Bookman Old Style" pitchFamily="18" charset="0"/>
              </a:rPr>
              <a:t>Рассматривался осколочно-фугасный снаряд классической </a:t>
            </a:r>
            <a:r>
              <a:rPr lang="ru-RU" altLang="ru-RU" sz="1050" dirty="0">
                <a:solidFill>
                  <a:srgbClr val="000000"/>
                </a:solidFill>
                <a:latin typeface="Bookman Old Style" pitchFamily="18" charset="0"/>
              </a:rPr>
              <a:t>формы</a:t>
            </a: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;</a:t>
            </a:r>
            <a:endParaRPr lang="ru-RU" sz="1050" dirty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spcAft>
                <a:spcPts val="450"/>
              </a:spcAft>
              <a:buAutoNum type="arabicPeriod"/>
            </a:pP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Задавались геометрические ограничения исходя из </a:t>
            </a: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минимальной длины цилиндрической </a:t>
            </a: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части и максимальной общей длины снаряда (обеспечение устойчивости движения снаряда в стволе);</a:t>
            </a:r>
          </a:p>
          <a:p>
            <a:pPr algn="just">
              <a:spcAft>
                <a:spcPts val="450"/>
              </a:spcAft>
              <a:buAutoNum type="arabicPeriod"/>
            </a:pP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ru-RU" sz="1050" dirty="0">
                <a:solidFill>
                  <a:prstClr val="black"/>
                </a:solidFill>
                <a:latin typeface="Bookman Old Style" pitchFamily="18" charset="0"/>
              </a:rPr>
              <a:t>Ограничения, связанные с внутренним устройством снаряда, и влияние формы на массу снаряда не учитывались.</a:t>
            </a:r>
          </a:p>
        </p:txBody>
      </p:sp>
      <p:grpSp>
        <p:nvGrpSpPr>
          <p:cNvPr id="60" name="Полотно 160"/>
          <p:cNvGrpSpPr>
            <a:grpSpLocks noChangeAspect="1"/>
          </p:cNvGrpSpPr>
          <p:nvPr/>
        </p:nvGrpSpPr>
        <p:grpSpPr>
          <a:xfrm>
            <a:off x="5338737" y="2485740"/>
            <a:ext cx="3675380" cy="1084955"/>
            <a:chOff x="0" y="0"/>
            <a:chExt cx="4594225" cy="1356194"/>
          </a:xfrm>
        </p:grpSpPr>
        <p:sp>
          <p:nvSpPr>
            <p:cNvPr id="61" name="Прямоугольник 60"/>
            <p:cNvSpPr/>
            <p:nvPr/>
          </p:nvSpPr>
          <p:spPr>
            <a:xfrm>
              <a:off x="0" y="0"/>
              <a:ext cx="4594225" cy="1325880"/>
            </a:xfrm>
            <a:prstGeom prst="rect">
              <a:avLst/>
            </a:prstGeom>
          </p:spPr>
        </p:sp>
        <p:cxnSp>
          <p:nvCxnSpPr>
            <p:cNvPr id="62" name="Прямая соединительная линия 61"/>
            <p:cNvCxnSpPr/>
            <p:nvPr/>
          </p:nvCxnSpPr>
          <p:spPr bwMode="auto">
            <a:xfrm flipH="1">
              <a:off x="1274105" y="186680"/>
              <a:ext cx="1396365" cy="6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Прямая соединительная линия 62"/>
            <p:cNvCxnSpPr/>
            <p:nvPr/>
          </p:nvCxnSpPr>
          <p:spPr bwMode="auto">
            <a:xfrm flipH="1">
              <a:off x="516550" y="193030"/>
              <a:ext cx="756920" cy="104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Прямая соединительная линия 63"/>
            <p:cNvCxnSpPr/>
            <p:nvPr/>
          </p:nvCxnSpPr>
          <p:spPr bwMode="auto">
            <a:xfrm flipH="1" flipV="1">
              <a:off x="1274105" y="911215"/>
              <a:ext cx="1396365" cy="38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Прямая соединительная линия 66"/>
            <p:cNvCxnSpPr/>
            <p:nvPr/>
          </p:nvCxnSpPr>
          <p:spPr bwMode="auto">
            <a:xfrm flipH="1" flipV="1">
              <a:off x="515915" y="836285"/>
              <a:ext cx="757555" cy="74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Прямая соединительная линия 67"/>
            <p:cNvCxnSpPr/>
            <p:nvPr/>
          </p:nvCxnSpPr>
          <p:spPr bwMode="auto">
            <a:xfrm flipV="1">
              <a:off x="525440" y="557520"/>
              <a:ext cx="3808730" cy="1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Полилиния 68"/>
            <p:cNvSpPr>
              <a:spLocks/>
            </p:cNvSpPr>
            <p:nvPr/>
          </p:nvSpPr>
          <p:spPr bwMode="auto">
            <a:xfrm flipH="1">
              <a:off x="2684440" y="186680"/>
              <a:ext cx="1649730" cy="370840"/>
            </a:xfrm>
            <a:custGeom>
              <a:avLst/>
              <a:gdLst>
                <a:gd name="T0" fmla="*/ 0 w 1143000"/>
                <a:gd name="T1" fmla="*/ 257175 h 266700"/>
                <a:gd name="T2" fmla="*/ 581025 w 1143000"/>
                <a:gd name="T3" fmla="*/ 55109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Полилиния 69"/>
            <p:cNvSpPr>
              <a:spLocks/>
            </p:cNvSpPr>
            <p:nvPr/>
          </p:nvSpPr>
          <p:spPr bwMode="auto">
            <a:xfrm flipH="1" flipV="1">
              <a:off x="2684440" y="557520"/>
              <a:ext cx="1649730" cy="356870"/>
            </a:xfrm>
            <a:custGeom>
              <a:avLst/>
              <a:gdLst>
                <a:gd name="T0" fmla="*/ 0 w 1143000"/>
                <a:gd name="T1" fmla="*/ 247649 h 266700"/>
                <a:gd name="T2" fmla="*/ 581025 w 1143000"/>
                <a:gd name="T3" fmla="*/ 53068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71" name="Прямая соединительная линия 70"/>
            <p:cNvCxnSpPr/>
            <p:nvPr/>
          </p:nvCxnSpPr>
          <p:spPr bwMode="auto">
            <a:xfrm>
              <a:off x="515280" y="385435"/>
              <a:ext cx="334645" cy="882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Прямая соединительная линия 71"/>
            <p:cNvCxnSpPr/>
            <p:nvPr/>
          </p:nvCxnSpPr>
          <p:spPr bwMode="auto">
            <a:xfrm flipV="1">
              <a:off x="850560" y="385435"/>
              <a:ext cx="173355" cy="882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Прямая соединительная линия 72"/>
            <p:cNvCxnSpPr/>
            <p:nvPr/>
          </p:nvCxnSpPr>
          <p:spPr bwMode="auto">
            <a:xfrm>
              <a:off x="1023915" y="385435"/>
              <a:ext cx="14160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Прямая соединительная линия 73"/>
            <p:cNvCxnSpPr/>
            <p:nvPr/>
          </p:nvCxnSpPr>
          <p:spPr bwMode="auto">
            <a:xfrm flipH="1">
              <a:off x="1166155" y="385435"/>
              <a:ext cx="0" cy="355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Прямая соединительная линия 74"/>
            <p:cNvCxnSpPr/>
            <p:nvPr/>
          </p:nvCxnSpPr>
          <p:spPr bwMode="auto">
            <a:xfrm flipV="1">
              <a:off x="515280" y="652770"/>
              <a:ext cx="334645" cy="882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Прямая соединительная линия 75"/>
            <p:cNvCxnSpPr/>
            <p:nvPr/>
          </p:nvCxnSpPr>
          <p:spPr bwMode="auto">
            <a:xfrm>
              <a:off x="850560" y="652770"/>
              <a:ext cx="173355" cy="882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Прямая соединительная линия 76"/>
            <p:cNvCxnSpPr/>
            <p:nvPr/>
          </p:nvCxnSpPr>
          <p:spPr bwMode="auto">
            <a:xfrm>
              <a:off x="1023915" y="741035"/>
              <a:ext cx="14160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Прямая соединительная линия 77"/>
            <p:cNvCxnSpPr/>
            <p:nvPr/>
          </p:nvCxnSpPr>
          <p:spPr bwMode="auto">
            <a:xfrm flipV="1">
              <a:off x="515915" y="292090"/>
              <a:ext cx="0" cy="95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Прямая соединительная линия 78"/>
            <p:cNvCxnSpPr/>
            <p:nvPr/>
          </p:nvCxnSpPr>
          <p:spPr bwMode="auto">
            <a:xfrm flipV="1">
              <a:off x="515280" y="385435"/>
              <a:ext cx="635" cy="404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Прямая соединительная линия 79"/>
            <p:cNvCxnSpPr/>
            <p:nvPr/>
          </p:nvCxnSpPr>
          <p:spPr bwMode="auto">
            <a:xfrm flipH="1">
              <a:off x="4330995" y="562600"/>
              <a:ext cx="0" cy="548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Прямая соединительная линия 80"/>
            <p:cNvCxnSpPr/>
            <p:nvPr/>
          </p:nvCxnSpPr>
          <p:spPr bwMode="auto">
            <a:xfrm flipH="1">
              <a:off x="515280" y="857875"/>
              <a:ext cx="0" cy="25273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Прямая со стрелкой 81"/>
            <p:cNvCxnSpPr/>
            <p:nvPr/>
          </p:nvCxnSpPr>
          <p:spPr bwMode="auto">
            <a:xfrm flipH="1">
              <a:off x="525440" y="1071870"/>
              <a:ext cx="3808095" cy="38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sm" len="sm"/>
              <a:tailEnd type="arrow" w="sm" len="sm"/>
            </a:ln>
            <a:effectLst/>
          </p:spPr>
        </p:cxnSp>
        <p:cxnSp>
          <p:nvCxnSpPr>
            <p:cNvPr id="83" name="Прямая соединительная линия 82"/>
            <p:cNvCxnSpPr/>
            <p:nvPr/>
          </p:nvCxnSpPr>
          <p:spPr bwMode="auto">
            <a:xfrm flipH="1">
              <a:off x="1273470" y="193030"/>
              <a:ext cx="0" cy="7181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AutoShape 32"/>
            <p:cNvCxnSpPr/>
            <p:nvPr/>
          </p:nvCxnSpPr>
          <p:spPr bwMode="auto">
            <a:xfrm flipH="1">
              <a:off x="2422849" y="193030"/>
              <a:ext cx="0" cy="7289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Надпись 15"/>
            <p:cNvSpPr txBox="1"/>
            <p:nvPr/>
          </p:nvSpPr>
          <p:spPr>
            <a:xfrm>
              <a:off x="103046" y="415390"/>
              <a:ext cx="392352" cy="3077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РД</a:t>
              </a:r>
            </a:p>
          </p:txBody>
        </p:sp>
        <p:sp>
          <p:nvSpPr>
            <p:cNvPr id="86" name="Надпись 15"/>
            <p:cNvSpPr txBox="1"/>
            <p:nvPr/>
          </p:nvSpPr>
          <p:spPr>
            <a:xfrm>
              <a:off x="2397761" y="261480"/>
              <a:ext cx="274434" cy="3077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Надпись 15"/>
            <p:cNvSpPr txBox="1"/>
            <p:nvPr/>
          </p:nvSpPr>
          <p:spPr>
            <a:xfrm>
              <a:off x="2212503" y="1048417"/>
              <a:ext cx="234360" cy="3077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8" name="Group 920"/>
          <p:cNvGrpSpPr>
            <a:grpSpLocks noChangeAspect="1"/>
          </p:cNvGrpSpPr>
          <p:nvPr/>
        </p:nvGrpSpPr>
        <p:grpSpPr bwMode="auto">
          <a:xfrm>
            <a:off x="1442864" y="3442389"/>
            <a:ext cx="3632597" cy="1382316"/>
            <a:chOff x="2584" y="3745"/>
            <a:chExt cx="5084" cy="1934"/>
          </a:xfrm>
        </p:grpSpPr>
        <p:sp>
          <p:nvSpPr>
            <p:cNvPr id="89" name="AutoShape 947"/>
            <p:cNvSpPr>
              <a:spLocks noChangeAspect="1" noChangeArrowheads="1"/>
            </p:cNvSpPr>
            <p:nvPr/>
          </p:nvSpPr>
          <p:spPr bwMode="auto">
            <a:xfrm>
              <a:off x="2584" y="3745"/>
              <a:ext cx="5084" cy="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0" name="Прямая соединительная линия 3"/>
            <p:cNvSpPr>
              <a:spLocks noChangeShapeType="1"/>
            </p:cNvSpPr>
            <p:nvPr/>
          </p:nvSpPr>
          <p:spPr bwMode="auto">
            <a:xfrm>
              <a:off x="4191" y="4029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Прямая соединительная линия 4"/>
            <p:cNvSpPr>
              <a:spLocks noChangeShapeType="1"/>
            </p:cNvSpPr>
            <p:nvPr/>
          </p:nvSpPr>
          <p:spPr bwMode="auto">
            <a:xfrm flipH="1">
              <a:off x="3636" y="4028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" name="Прямая соединительная линия 5"/>
            <p:cNvSpPr>
              <a:spLocks noChangeShapeType="1"/>
            </p:cNvSpPr>
            <p:nvPr/>
          </p:nvSpPr>
          <p:spPr bwMode="auto">
            <a:xfrm>
              <a:off x="4202" y="4823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3" name="Прямая соединительная линия 6"/>
            <p:cNvSpPr>
              <a:spLocks noChangeShapeType="1"/>
            </p:cNvSpPr>
            <p:nvPr/>
          </p:nvSpPr>
          <p:spPr bwMode="auto">
            <a:xfrm flipH="1" flipV="1">
              <a:off x="3645" y="4680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4" name="Прямая соединительная линия 7"/>
            <p:cNvSpPr>
              <a:spLocks noChangeShapeType="1"/>
            </p:cNvSpPr>
            <p:nvPr/>
          </p:nvSpPr>
          <p:spPr bwMode="auto">
            <a:xfrm>
              <a:off x="3636" y="4191"/>
              <a:ext cx="1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6" name="Прямая соединительная линия 9"/>
            <p:cNvSpPr>
              <a:spLocks noChangeShapeType="1"/>
            </p:cNvSpPr>
            <p:nvPr/>
          </p:nvSpPr>
          <p:spPr bwMode="auto">
            <a:xfrm flipH="1">
              <a:off x="3622" y="4433"/>
              <a:ext cx="3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Полилиния 96"/>
            <p:cNvSpPr>
              <a:spLocks/>
            </p:cNvSpPr>
            <p:nvPr/>
          </p:nvSpPr>
          <p:spPr bwMode="auto">
            <a:xfrm flipH="1">
              <a:off x="5537" y="4028"/>
              <a:ext cx="1800" cy="405"/>
            </a:xfrm>
            <a:custGeom>
              <a:avLst/>
              <a:gdLst>
                <a:gd name="T0" fmla="*/ 0 w 1143000"/>
                <a:gd name="T1" fmla="*/ 257175 h 266700"/>
                <a:gd name="T2" fmla="*/ 581025 w 1143000"/>
                <a:gd name="T3" fmla="*/ 55109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Полилиния 12"/>
            <p:cNvSpPr>
              <a:spLocks/>
            </p:cNvSpPr>
            <p:nvPr/>
          </p:nvSpPr>
          <p:spPr bwMode="auto">
            <a:xfrm flipH="1" flipV="1">
              <a:off x="5537" y="4433"/>
              <a:ext cx="1800" cy="390"/>
            </a:xfrm>
            <a:custGeom>
              <a:avLst/>
              <a:gdLst>
                <a:gd name="T0" fmla="*/ 0 w 1143000"/>
                <a:gd name="T1" fmla="*/ 247649 h 266700"/>
                <a:gd name="T2" fmla="*/ 581025 w 1143000"/>
                <a:gd name="T3" fmla="*/ 53068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Прямая соединительная линия 13"/>
            <p:cNvSpPr>
              <a:spLocks noChangeShapeType="1"/>
            </p:cNvSpPr>
            <p:nvPr/>
          </p:nvSpPr>
          <p:spPr bwMode="auto">
            <a:xfrm>
              <a:off x="5537" y="4028"/>
              <a:ext cx="15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Прямая соединительная линия 14"/>
            <p:cNvSpPr>
              <a:spLocks noChangeShapeType="1"/>
            </p:cNvSpPr>
            <p:nvPr/>
          </p:nvSpPr>
          <p:spPr bwMode="auto">
            <a:xfrm>
              <a:off x="4191" y="4047"/>
              <a:ext cx="1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Прямая соединительная линия 15"/>
            <p:cNvSpPr>
              <a:spLocks noChangeShapeType="1"/>
            </p:cNvSpPr>
            <p:nvPr/>
          </p:nvSpPr>
          <p:spPr bwMode="auto">
            <a:xfrm>
              <a:off x="7329" y="4444"/>
              <a:ext cx="1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Прямая соединительная линия 16"/>
            <p:cNvSpPr>
              <a:spLocks noChangeShapeType="1"/>
            </p:cNvSpPr>
            <p:nvPr/>
          </p:nvSpPr>
          <p:spPr bwMode="auto">
            <a:xfrm flipH="1">
              <a:off x="3635" y="4185"/>
              <a:ext cx="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Прямая соединительная линия 17"/>
            <p:cNvSpPr>
              <a:spLocks noChangeShapeType="1"/>
            </p:cNvSpPr>
            <p:nvPr/>
          </p:nvSpPr>
          <p:spPr bwMode="auto">
            <a:xfrm>
              <a:off x="2867" y="4036"/>
              <a:ext cx="12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Прямая соединительная линия 18"/>
            <p:cNvSpPr>
              <a:spLocks noChangeShapeType="1"/>
            </p:cNvSpPr>
            <p:nvPr/>
          </p:nvSpPr>
          <p:spPr bwMode="auto">
            <a:xfrm flipH="1">
              <a:off x="2877" y="4036"/>
              <a:ext cx="129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Прямая соединительная линия 19"/>
            <p:cNvSpPr>
              <a:spLocks noChangeShapeType="1"/>
            </p:cNvSpPr>
            <p:nvPr/>
          </p:nvSpPr>
          <p:spPr bwMode="auto">
            <a:xfrm flipH="1">
              <a:off x="6163" y="4111"/>
              <a:ext cx="259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Прямая со стрелкой 20"/>
            <p:cNvSpPr>
              <a:spLocks noChangeShapeType="1"/>
            </p:cNvSpPr>
            <p:nvPr/>
          </p:nvSpPr>
          <p:spPr bwMode="auto">
            <a:xfrm>
              <a:off x="5540" y="5246"/>
              <a:ext cx="178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Прямая со стрелкой 21"/>
            <p:cNvSpPr>
              <a:spLocks noChangeShapeType="1"/>
            </p:cNvSpPr>
            <p:nvPr/>
          </p:nvSpPr>
          <p:spPr bwMode="auto">
            <a:xfrm>
              <a:off x="4205" y="5245"/>
              <a:ext cx="13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Прямая со стрелкой 22"/>
            <p:cNvSpPr>
              <a:spLocks noChangeShapeType="1"/>
            </p:cNvSpPr>
            <p:nvPr/>
          </p:nvSpPr>
          <p:spPr bwMode="auto">
            <a:xfrm>
              <a:off x="3635" y="5237"/>
              <a:ext cx="55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Полилиния 24"/>
            <p:cNvSpPr>
              <a:spLocks/>
            </p:cNvSpPr>
            <p:nvPr/>
          </p:nvSpPr>
          <p:spPr bwMode="auto">
            <a:xfrm flipH="1">
              <a:off x="3106" y="4067"/>
              <a:ext cx="49" cy="210"/>
            </a:xfrm>
            <a:custGeom>
              <a:avLst/>
              <a:gdLst>
                <a:gd name="T0" fmla="*/ 28575 w 31324"/>
                <a:gd name="T1" fmla="*/ 0 h 133350"/>
                <a:gd name="T2" fmla="*/ 28575 w 31324"/>
                <a:gd name="T3" fmla="*/ 76200 h 133350"/>
                <a:gd name="T4" fmla="*/ 0 w 31324"/>
                <a:gd name="T5" fmla="*/ 133350 h 133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24" h="133350">
                  <a:moveTo>
                    <a:pt x="28575" y="0"/>
                  </a:moveTo>
                  <a:cubicBezTo>
                    <a:pt x="30956" y="26987"/>
                    <a:pt x="33338" y="53975"/>
                    <a:pt x="28575" y="76200"/>
                  </a:cubicBezTo>
                  <a:cubicBezTo>
                    <a:pt x="23812" y="98425"/>
                    <a:pt x="11906" y="115887"/>
                    <a:pt x="0" y="1333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AutoShape 927"/>
            <p:cNvSpPr>
              <a:spLocks noChangeShapeType="1"/>
            </p:cNvSpPr>
            <p:nvPr/>
          </p:nvSpPr>
          <p:spPr bwMode="auto">
            <a:xfrm>
              <a:off x="4530" y="4035"/>
              <a:ext cx="1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111" name="Объект 110"/>
            <p:cNvGraphicFramePr>
              <a:graphicFrameLocks noChangeAspect="1"/>
            </p:cNvGraphicFramePr>
            <p:nvPr/>
          </p:nvGraphicFramePr>
          <p:xfrm>
            <a:off x="4599" y="4120"/>
            <a:ext cx="20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Уравнение" r:id="rId13" imgW="126780" imgH="164814" progId="Equation.3">
                    <p:embed/>
                  </p:oleObj>
                </mc:Choice>
                <mc:Fallback>
                  <p:oleObj name="Уравнение" r:id="rId13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4120"/>
                          <a:ext cx="200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Объект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576345"/>
                </p:ext>
              </p:extLst>
            </p:nvPr>
          </p:nvGraphicFramePr>
          <p:xfrm>
            <a:off x="6235" y="4872"/>
            <a:ext cx="2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Уравнение" r:id="rId15" imgW="177646" imgH="190335" progId="Equation.3">
                    <p:embed/>
                  </p:oleObj>
                </mc:Choice>
                <mc:Fallback>
                  <p:oleObj name="Уравнение" r:id="rId15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5" y="4872"/>
                          <a:ext cx="2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Объект 112"/>
            <p:cNvGraphicFramePr>
              <a:graphicFrameLocks/>
            </p:cNvGraphicFramePr>
            <p:nvPr/>
          </p:nvGraphicFramePr>
          <p:xfrm>
            <a:off x="6163" y="5237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Уравнение" r:id="rId17" imgW="152334" imgH="190417" progId="Equation.3">
                    <p:embed/>
                  </p:oleObj>
                </mc:Choice>
                <mc:Fallback>
                  <p:oleObj name="Уравнение" r:id="rId17" imgW="152334" imgH="19041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3" y="5237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Объект 113"/>
            <p:cNvGraphicFramePr>
              <a:graphicFrameLocks/>
            </p:cNvGraphicFramePr>
            <p:nvPr/>
          </p:nvGraphicFramePr>
          <p:xfrm>
            <a:off x="4726" y="5238"/>
            <a:ext cx="2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Уравнение" r:id="rId19" imgW="164957" imgH="203024" progId="Equation.3">
                    <p:embed/>
                  </p:oleObj>
                </mc:Choice>
                <mc:Fallback>
                  <p:oleObj name="Уравнение" r:id="rId19" imgW="164957" imgH="20302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5238"/>
                          <a:ext cx="26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Объект 114"/>
            <p:cNvGraphicFramePr>
              <a:graphicFrameLocks/>
            </p:cNvGraphicFramePr>
            <p:nvPr/>
          </p:nvGraphicFramePr>
          <p:xfrm>
            <a:off x="3801" y="5213"/>
            <a:ext cx="2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Уравнение" r:id="rId21" imgW="139639" imgH="203112" progId="Equation.3">
                    <p:embed/>
                  </p:oleObj>
                </mc:Choice>
                <mc:Fallback>
                  <p:oleObj name="Уравнение" r:id="rId21" imgW="139639" imgH="2031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5213"/>
                          <a:ext cx="22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Объект 115"/>
            <p:cNvGraphicFramePr>
              <a:graphicFrameLocks/>
            </p:cNvGraphicFramePr>
            <p:nvPr/>
          </p:nvGraphicFramePr>
          <p:xfrm>
            <a:off x="2745" y="4028"/>
            <a:ext cx="3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Уравнение" r:id="rId23" imgW="190417" imgH="203112" progId="Equation.3">
                    <p:embed/>
                  </p:oleObj>
                </mc:Choice>
                <mc:Fallback>
                  <p:oleObj name="Уравнение" r:id="rId23" imgW="190417" imgH="2031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4028"/>
                          <a:ext cx="30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2.2.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</a:t>
            </a:r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БАЛЛИСТИЧЕСКИХ ХАРАКТЕРИСТИК АКТИВНО-РЕАКТИВНОГО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2377" y="364673"/>
            <a:ext cx="434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/>
          </p:nvPr>
        </p:nvGraphicFramePr>
        <p:xfrm>
          <a:off x="5046663" y="3278188"/>
          <a:ext cx="5064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78188"/>
                        <a:ext cx="50641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/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8" imgW="419040" imgH="215640" progId="Equation.3">
                  <p:embed/>
                </p:oleObj>
              </mc:Choice>
              <mc:Fallback>
                <p:oleObj name="Equation" r:id="rId8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/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12" imgW="304560" imgH="215640" progId="Equation.3">
                  <p:embed/>
                </p:oleObj>
              </mc:Choice>
              <mc:Fallback>
                <p:oleObj name="Equation" r:id="rId12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70120" y="2785705"/>
            <a:ext cx="3910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</a:t>
            </a:r>
          </a:p>
          <a:p>
            <a:pPr algn="just"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различной массы топлива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/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9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/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0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/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191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/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192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/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193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/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194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/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/>
          </p:nvPr>
        </p:nvGraphicFramePr>
        <p:xfrm>
          <a:off x="196850" y="855663"/>
          <a:ext cx="191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32" imgW="1917360" imgH="228600" progId="Equation.3">
                  <p:embed/>
                </p:oleObj>
              </mc:Choice>
              <mc:Fallback>
                <p:oleObj name="Equation" r:id="rId32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855663"/>
                        <a:ext cx="191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11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</a:t>
                </a:r>
                <a14:m>
                  <m:oMath xmlns:m="http://schemas.openxmlformats.org/officeDocument/2006/math"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АЛГОРИТМЫ МНОГОМЕРНОЙ ОПТИМИЗАЦИИ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8742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3.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Разработка </a:t>
            </a:r>
            <a:r>
              <a:rPr lang="ru-RU" altLang="ru-RU" sz="28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программного комплекса моделирования внутренней и внешней баллистики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378511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АНАЛИТИЧЕСКИЙ ОБЗОР РАБОТ ПО ТЕМЕ ДИССЕРТАЦИОННОГО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91595"/>
            <a:ext cx="9134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Дмитриевский А.А., Лысенко Л.Н.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Внешняя баллистика. - Москва: Изд-во «Машиностроение», 1972.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584с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altLang="ru-RU" sz="11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Балаганский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И.А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Основы баллистики и аэродинамики: учебное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пособие.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Новосибирск : Изд-во НГТУ, 2017. – 200с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altLang="ru-RU" sz="11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А.А., Комочков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В.А.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Баллистика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ракетного и ствольного оружия: учебник для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вузов.–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Волгоград, 2010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472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с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С.А., Липанов А.М., Русяк И.Г.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Исследование путей повышения дальности стрельбы ствольной артиллерии // Вестник Ижевского гос. </a:t>
            </a:r>
            <a:r>
              <a:rPr lang="ru-RU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техн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ун-та им. М.Т. Калашникова. 2018. №3. Т. 21. С. 185-191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Русяк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И. Г., Липанов А. М., Ушаков В. 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Физические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основы и газовая динамика горения порохов в артиллерийских системах. М. – Ижевск: Институт компьютерных исследований, 2016. 456 с.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А. В. Алиев, Г. Н. Амарантов, В. Ф. </a:t>
            </a:r>
            <a:r>
              <a:rPr lang="ru-RU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Ахмадеев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Внутренняя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баллистика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РДТТ –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Москва: Научно-техническое издательство "Машиностроение", 2007. – 504 с.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Jelic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Z.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Optimization of design parameters for modular range enhanced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projectile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en-US" altLang="ru-RU" sz="11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Cranfield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University 2015. – 322 P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Balon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Komenda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J.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Analysis of the 155 mm </a:t>
            </a:r>
            <a:r>
              <a:rPr lang="en-US" altLang="ru-RU" sz="11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erfb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/bb projectile trajectory,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Advances in MT, 10 / 2006, pp 91 –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114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Tshokotsha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H.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Internal Ballistic Modelling of Solid Rocket Motors Using Level Set Methods for Simulating Grain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Burnback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, Serbia, Stellenbosch University, 125 p.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Cavallini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Modeling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and Numerical Simulation of Solid Rocket Motors Internal Ballistics,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PhD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Sapienza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Universita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di Roma, 203 p.</a:t>
            </a:r>
          </a:p>
          <a:p>
            <a:pPr algn="just">
              <a:spcAft>
                <a:spcPts val="600"/>
              </a:spcAft>
            </a:pPr>
            <a:endParaRPr lang="ru-RU" altLang="ru-RU" sz="1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2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АЛГОРИТМЫ МНОГОМЕРНОЙ ОПТИМИЗАЦИИ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8939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АЛГОРИТМЫ МНОГОМЕРНОЙ ОПТИМИЗАЦИИ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6647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7773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АЛГОРИТМЫ МНОГОМЕРНОЙ ОПТИМИЗАЦИИ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76796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31348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37338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2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6" y="1003048"/>
            <a:ext cx="913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sz="1200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341089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Математические модели и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комплексная оптимизация внутри- и внешнебаллистических процессов активно-реактивного снаряда.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86" y="1863796"/>
            <a:ext cx="90707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latin typeface="Bookman Old Style" panose="02050604050505020204" pitchFamily="18" charset="0"/>
              </a:rPr>
              <a:t>Задачи исследования</a:t>
            </a:r>
            <a:r>
              <a:rPr lang="ru-RU" sz="1200" b="1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факторов, влияющих на дальность и точность стрельбы активно-реактивным снарядом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математической модели внешней баллистики активно-реактивного снаряда с учетом аэродинамики обтекания и условия устойчивости на всей траектории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комплексной математической модели внутренней баллистики твердотопливного реактивного двигателя и снаряда внутри ствола орудия. </a:t>
            </a:r>
            <a:endParaRPr lang="ru-RU" sz="12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коррекции активно-реактивного снаряда.</a:t>
            </a:r>
            <a:endParaRPr lang="ru-RU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комплексной оптимизации баллистических 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снаряда. </a:t>
            </a:r>
            <a:endParaRPr lang="ru-RU" sz="12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математических моделей и алгоритмов в виде программного комплекса для решения задачи повышения дальности и точности стрельбы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26046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СТРУКТУРА РАБОТЫ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29245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2C5044-EDCD-4C9F-8165-3CC21DD5B489}"/>
              </a:ext>
            </a:extLst>
          </p:cNvPr>
          <p:cNvSpPr txBox="1"/>
          <p:nvPr/>
        </p:nvSpPr>
        <p:spPr>
          <a:xfrm>
            <a:off x="81160" y="604994"/>
            <a:ext cx="4881825" cy="41847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лава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Математические модели баллистических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 активно-реактивного снаряда</a:t>
            </a:r>
            <a:endParaRPr lang="ru-RU" sz="1000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Внутренняя баллистика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стволе орудия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нутренняя баллистика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реактивного двигателя на твердом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топливе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Внешняя баллистика активно-реактивного 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обтекания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Задача коррекции активно-реактивного 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1.6 Численные методы решения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дифференциальных уравнений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2.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комплексной оптимизации параметров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 </a:t>
            </a:r>
            <a:endParaRPr lang="ru-RU" sz="1000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птимизации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баллистических характеристик активно-реактивного снаряда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оптимизации параметров реактивного двигателя на твердом топливе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многомерной оптимизации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C3383FF-0142-4918-99B6-C11C02CCE683}"/>
              </a:ext>
            </a:extLst>
          </p:cNvPr>
          <p:cNvSpPr txBox="1"/>
          <p:nvPr/>
        </p:nvSpPr>
        <p:spPr>
          <a:xfrm>
            <a:off x="4805330" y="596905"/>
            <a:ext cx="4273189" cy="39615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3. Разработка программного комплекса моделирования внутренней и внешней баллистики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Структура программного комплекса моделирования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Формат входных и выходных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Интерфейс и порядок работы в программном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комплексе</a:t>
            </a:r>
          </a:p>
          <a:p>
            <a:pPr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 Визуализация результатов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моделирования</a:t>
            </a:r>
          </a:p>
          <a:p>
            <a:pPr>
              <a:spcAft>
                <a:spcPts val="800"/>
              </a:spcAft>
            </a:pPr>
            <a:endParaRPr lang="ru-RU" sz="10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Результаты исследования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Численное моделирование задачи обтекания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 Влияние баллистических параметров на дальность и точность стрельбы активно-реактивным снарядом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Решение задачи коррекции активно-реактивного снаряда</a:t>
            </a:r>
            <a:endParaRPr lang="ru-RU" sz="10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4.4 Результаты решения задачи комплексной оптимизации баллистических параметров активно-реактивного 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9A6509C-8C23-4C09-A330-51FC6BD92A52}"/>
              </a:ext>
            </a:extLst>
          </p:cNvPr>
          <p:cNvSpPr txBox="1"/>
          <p:nvPr/>
        </p:nvSpPr>
        <p:spPr>
          <a:xfrm>
            <a:off x="81160" y="289128"/>
            <a:ext cx="913421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 подразделы</a:t>
            </a:r>
            <a:endParaRPr lang="en-US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168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8795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7768" y="2248165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8383" y="1337963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59796" y="743741"/>
            <a:ext cx="1176199" cy="6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24454" cy="5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/>
          <p:nvPr/>
        </p:nvCxnSpPr>
        <p:spPr>
          <a:xfrm rot="10800000" flipV="1">
            <a:off x="742441" y="2019874"/>
            <a:ext cx="711642" cy="21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35444" y="1635935"/>
            <a:ext cx="425964" cy="77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83824"/>
            <a:ext cx="0" cy="86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673068" y="1583634"/>
            <a:ext cx="433136" cy="87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12607" y="1598624"/>
            <a:ext cx="433888" cy="845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 flipH="1">
            <a:off x="4281422" y="974573"/>
            <a:ext cx="492" cy="37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55627" y="266589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3039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2" y="3553525"/>
            <a:ext cx="114428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stCxn id="45" idx="2"/>
            <a:endCxn id="46" idx="0"/>
          </p:cNvCxnSpPr>
          <p:nvPr/>
        </p:nvCxnSpPr>
        <p:spPr>
          <a:xfrm rot="5400000">
            <a:off x="3746074" y="1702200"/>
            <a:ext cx="425964" cy="644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/>
          <p:nvPr/>
        </p:nvCxnSpPr>
        <p:spPr>
          <a:xfrm>
            <a:off x="4275059" y="2025554"/>
            <a:ext cx="758375" cy="216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spcAft>
                <a:spcPts val="600"/>
              </a:spcAft>
              <a:buAutoNum type="arabicPeriod"/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Математические модели </a:t>
            </a:r>
          </a:p>
          <a:p>
            <a:pPr algn="ctr">
              <a:spcAft>
                <a:spcPts val="600"/>
              </a:spcAft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баллистических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процессов</a:t>
            </a:r>
          </a:p>
          <a:p>
            <a:pPr algn="ctr">
              <a:spcAft>
                <a:spcPts val="600"/>
              </a:spcAft>
            </a:pPr>
            <a:r>
              <a:rPr lang="en-US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активно-реактивного снаряда</a:t>
            </a:r>
            <a:endParaRPr lang="ru-RU" altLang="ru-RU" sz="28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192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/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/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/>
          </p:nvPr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/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1921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РЕАКТИВНОГО ДВИГАТЕЛЯ НА ТВЕРДОМ ТОПЛИВЕ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/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3" imgW="545760" imgH="241200" progId="Equation.3">
                  <p:embed/>
                </p:oleObj>
              </mc:Choice>
              <mc:Fallback>
                <p:oleObj name="Equation" r:id="rId3" imgW="545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/>
          </p:nvPr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/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/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/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/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МАТЕМАТИЧЕСКАЯ МОДЕЛЬ ВНЕШНЕЙ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2431" y="3001489"/>
            <a:ext cx="3922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Внешнебаллистические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46842"/>
              </p:ext>
            </p:extLst>
          </p:nvPr>
        </p:nvGraphicFramePr>
        <p:xfrm>
          <a:off x="66675" y="417301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17301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/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/>
          </p:nvPr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/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/>
          </p:nvPr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/>
          </p:nvPr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/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1602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19275</TotalTime>
  <Words>1858</Words>
  <Application>Microsoft Office PowerPoint</Application>
  <PresentationFormat>Экран (16:9)</PresentationFormat>
  <Paragraphs>301</Paragraphs>
  <Slides>22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22</vt:i4>
      </vt:variant>
    </vt:vector>
  </HeadingPairs>
  <TitlesOfParts>
    <vt:vector size="35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Equation</vt:lpstr>
      <vt:lpstr>Документ</vt:lpstr>
      <vt:lpstr>Microsoft Equation 3.0</vt:lpstr>
      <vt:lpstr>Мансуров Рустам Ренатович  Презентация диссертации на тему:  «Решение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678</cp:revision>
  <dcterms:created xsi:type="dcterms:W3CDTF">2021-06-11T06:02:05Z</dcterms:created>
  <dcterms:modified xsi:type="dcterms:W3CDTF">2024-01-15T14:18:11Z</dcterms:modified>
</cp:coreProperties>
</file>