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sldIdLst>
    <p:sldId id="256" r:id="rId2"/>
    <p:sldId id="305" r:id="rId3"/>
    <p:sldId id="294" r:id="rId4"/>
    <p:sldId id="308" r:id="rId5"/>
    <p:sldId id="292" r:id="rId6"/>
    <p:sldId id="283" r:id="rId7"/>
    <p:sldId id="285" r:id="rId8"/>
    <p:sldId id="300" r:id="rId9"/>
    <p:sldId id="304" r:id="rId10"/>
    <p:sldId id="262" r:id="rId11"/>
    <p:sldId id="260" r:id="rId12"/>
    <p:sldId id="306" r:id="rId13"/>
    <p:sldId id="307" r:id="rId14"/>
    <p:sldId id="313" r:id="rId15"/>
    <p:sldId id="288" r:id="rId16"/>
    <p:sldId id="296" r:id="rId17"/>
    <p:sldId id="301" r:id="rId18"/>
    <p:sldId id="312" r:id="rId19"/>
    <p:sldId id="309" r:id="rId20"/>
    <p:sldId id="314" r:id="rId21"/>
    <p:sldId id="264" r:id="rId22"/>
    <p:sldId id="265" r:id="rId23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e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e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18" Type="http://schemas.openxmlformats.org/officeDocument/2006/relationships/image" Target="../media/image5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emf"/><Relationship Id="rId14" Type="http://schemas.openxmlformats.org/officeDocument/2006/relationships/image" Target="../media/image6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6.wmf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8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8.png"/><Relationship Id="rId21" Type="http://schemas.openxmlformats.org/officeDocument/2006/relationships/image" Target="../media/image79.wmf"/><Relationship Id="rId34" Type="http://schemas.openxmlformats.org/officeDocument/2006/relationships/image" Target="../media/image90.png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7.wmf"/><Relationship Id="rId25" Type="http://schemas.openxmlformats.org/officeDocument/2006/relationships/image" Target="../media/image81.wmf"/><Relationship Id="rId33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3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4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23" Type="http://schemas.openxmlformats.org/officeDocument/2006/relationships/image" Target="../media/image80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8.wmf"/><Relationship Id="rId31" Type="http://schemas.openxmlformats.org/officeDocument/2006/relationships/image" Target="../media/image84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82.wmf"/><Relationship Id="rId30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6.emf"/><Relationship Id="rId4" Type="http://schemas.openxmlformats.org/officeDocument/2006/relationships/image" Target="../media/image91.wmf"/><Relationship Id="rId9" Type="http://schemas.openxmlformats.org/officeDocument/2006/relationships/image" Target="../media/image9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03.wmf"/><Relationship Id="rId17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3.wmf"/><Relationship Id="rId17" Type="http://schemas.openxmlformats.org/officeDocument/2006/relationships/image" Target="../media/image10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3.wmf"/><Relationship Id="rId17" Type="http://schemas.openxmlformats.org/officeDocument/2006/relationships/image" Target="../media/image10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e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9" Type="http://schemas.openxmlformats.org/officeDocument/2006/relationships/image" Target="../media/image54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51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image" Target="../media/image4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7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3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5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image" Target="../media/image55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7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8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9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1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2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3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4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5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1450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6" name="Формула" r:id="rId21" imgW="1879560" imgH="228600" progId="Equation.3">
                  <p:embed/>
                </p:oleObj>
              </mc:Choice>
              <mc:Fallback>
                <p:oleObj name="Формула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7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8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76079"/>
              </p:ext>
            </p:extLst>
          </p:nvPr>
        </p:nvGraphicFramePr>
        <p:xfrm>
          <a:off x="66675" y="4457700"/>
          <a:ext cx="692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9" name="Формула" r:id="rId27" imgW="698400" imgH="419040" progId="Equation.3">
                  <p:embed/>
                </p:oleObj>
              </mc:Choice>
              <mc:Fallback>
                <p:oleObj name="Формула" r:id="rId27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7700"/>
                        <a:ext cx="6921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94101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0" name="Формула" r:id="rId29" imgW="164880" imgH="228600" progId="Equation.3">
                  <p:embed/>
                </p:oleObj>
              </mc:Choice>
              <mc:Fallback>
                <p:oleObj name="Формула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1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5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16418"/>
              </p:ext>
            </p:extLst>
          </p:nvPr>
        </p:nvGraphicFramePr>
        <p:xfrm>
          <a:off x="4749195" y="313674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=""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25122"/>
              </p:ext>
            </p:extLst>
          </p:nvPr>
        </p:nvGraphicFramePr>
        <p:xfrm>
          <a:off x="4976751" y="3183239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6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751" y="3183239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03275"/>
              </p:ext>
            </p:extLst>
          </p:nvPr>
        </p:nvGraphicFramePr>
        <p:xfrm>
          <a:off x="5952722" y="3168414"/>
          <a:ext cx="4492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7" name="Формула" r:id="rId8" imgW="406080" imgH="215640" progId="Equation.3">
                  <p:embed/>
                </p:oleObj>
              </mc:Choice>
              <mc:Fallback>
                <p:oleObj name="Формула" r:id="rId8" imgW="40608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722" y="3168414"/>
                        <a:ext cx="4492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55945"/>
              </p:ext>
            </p:extLst>
          </p:nvPr>
        </p:nvGraphicFramePr>
        <p:xfrm>
          <a:off x="6910982" y="3154797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8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982" y="3154797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83273"/>
              </p:ext>
            </p:extLst>
          </p:nvPr>
        </p:nvGraphicFramePr>
        <p:xfrm>
          <a:off x="7981547" y="31652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9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547" y="31652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682521" y="2832718"/>
            <a:ext cx="44614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0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1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32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33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734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735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736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737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8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95324"/>
              </p:ext>
            </p:extLst>
          </p:nvPr>
        </p:nvGraphicFramePr>
        <p:xfrm>
          <a:off x="210317" y="855454"/>
          <a:ext cx="1892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9" name="Формула" r:id="rId32" imgW="1892160" imgH="228600" progId="Equation.3">
                  <p:embed/>
                </p:oleObj>
              </mc:Choice>
              <mc:Fallback>
                <p:oleObj name="Формула" r:id="rId32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7" y="855454"/>
                        <a:ext cx="1892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ПРОГРАММНО-ВЫЧИСЛИТЕЛЬНЫЙ КОМПЛЕКС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939179" y="4631761"/>
            <a:ext cx="3265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Интерфейс программного комплекса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6" y="373060"/>
            <a:ext cx="7798744" cy="42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ПРОГРАММНО-ВЫЧИСЛИТЕЛЬНЫЙ КОМПЛЕКС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77255" y="4177097"/>
            <a:ext cx="33970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13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файл с характеристиками снаряда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30629" b="53031"/>
          <a:stretch/>
        </p:blipFill>
        <p:spPr>
          <a:xfrm>
            <a:off x="138564" y="451947"/>
            <a:ext cx="3397116" cy="371619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0648" t="-1" r="-1" b="9316"/>
          <a:stretch/>
        </p:blipFill>
        <p:spPr>
          <a:xfrm>
            <a:off x="3889976" y="454674"/>
            <a:ext cx="5254024" cy="371346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307889" y="4177097"/>
            <a:ext cx="4418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14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Решение задачи оптимизации в программном комплексе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39280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Моделируемый ОФ снаряд</a:t>
            </a:r>
            <a:endParaRPr lang="ru-RU" sz="11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320279" y="392802"/>
            <a:ext cx="5171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Характеристики пороха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00432"/>
              </p:ext>
            </p:extLst>
          </p:nvPr>
        </p:nvGraphicFramePr>
        <p:xfrm>
          <a:off x="69282" y="676962"/>
          <a:ext cx="4010836" cy="1520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/>
                <a:gridCol w="1002709"/>
                <a:gridCol w="1002709"/>
                <a:gridCol w="1002709"/>
              </a:tblGrid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0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64941"/>
              </p:ext>
            </p:extLst>
          </p:nvPr>
        </p:nvGraphicFramePr>
        <p:xfrm>
          <a:off x="5013348" y="670961"/>
          <a:ext cx="4010836" cy="38958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/>
                <a:gridCol w="1002709"/>
                <a:gridCol w="1002709"/>
                <a:gridCol w="1002709"/>
              </a:tblGrid>
              <a:tr h="429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69282" y="269372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30894"/>
              </p:ext>
            </p:extLst>
          </p:nvPr>
        </p:nvGraphicFramePr>
        <p:xfrm>
          <a:off x="138564" y="2977882"/>
          <a:ext cx="4010836" cy="1520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/>
                <a:gridCol w="1002709"/>
                <a:gridCol w="1002709"/>
                <a:gridCol w="1002709"/>
              </a:tblGrid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0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Суммарный импульс</a:t>
                      </a:r>
                      <a:r>
                        <a:rPr lang="ru-RU" sz="1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РД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10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кН·с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11,55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15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16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354" y="45551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Результаты решения задачи внутренней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в стволе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орудия (Переделать)		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i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кг</a:t>
                          </a:r>
                          <a:endParaRPr lang="en-US" sz="1100" i="1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ru-RU" sz="11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м</a:t>
                          </a:r>
                          <a:endParaRPr lang="ru-RU" sz="11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864" r="-300694" b="-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7857" r="-300694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Прямоугольник 15"/>
          <p:cNvSpPr/>
          <p:nvPr/>
        </p:nvSpPr>
        <p:spPr>
          <a:xfrm>
            <a:off x="4771383" y="451397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Что ни будь другое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721764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13737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Σ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b="0" dirty="0" smtClean="0"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кг</a:t>
                          </a:r>
                          <a:endParaRPr lang="ru-RU" sz="1100" b="0" dirty="0"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Мпа</a:t>
                          </a:r>
                          <a:endParaRPr lang="en-US" sz="11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721764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" t="-25000" r="-301389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" t="-179070" r="-30138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5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5694" y="3219834"/>
            <a:ext cx="451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18 – Изменение условия устойчивости при раскручивающимся двигателе</a:t>
            </a:r>
            <a:endParaRPr lang="ru-RU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80720"/>
            <a:ext cx="451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17 – Изменение угловой скорости при раскручивающимся двигателе</a:t>
            </a:r>
            <a:endParaRPr lang="ru-RU" sz="1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6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7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5694" y="746673"/>
            <a:ext cx="4512549" cy="248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6" y="2171467"/>
            <a:ext cx="4406902" cy="236944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8" name="Уравнение" r:id="rId11" imgW="812520" imgH="203040" progId="Equation.3">
                  <p:embed/>
                </p:oleObj>
              </mc:Choice>
              <mc:Fallback>
                <p:oleObj name="Уравнение" r:id="rId11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5339" y="3542620"/>
            <a:ext cx="438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20 –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Изменение условия устойчивости</a:t>
            </a:r>
          </a:p>
          <a:p>
            <a:pPr algn="ctr"/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при моменте вращения двигателя =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3578288"/>
            <a:ext cx="446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19 – Изменение условия устойчивости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при моменте вращения двигателя = 5%</a:t>
            </a:r>
            <a:endParaRPr lang="ru-RU" sz="1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056"/>
          <a:stretch/>
        </p:blipFill>
        <p:spPr>
          <a:xfrm>
            <a:off x="4618816" y="977061"/>
            <a:ext cx="4399060" cy="252282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321136"/>
            <a:ext cx="9144000" cy="336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Выбор значения коэффициента вращения: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4" y="1116638"/>
            <a:ext cx="4322700" cy="23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ПРЯМОЙ ЗАДАЧИ ДЛЯ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ОСКОЛОЧНО-ФУГАСНОГО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6/17</a:t>
            </a:r>
          </a:p>
        </p:txBody>
      </p:sp>
    </p:spTree>
    <p:extLst>
      <p:ext uri="{BB962C8B-B14F-4D97-AF65-F5344CB8AC3E}">
        <p14:creationId xmlns:p14="http://schemas.microsoft.com/office/powerpoint/2010/main" val="39648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ПРЯМОЙ ЗАДАЧИ ДЛЯ АРС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15745"/>
            <a:ext cx="453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21 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 – ОФС, 2 – АРС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44955" y="901787"/>
          <a:ext cx="383062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355946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32208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Начальные данные активно – реактивного снаряда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219445" y="886161"/>
          <a:ext cx="4379495" cy="777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1516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</a:t>
                      </a: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/>
          </p:nvPr>
        </p:nvGraphicFramePr>
        <p:xfrm>
          <a:off x="1252538" y="963613"/>
          <a:ext cx="4683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3" name="Формула" r:id="rId3" imgW="419040" imgH="215640" progId="Equation.3">
                  <p:embed/>
                </p:oleObj>
              </mc:Choice>
              <mc:Fallback>
                <p:oleObj name="Формула" r:id="rId3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963613"/>
                        <a:ext cx="468312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/>
          </p:nvPr>
        </p:nvGraphicFramePr>
        <p:xfrm>
          <a:off x="2149475" y="966788"/>
          <a:ext cx="4730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4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966788"/>
                        <a:ext cx="4730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/>
          </p:nvPr>
        </p:nvGraphicFramePr>
        <p:xfrm>
          <a:off x="3005527" y="950950"/>
          <a:ext cx="6016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7" y="950950"/>
                        <a:ext cx="6016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/>
          </p:nvPr>
        </p:nvGraphicFramePr>
        <p:xfrm>
          <a:off x="3905250" y="968375"/>
          <a:ext cx="482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968375"/>
                        <a:ext cx="4826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/>
          </p:nvPr>
        </p:nvGraphicFramePr>
        <p:xfrm>
          <a:off x="4899837" y="889108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Формула" r:id="rId11" imgW="266400" imgH="228600" progId="Equation.3">
                  <p:embed/>
                </p:oleObj>
              </mc:Choice>
              <mc:Fallback>
                <p:oleObj name="Формула" r:id="rId11" imgW="26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837" y="889108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/>
          </p:nvPr>
        </p:nvGraphicFramePr>
        <p:xfrm>
          <a:off x="4884892" y="1177763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Формула" r:id="rId13" imgW="558720" imgH="228600" progId="Equation.3">
                  <p:embed/>
                </p:oleObj>
              </mc:Choice>
              <mc:Fallback>
                <p:oleObj name="Формула" r:id="rId1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92" y="1177763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/>
          </p:nvPr>
        </p:nvGraphicFramePr>
        <p:xfrm>
          <a:off x="4877507" y="1430088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Формула" r:id="rId15" imgW="330057" imgH="203112" progId="">
                  <p:embed/>
                </p:oleObj>
              </mc:Choice>
              <mc:Fallback>
                <p:oleObj name="Формула" r:id="rId15" imgW="330057" imgH="203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507" y="1430088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94875" y="49071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Дальность стрельбы при различных параметрах</a:t>
            </a:r>
            <a:endParaRPr lang="ru-RU" sz="11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6359" y="1728576"/>
            <a:ext cx="4401732" cy="28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5910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РЕШЕНИЯ ПРЯМОЙ ЗАДАЧИ ДЛЯ АРС С УЧЕТОМ УСТОЙЧИВОСТИ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21  График траектории полёта снаряда при различных параметрах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44955" y="901787"/>
          <a:ext cx="383062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355946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32208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Начальные данные активно – реактивного снаряда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219445" y="886161"/>
          <a:ext cx="4379495" cy="777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1516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</a:t>
                      </a: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/>
          </p:nvPr>
        </p:nvGraphicFramePr>
        <p:xfrm>
          <a:off x="1252538" y="963613"/>
          <a:ext cx="4683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Формула" r:id="rId3" imgW="419040" imgH="215640" progId="Equation.3">
                  <p:embed/>
                </p:oleObj>
              </mc:Choice>
              <mc:Fallback>
                <p:oleObj name="Формула" r:id="rId3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963613"/>
                        <a:ext cx="468312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/>
          </p:nvPr>
        </p:nvGraphicFramePr>
        <p:xfrm>
          <a:off x="2149475" y="966788"/>
          <a:ext cx="4730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966788"/>
                        <a:ext cx="4730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/>
          </p:nvPr>
        </p:nvGraphicFramePr>
        <p:xfrm>
          <a:off x="3005527" y="950950"/>
          <a:ext cx="6016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7" y="950950"/>
                        <a:ext cx="6016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/>
          </p:nvPr>
        </p:nvGraphicFramePr>
        <p:xfrm>
          <a:off x="3905250" y="968375"/>
          <a:ext cx="482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968375"/>
                        <a:ext cx="4826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/>
          </p:nvPr>
        </p:nvGraphicFramePr>
        <p:xfrm>
          <a:off x="4899837" y="889108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Формула" r:id="rId11" imgW="266400" imgH="228600" progId="Equation.3">
                  <p:embed/>
                </p:oleObj>
              </mc:Choice>
              <mc:Fallback>
                <p:oleObj name="Формула" r:id="rId11" imgW="26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837" y="889108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/>
          </p:nvPr>
        </p:nvGraphicFramePr>
        <p:xfrm>
          <a:off x="4884892" y="1177763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Формула" r:id="rId13" imgW="558720" imgH="228600" progId="Equation.3">
                  <p:embed/>
                </p:oleObj>
              </mc:Choice>
              <mc:Fallback>
                <p:oleObj name="Формула" r:id="rId1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92" y="1177763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/>
          </p:nvPr>
        </p:nvGraphicFramePr>
        <p:xfrm>
          <a:off x="4877507" y="1430088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Формула" r:id="rId15" imgW="330057" imgH="203112" progId="">
                  <p:embed/>
                </p:oleObj>
              </mc:Choice>
              <mc:Fallback>
                <p:oleObj name="Формула" r:id="rId15" imgW="330057" imgH="203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507" y="1430088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Дальность стрельбы при различных параметрах</a:t>
            </a:r>
            <a:endParaRPr lang="ru-RU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431" y="1753933"/>
            <a:ext cx="7166838" cy="27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21  График траектории полёта снаряда при различных параметрах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31720"/>
              </p:ext>
            </p:extLst>
          </p:nvPr>
        </p:nvGraphicFramePr>
        <p:xfrm>
          <a:off x="4844955" y="901787"/>
          <a:ext cx="383062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355946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32208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Начальные данные активно – реактивного снаряда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4309"/>
              </p:ext>
            </p:extLst>
          </p:nvPr>
        </p:nvGraphicFramePr>
        <p:xfrm>
          <a:off x="219445" y="886161"/>
          <a:ext cx="4379495" cy="777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1516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</a:t>
                      </a: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65019"/>
              </p:ext>
            </p:extLst>
          </p:nvPr>
        </p:nvGraphicFramePr>
        <p:xfrm>
          <a:off x="1252538" y="963613"/>
          <a:ext cx="4683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Формула" r:id="rId3" imgW="419040" imgH="215640" progId="Equation.3">
                  <p:embed/>
                </p:oleObj>
              </mc:Choice>
              <mc:Fallback>
                <p:oleObj name="Формула" r:id="rId3" imgW="419040" imgH="2156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963613"/>
                        <a:ext cx="468312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33836"/>
              </p:ext>
            </p:extLst>
          </p:nvPr>
        </p:nvGraphicFramePr>
        <p:xfrm>
          <a:off x="2149475" y="966788"/>
          <a:ext cx="4730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966788"/>
                        <a:ext cx="4730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00304"/>
              </p:ext>
            </p:extLst>
          </p:nvPr>
        </p:nvGraphicFramePr>
        <p:xfrm>
          <a:off x="3005527" y="950950"/>
          <a:ext cx="6016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7" y="950950"/>
                        <a:ext cx="6016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19706"/>
              </p:ext>
            </p:extLst>
          </p:nvPr>
        </p:nvGraphicFramePr>
        <p:xfrm>
          <a:off x="3905250" y="968375"/>
          <a:ext cx="482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968375"/>
                        <a:ext cx="4826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96249"/>
              </p:ext>
            </p:extLst>
          </p:nvPr>
        </p:nvGraphicFramePr>
        <p:xfrm>
          <a:off x="4899837" y="889108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Формула" r:id="rId11" imgW="266400" imgH="228600" progId="Equation.3">
                  <p:embed/>
                </p:oleObj>
              </mc:Choice>
              <mc:Fallback>
                <p:oleObj name="Формула" r:id="rId11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837" y="889108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29931"/>
              </p:ext>
            </p:extLst>
          </p:nvPr>
        </p:nvGraphicFramePr>
        <p:xfrm>
          <a:off x="4884892" y="1177763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Формула" r:id="rId13" imgW="558720" imgH="228600" progId="Equation.3">
                  <p:embed/>
                </p:oleObj>
              </mc:Choice>
              <mc:Fallback>
                <p:oleObj name="Формула" r:id="rId13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92" y="1177763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410153"/>
              </p:ext>
            </p:extLst>
          </p:nvPr>
        </p:nvGraphicFramePr>
        <p:xfrm>
          <a:off x="4877507" y="1430088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Формула" r:id="rId15" imgW="330057" imgH="203112" progId="">
                  <p:embed/>
                </p:oleObj>
              </mc:Choice>
              <mc:Fallback>
                <p:oleObj name="Формула" r:id="rId15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507" y="1430088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Дальность стрельбы при различных параметрах</a:t>
            </a:r>
            <a:endParaRPr lang="ru-RU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431" y="1753933"/>
            <a:ext cx="7166838" cy="27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17/17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983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58950"/>
              </p:ext>
            </p:extLst>
          </p:nvPr>
        </p:nvGraphicFramePr>
        <p:xfrm>
          <a:off x="5153645" y="748400"/>
          <a:ext cx="3990354" cy="394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50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8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94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369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Длина ствола, мм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152</a:t>
                      </a:r>
                      <a:r>
                        <a:rPr lang="en-US" sz="800" baseline="0" dirty="0" smtClean="0">
                          <a:latin typeface="Bookman Old Style" panose="02050604050505020204" pitchFamily="18" charset="0"/>
                        </a:rPr>
                        <a:t> – 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мм пушка,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«Гиацинт-Б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», 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7562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b="0" i="0" kern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b="0" i="0" kern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b="0" i="0" kern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155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– мм гаубица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 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6045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8948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7147"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155 – мм САУ 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 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8060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7" y="1658040"/>
            <a:ext cx="2355677" cy="14971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" y="2962397"/>
            <a:ext cx="2355677" cy="14874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3500" y="417757"/>
            <a:ext cx="40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орудий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2237" y="3162531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2. 155-мм гаубица М777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67" y="1933862"/>
            <a:ext cx="236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152-мм пушка 2а36 «Гиацинт-Б»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675" y="4468299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3. 155-мм САУ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“CAESAR”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59588" y="417757"/>
            <a:ext cx="2354400" cy="14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68673"/>
              </p:ext>
            </p:extLst>
          </p:nvPr>
        </p:nvGraphicFramePr>
        <p:xfrm>
          <a:off x="381000" y="1107379"/>
          <a:ext cx="5231524" cy="2696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08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46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3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78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1070"/>
                <a:gridCol w="7693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398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(Индекс)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8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Длина снаряда, мм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«Гиацинт-Б», </a:t>
                      </a:r>
                    </a:p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??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797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1000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897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8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942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???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686643"/>
            <a:ext cx="4686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Характеристики снарядов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23" y="462022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4023" y="1421267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4.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292189" y="1890133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88001" y="2650858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5.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288001" y="3015950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37392" y="3969091"/>
            <a:ext cx="2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6.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2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3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4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5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6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7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8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9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0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1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2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3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4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5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7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49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73654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0" name="Формула" r:id="rId5" imgW="1079280" imgH="241200" progId="Equation.3">
                  <p:embed/>
                </p:oleObj>
              </mc:Choice>
              <mc:Fallback>
                <p:oleObj name="Формула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4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5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6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7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0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1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2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3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4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5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6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7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8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9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0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1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17434</TotalTime>
  <Words>2036</Words>
  <Application>Microsoft Office PowerPoint</Application>
  <PresentationFormat>Экран (16:9)</PresentationFormat>
  <Paragraphs>507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22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«Повышение дальности стрельбы активно-реактивным снарядом на основе математического моделирования и комплексной оптимизации»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585</cp:revision>
  <dcterms:created xsi:type="dcterms:W3CDTF">2021-06-11T06:02:05Z</dcterms:created>
  <dcterms:modified xsi:type="dcterms:W3CDTF">2023-05-30T12:53:03Z</dcterms:modified>
</cp:coreProperties>
</file>