
<file path=[Content_Types].xml><?xml version="1.0" encoding="utf-8"?>
<Types xmlns="http://schemas.openxmlformats.org/package/2006/content-types">
  <Default Extension="png" ContentType="image/png"/>
  <Default Extension="jfif" ContentType="image/jpe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7"/>
  </p:notesMasterIdLst>
  <p:sldIdLst>
    <p:sldId id="315" r:id="rId2"/>
    <p:sldId id="308" r:id="rId3"/>
    <p:sldId id="292" r:id="rId4"/>
    <p:sldId id="283" r:id="rId5"/>
    <p:sldId id="285" r:id="rId6"/>
    <p:sldId id="300" r:id="rId7"/>
    <p:sldId id="304" r:id="rId8"/>
    <p:sldId id="262" r:id="rId9"/>
    <p:sldId id="260" r:id="rId10"/>
    <p:sldId id="313" r:id="rId11"/>
    <p:sldId id="314" r:id="rId12"/>
    <p:sldId id="288" r:id="rId13"/>
    <p:sldId id="296" r:id="rId14"/>
    <p:sldId id="264" r:id="rId15"/>
    <p:sldId id="265" r:id="rId16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  <p15:guide id="4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5977" autoAdjust="0"/>
  </p:normalViewPr>
  <p:slideViewPr>
    <p:cSldViewPr snapToGrid="0">
      <p:cViewPr varScale="1">
        <p:scale>
          <a:sx n="112" d="100"/>
          <a:sy n="112" d="100"/>
        </p:scale>
        <p:origin x="470" y="62"/>
      </p:cViewPr>
      <p:guideLst>
        <p:guide orient="horz" pos="1620"/>
        <p:guide pos="2880"/>
        <p:guide orient="horz" pos="172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7.e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12" Type="http://schemas.openxmlformats.org/officeDocument/2006/relationships/image" Target="../media/image16.wmf"/><Relationship Id="rId2" Type="http://schemas.openxmlformats.org/officeDocument/2006/relationships/image" Target="../media/image6.wmf"/><Relationship Id="rId16" Type="http://schemas.openxmlformats.org/officeDocument/2006/relationships/image" Target="../media/image20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5" Type="http://schemas.openxmlformats.org/officeDocument/2006/relationships/image" Target="../media/image1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Relationship Id="rId14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e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47.wmf"/><Relationship Id="rId18" Type="http://schemas.openxmlformats.org/officeDocument/2006/relationships/image" Target="../media/image5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12" Type="http://schemas.openxmlformats.org/officeDocument/2006/relationships/image" Target="../media/image46.wmf"/><Relationship Id="rId17" Type="http://schemas.openxmlformats.org/officeDocument/2006/relationships/image" Target="../media/image51.wmf"/><Relationship Id="rId2" Type="http://schemas.openxmlformats.org/officeDocument/2006/relationships/image" Target="../media/image36.wmf"/><Relationship Id="rId16" Type="http://schemas.openxmlformats.org/officeDocument/2006/relationships/image" Target="../media/image50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11" Type="http://schemas.openxmlformats.org/officeDocument/2006/relationships/image" Target="../media/image45.wmf"/><Relationship Id="rId5" Type="http://schemas.openxmlformats.org/officeDocument/2006/relationships/image" Target="../media/image39.wmf"/><Relationship Id="rId15" Type="http://schemas.openxmlformats.org/officeDocument/2006/relationships/image" Target="../media/image4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Relationship Id="rId14" Type="http://schemas.openxmlformats.org/officeDocument/2006/relationships/image" Target="../media/image4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66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12" Type="http://schemas.openxmlformats.org/officeDocument/2006/relationships/image" Target="../media/image65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5" Type="http://schemas.openxmlformats.org/officeDocument/2006/relationships/image" Target="../media/image58.wmf"/><Relationship Id="rId15" Type="http://schemas.openxmlformats.org/officeDocument/2006/relationships/image" Target="../media/image68.w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emf"/><Relationship Id="rId14" Type="http://schemas.openxmlformats.org/officeDocument/2006/relationships/image" Target="../media/image6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image" Target="../media/image81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12" Type="http://schemas.openxmlformats.org/officeDocument/2006/relationships/image" Target="../media/image80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11" Type="http://schemas.openxmlformats.org/officeDocument/2006/relationships/image" Target="../media/image79.wmf"/><Relationship Id="rId5" Type="http://schemas.openxmlformats.org/officeDocument/2006/relationships/image" Target="../media/image73.wmf"/><Relationship Id="rId15" Type="http://schemas.openxmlformats.org/officeDocument/2006/relationships/image" Target="../media/image83.wmf"/><Relationship Id="rId10" Type="http://schemas.openxmlformats.org/officeDocument/2006/relationships/image" Target="../media/image78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Relationship Id="rId14" Type="http://schemas.openxmlformats.org/officeDocument/2006/relationships/image" Target="../media/image8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4" Type="http://schemas.openxmlformats.org/officeDocument/2006/relationships/image" Target="../media/image9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956D5-2046-4B16-B158-28749009537F}" type="datetimeFigureOut">
              <a:rPr lang="ru-RU" smtClean="0"/>
              <a:pPr/>
              <a:t>28.09.2023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9F97-A0EC-4382-924C-85ACE18FE1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03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14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77C6-B837-4C28-B069-E60D1A7F8F4C}" type="datetime1">
              <a:rPr lang="ru-RU" smtClean="0"/>
              <a:pPr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91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33C2-C826-421D-8751-732F81C941BB}" type="datetime1">
              <a:rPr lang="ru-RU" smtClean="0"/>
              <a:pPr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00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989F-906F-40DE-BA90-D14E94A416BA}" type="datetime1">
              <a:rPr lang="ru-RU" smtClean="0"/>
              <a:pPr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FF60-0E50-453A-81B9-424AB7DE66CD}" type="datetime1">
              <a:rPr lang="ru-RU" smtClean="0"/>
              <a:pPr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r>
              <a:rPr lang="en-US" dirty="0" smtClean="0"/>
              <a:t>/11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95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AB-127F-4906-8280-7B6697A13E33}" type="datetime1">
              <a:rPr lang="ru-RU" smtClean="0"/>
              <a:pPr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9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0F3-DD83-40E6-8787-116CC1402285}" type="datetime1">
              <a:rPr lang="ru-RU" smtClean="0"/>
              <a:pPr/>
              <a:t>28.09.2023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4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BE1-28D4-4D8B-A423-5A2E1BA6934C}" type="datetime1">
              <a:rPr lang="ru-RU" smtClean="0"/>
              <a:pPr/>
              <a:t>28.09.2023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2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375C-D316-441C-BBA4-36702FCEB310}" type="datetime1">
              <a:rPr lang="ru-RU" smtClean="0"/>
              <a:pPr/>
              <a:t>28.09.2023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40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ABA4-7B05-4C08-9A73-CF8D6885218A}" type="datetime1">
              <a:rPr lang="ru-RU" smtClean="0"/>
              <a:pPr/>
              <a:t>28.09.2023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68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99FF-A70C-4AC7-8F4A-A5151C1A7370}" type="datetime1">
              <a:rPr lang="ru-RU" smtClean="0"/>
              <a:pPr/>
              <a:t>28.09.2023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1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F09-8D8A-4907-99B4-463641EA0A07}" type="datetime1">
              <a:rPr lang="ru-RU" smtClean="0"/>
              <a:pPr/>
              <a:t>28.09.2023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4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9DF9-334F-4539-8237-D412EE1173F0}" type="datetime1">
              <a:rPr lang="ru-RU" smtClean="0"/>
              <a:pPr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7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9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9.wmf"/><Relationship Id="rId11" Type="http://schemas.openxmlformats.org/officeDocument/2006/relationships/image" Target="../media/image92.png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80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12.wmf"/><Relationship Id="rId26" Type="http://schemas.openxmlformats.org/officeDocument/2006/relationships/image" Target="../media/image16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20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5.wmf"/><Relationship Id="rId32" Type="http://schemas.openxmlformats.org/officeDocument/2006/relationships/image" Target="../media/image19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7.emf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wmf"/><Relationship Id="rId22" Type="http://schemas.openxmlformats.org/officeDocument/2006/relationships/image" Target="../media/image14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8.wmf"/><Relationship Id="rId8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6.wmf"/><Relationship Id="rId22" Type="http://schemas.openxmlformats.org/officeDocument/2006/relationships/image" Target="../media/image3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oleObject" Target="../embeddings/oleObject27.bin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1.wmf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4.bin"/><Relationship Id="rId18" Type="http://schemas.openxmlformats.org/officeDocument/2006/relationships/image" Target="../media/image42.wmf"/><Relationship Id="rId26" Type="http://schemas.openxmlformats.org/officeDocument/2006/relationships/image" Target="../media/image46.wmf"/><Relationship Id="rId39" Type="http://schemas.openxmlformats.org/officeDocument/2006/relationships/image" Target="../media/image52.wmf"/><Relationship Id="rId21" Type="http://schemas.openxmlformats.org/officeDocument/2006/relationships/oleObject" Target="../embeddings/oleObject38.bin"/><Relationship Id="rId34" Type="http://schemas.openxmlformats.org/officeDocument/2006/relationships/oleObject" Target="../embeddings/oleObject44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33" Type="http://schemas.openxmlformats.org/officeDocument/2006/relationships/image" Target="../media/image49.wmf"/><Relationship Id="rId38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29" Type="http://schemas.openxmlformats.org/officeDocument/2006/relationships/image" Target="../media/image47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45.wmf"/><Relationship Id="rId32" Type="http://schemas.openxmlformats.org/officeDocument/2006/relationships/oleObject" Target="../embeddings/oleObject43.bin"/><Relationship Id="rId37" Type="http://schemas.openxmlformats.org/officeDocument/2006/relationships/image" Target="../media/image51.wmf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28" Type="http://schemas.openxmlformats.org/officeDocument/2006/relationships/oleObject" Target="../embeddings/oleObject41.bin"/><Relationship Id="rId36" Type="http://schemas.openxmlformats.org/officeDocument/2006/relationships/oleObject" Target="../embeddings/oleObject45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37.bin"/><Relationship Id="rId31" Type="http://schemas.openxmlformats.org/officeDocument/2006/relationships/image" Target="../media/image4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40.wmf"/><Relationship Id="rId22" Type="http://schemas.openxmlformats.org/officeDocument/2006/relationships/image" Target="../media/image44.wmf"/><Relationship Id="rId27" Type="http://schemas.openxmlformats.org/officeDocument/2006/relationships/image" Target="../media/image53.emf"/><Relationship Id="rId30" Type="http://schemas.openxmlformats.org/officeDocument/2006/relationships/oleObject" Target="../embeddings/oleObject42.bin"/><Relationship Id="rId35" Type="http://schemas.openxmlformats.org/officeDocument/2006/relationships/image" Target="../media/image50.wmf"/><Relationship Id="rId8" Type="http://schemas.openxmlformats.org/officeDocument/2006/relationships/image" Target="../media/image37.wmf"/><Relationship Id="rId3" Type="http://schemas.openxmlformats.org/officeDocument/2006/relationships/oleObject" Target="../embeddings/oleObject2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61.wmf"/><Relationship Id="rId26" Type="http://schemas.openxmlformats.org/officeDocument/2006/relationships/image" Target="../media/image65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wmf"/><Relationship Id="rId20" Type="http://schemas.openxmlformats.org/officeDocument/2006/relationships/image" Target="../media/image62.emf"/><Relationship Id="rId29" Type="http://schemas.openxmlformats.org/officeDocument/2006/relationships/oleObject" Target="../embeddings/oleObject6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64.wmf"/><Relationship Id="rId32" Type="http://schemas.openxmlformats.org/officeDocument/2006/relationships/image" Target="../media/image68.w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66.wmf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55.bin"/><Relationship Id="rId31" Type="http://schemas.openxmlformats.org/officeDocument/2006/relationships/oleObject" Target="../embeddings/oleObject61.bin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9.wmf"/><Relationship Id="rId22" Type="http://schemas.openxmlformats.org/officeDocument/2006/relationships/image" Target="../media/image63.wmf"/><Relationship Id="rId27" Type="http://schemas.openxmlformats.org/officeDocument/2006/relationships/oleObject" Target="../embeddings/oleObject59.bin"/><Relationship Id="rId30" Type="http://schemas.openxmlformats.org/officeDocument/2006/relationships/image" Target="../media/image67.w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3.wmf"/><Relationship Id="rId18" Type="http://schemas.openxmlformats.org/officeDocument/2006/relationships/oleObject" Target="../embeddings/oleObject69.bin"/><Relationship Id="rId26" Type="http://schemas.openxmlformats.org/officeDocument/2006/relationships/oleObject" Target="../embeddings/oleObject73.bin"/><Relationship Id="rId3" Type="http://schemas.openxmlformats.org/officeDocument/2006/relationships/image" Target="../media/image83.png"/><Relationship Id="rId21" Type="http://schemas.openxmlformats.org/officeDocument/2006/relationships/image" Target="../media/image77.wmf"/><Relationship Id="rId34" Type="http://schemas.openxmlformats.org/officeDocument/2006/relationships/image" Target="../media/image84.png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75.wmf"/><Relationship Id="rId25" Type="http://schemas.openxmlformats.org/officeDocument/2006/relationships/image" Target="../media/image79.wmf"/><Relationship Id="rId33" Type="http://schemas.openxmlformats.org/officeDocument/2006/relationships/image" Target="../media/image8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8.bin"/><Relationship Id="rId20" Type="http://schemas.openxmlformats.org/officeDocument/2006/relationships/oleObject" Target="../embeddings/oleObject70.bin"/><Relationship Id="rId29" Type="http://schemas.openxmlformats.org/officeDocument/2006/relationships/image" Target="../media/image81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72.wmf"/><Relationship Id="rId24" Type="http://schemas.openxmlformats.org/officeDocument/2006/relationships/oleObject" Target="../embeddings/oleObject72.bin"/><Relationship Id="rId32" Type="http://schemas.openxmlformats.org/officeDocument/2006/relationships/oleObject" Target="../embeddings/oleObject76.bin"/><Relationship Id="rId5" Type="http://schemas.openxmlformats.org/officeDocument/2006/relationships/image" Target="../media/image69.wmf"/><Relationship Id="rId15" Type="http://schemas.openxmlformats.org/officeDocument/2006/relationships/image" Target="../media/image74.wmf"/><Relationship Id="rId23" Type="http://schemas.openxmlformats.org/officeDocument/2006/relationships/image" Target="../media/image78.wmf"/><Relationship Id="rId28" Type="http://schemas.openxmlformats.org/officeDocument/2006/relationships/oleObject" Target="../embeddings/oleObject74.bin"/><Relationship Id="rId10" Type="http://schemas.openxmlformats.org/officeDocument/2006/relationships/oleObject" Target="../embeddings/oleObject65.bin"/><Relationship Id="rId19" Type="http://schemas.openxmlformats.org/officeDocument/2006/relationships/image" Target="../media/image76.wmf"/><Relationship Id="rId31" Type="http://schemas.openxmlformats.org/officeDocument/2006/relationships/image" Target="../media/image82.w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67.bin"/><Relationship Id="rId22" Type="http://schemas.openxmlformats.org/officeDocument/2006/relationships/oleObject" Target="../embeddings/oleObject71.bin"/><Relationship Id="rId27" Type="http://schemas.openxmlformats.org/officeDocument/2006/relationships/image" Target="../media/image80.wmf"/><Relationship Id="rId30" Type="http://schemas.openxmlformats.org/officeDocument/2006/relationships/oleObject" Target="../embeddings/oleObject75.bin"/><Relationship Id="rId8" Type="http://schemas.openxmlformats.org/officeDocument/2006/relationships/oleObject" Target="../embeddings/oleObject6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804" y="138489"/>
            <a:ext cx="1500170" cy="1356014"/>
          </a:xfrm>
          <a:prstGeom prst="rect">
            <a:avLst/>
          </a:prstGeom>
        </p:spPr>
      </p:pic>
      <p:sp>
        <p:nvSpPr>
          <p:cNvPr id="12" name="Подзаголовок 6">
            <a:extLst>
              <a:ext uri="{FF2B5EF4-FFF2-40B4-BE49-F238E27FC236}">
                <a16:creationId xmlns:a16="http://schemas.microsoft.com/office/drawing/2014/main" xmlns="" id="{6F08C3E7-B433-41C9-883D-917A98689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62771"/>
            <a:ext cx="9144000" cy="9807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5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20 </a:t>
            </a:r>
            <a:r>
              <a:rPr lang="ru-RU" sz="15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Всероссийская </a:t>
            </a:r>
            <a:r>
              <a:rPr lang="ru-RU" sz="15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научно-техническая </a:t>
            </a:r>
            <a:r>
              <a:rPr lang="ru-RU" sz="15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конференция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5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«Проектирование систем вооружения и измерительных комплексов»,</a:t>
            </a:r>
            <a:endParaRPr lang="ru-RU" sz="15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5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28 </a:t>
            </a:r>
            <a:r>
              <a:rPr lang="ru-RU" sz="15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– </a:t>
            </a:r>
            <a:r>
              <a:rPr lang="ru-RU" sz="15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29 </a:t>
            </a:r>
            <a:r>
              <a:rPr lang="ru-RU" sz="15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сентября 2023 г.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5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г</a:t>
            </a:r>
            <a:r>
              <a:rPr lang="ru-RU" sz="15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. </a:t>
            </a:r>
            <a:r>
              <a:rPr lang="ru-RU" sz="15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Нижний Тагил, </a:t>
            </a:r>
            <a:r>
              <a:rPr lang="ru-RU" sz="15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Россия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8028" y="312753"/>
            <a:ext cx="5639481" cy="1509642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sz="1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МИНИСТЕРСТВО НАУКИ И ВЫСШЕГО ОБРАЗОВАНИЯ РОССИЙСКОЙ  ФЕДЕРАЦИИ</a:t>
            </a:r>
          </a:p>
          <a:p>
            <a:pPr algn="ctr">
              <a:spcBef>
                <a:spcPct val="20000"/>
              </a:spcBef>
            </a:pPr>
            <a:r>
              <a:rPr lang="ru-RU" sz="1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Ижевский государственный технический университет имени М. Т. Калашникова</a:t>
            </a:r>
          </a:p>
        </p:txBody>
      </p:sp>
      <p:sp>
        <p:nvSpPr>
          <p:cNvPr id="14" name="Заголовок 16">
            <a:extLst>
              <a:ext uri="{FF2B5EF4-FFF2-40B4-BE49-F238E27FC236}">
                <a16:creationId xmlns:a16="http://schemas.microsoft.com/office/drawing/2014/main" xmlns="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94616"/>
            <a:ext cx="9144000" cy="1066446"/>
          </a:xfrm>
        </p:spPr>
        <p:txBody>
          <a:bodyPr>
            <a:spAutoFit/>
          </a:bodyPr>
          <a:lstStyle/>
          <a:p>
            <a:r>
              <a:rPr lang="ru-RU" sz="1800" i="1" dirty="0" smtClean="0">
                <a:latin typeface="Bookman Old Style" panose="02050604050505020204" pitchFamily="18" charset="0"/>
                <a:ea typeface="Calibri" panose="020F0502020204030204" pitchFamily="34" charset="0"/>
              </a:rPr>
              <a:t>Королев С.А., </a:t>
            </a:r>
            <a:r>
              <a:rPr lang="ru-RU" sz="1800" i="1" u="sng" dirty="0" smtClean="0">
                <a:latin typeface="Bookman Old Style" panose="02050604050505020204" pitchFamily="18" charset="0"/>
                <a:ea typeface="Calibri" panose="020F0502020204030204" pitchFamily="34" charset="0"/>
              </a:rPr>
              <a:t>Мансуров Р.Р.</a:t>
            </a:r>
            <a:r>
              <a:rPr lang="ru-RU" sz="1800" b="1" cap="all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1800" b="1" cap="all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1800" b="1" cap="all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1800" b="1" cap="all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1800" b="1" cap="all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МЕТОДИКА БАЛЛИСТИЧЕСКОГО ПРОЕКТИРОВАНИЯ АКТИВНО-РЕАКТИВНОГО СНАРЯДА</a:t>
            </a:r>
            <a:endParaRPr lang="ru-RU" sz="1800" b="1" cap="all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5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МОДЕЛИРУЕМОЕ ОРУДИЕ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10/15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258837" y="358815"/>
            <a:ext cx="40108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2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lang="ru-RU" sz="12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Характеристики пороха для орудия 2а36</a:t>
            </a:r>
            <a:endParaRPr lang="ru-RU" sz="1200" b="1" dirty="0"/>
          </a:p>
        </p:txBody>
      </p:sp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107974"/>
              </p:ext>
            </p:extLst>
          </p:nvPr>
        </p:nvGraphicFramePr>
        <p:xfrm>
          <a:off x="4274820" y="672903"/>
          <a:ext cx="4749364" cy="414667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30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73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73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r>
                        <a:rPr lang="en-US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пороха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ω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каналов в пороховом элементе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10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Максимальное давление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ru-RU" sz="10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МПа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Плотность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δ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кг/м</a:t>
                      </a:r>
                      <a:r>
                        <a:rPr lang="ru-RU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1520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Длина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</a:t>
                      </a:r>
                      <a:r>
                        <a:rPr lang="en-US" sz="1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Внешний диаметр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0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0,0115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Диаметр канала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0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0,00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Толщина горящего свода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0,00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49226" y="3355128"/>
            <a:ext cx="40108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2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lang="ru-RU" sz="12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Характеристики орудия 2а36</a:t>
            </a:r>
            <a:endParaRPr lang="ru-RU" sz="1200" b="1" dirty="0"/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650303"/>
              </p:ext>
            </p:extLst>
          </p:nvPr>
        </p:nvGraphicFramePr>
        <p:xfrm>
          <a:off x="49226" y="3645842"/>
          <a:ext cx="4010836" cy="117373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721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32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 ствола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ru-RU" sz="1100" i="0" baseline="-250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7,562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1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 каморы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ru-RU" sz="11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1,015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Диаметр каморы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1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0,214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"/>
          <a:stretch/>
        </p:blipFill>
        <p:spPr>
          <a:xfrm>
            <a:off x="138564" y="434823"/>
            <a:ext cx="3706739" cy="2351102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148183" y="2820704"/>
            <a:ext cx="34526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12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152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-мм пушка 2а36  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67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МОДЕЛИРУЕМЫЙ СНАРЯД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11/15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38564" y="2777178"/>
            <a:ext cx="40108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2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r>
              <a:rPr lang="ru-RU" sz="12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Моделируемый ОФ снаряд</a:t>
            </a:r>
            <a:endParaRPr lang="ru-RU" sz="1200" b="1" dirty="0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827864"/>
              </p:ext>
            </p:extLst>
          </p:nvPr>
        </p:nvGraphicFramePr>
        <p:xfrm>
          <a:off x="69282" y="3106284"/>
          <a:ext cx="4010836" cy="14630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02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12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Дульная скорость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м/с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l-GR" sz="1200" i="1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6" name="Прямоугольник 25"/>
          <p:cNvSpPr/>
          <p:nvPr/>
        </p:nvSpPr>
        <p:spPr>
          <a:xfrm>
            <a:off x="69282" y="532461"/>
            <a:ext cx="40108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2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lang="ru-RU" sz="12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Моделируемый АР снаряд</a:t>
            </a:r>
            <a:endParaRPr lang="ru-RU" sz="1200" b="1" dirty="0"/>
          </a:p>
        </p:txBody>
      </p:sp>
      <p:graphicFrame>
        <p:nvGraphicFramePr>
          <p:cNvPr id="27" name="Таблица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034192"/>
              </p:ext>
            </p:extLst>
          </p:nvPr>
        </p:nvGraphicFramePr>
        <p:xfrm>
          <a:off x="69282" y="849669"/>
          <a:ext cx="4010836" cy="14630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02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12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Дульная скорость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м/с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l-GR" sz="1200" i="1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Рисунок 2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854" y="673333"/>
            <a:ext cx="4660146" cy="3107164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4844840" y="3783583"/>
            <a:ext cx="3800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Рисунок 13 – Изменение скорости в стволе орудия: </a:t>
            </a:r>
          </a:p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1 – АР снаряд, 2 – ОФ снаряд.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7275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ЗАДАЧИ ВНУТРЕННЕЙ БАЛЛИСТИКИ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12/15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6930" y="4510030"/>
            <a:ext cx="4343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– 14  Зависимость начальной скорости от массы снаряда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983218" y="4510030"/>
            <a:ext cx="371320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1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Рисунок </a:t>
            </a:r>
            <a:r>
              <a:rPr lang="ru-RU" sz="11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15</a:t>
            </a:r>
            <a:r>
              <a:rPr kumimoji="0" lang="ru-RU" sz="11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Зависимос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ть дальности от массы топлива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03011" y="44846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2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lang="ru-RU" sz="12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Изменение начальной скорости </a:t>
            </a:r>
          </a:p>
          <a:p>
            <a:r>
              <a:rPr lang="ru-RU" sz="12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 зависимости от массы</a:t>
            </a:r>
            <a:endParaRPr lang="ru-RU" sz="1200" b="1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723563"/>
              </p:ext>
            </p:extLst>
          </p:nvPr>
        </p:nvGraphicFramePr>
        <p:xfrm>
          <a:off x="4873738" y="886404"/>
          <a:ext cx="3503596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</a:t>
                      </a:r>
                      <a:r>
                        <a:rPr lang="ru-RU" sz="1200" b="0" i="0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Т</a:t>
                      </a:r>
                      <a:r>
                        <a:rPr lang="ru-RU" sz="1200" b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кг</a:t>
                      </a:r>
                      <a:endParaRPr lang="ru-RU" sz="12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ru-RU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</a:t>
                      </a:r>
                      <a:endParaRPr lang="en-US" sz="120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28500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37923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59208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д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м/с</a:t>
                      </a:r>
                      <a:endParaRPr lang="en-US" sz="1200" i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945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3189236"/>
                  </a:ext>
                </a:extLst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4828139" y="57582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2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r>
              <a:rPr lang="ru-RU" sz="12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Зависимость дальности от массы топлива</a:t>
            </a:r>
            <a:endParaRPr lang="ru-RU" sz="1200" b="1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8999"/>
              </p:ext>
            </p:extLst>
          </p:nvPr>
        </p:nvGraphicFramePr>
        <p:xfrm>
          <a:off x="207020" y="916564"/>
          <a:ext cx="3503596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</a:t>
                      </a:r>
                      <a:r>
                        <a:rPr lang="el-GR" sz="1200" b="0" i="0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Σ</a:t>
                      </a:r>
                      <a:r>
                        <a:rPr lang="ru-RU" sz="1200" b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кг</a:t>
                      </a:r>
                      <a:endParaRPr lang="ru-RU" sz="12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55,6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66,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д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м/с</a:t>
                      </a:r>
                      <a:endParaRPr lang="en-US" sz="1200" i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983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776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sz="12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ru-RU" sz="1200" i="1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м</a:t>
                      </a:r>
                      <a:r>
                        <a:rPr lang="ru-RU" sz="1200" i="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Н·с</a:t>
                      </a:r>
                      <a:endParaRPr lang="en-US" sz="120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5,9e-10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e-10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7,7e-10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139" y="1886656"/>
            <a:ext cx="4023362" cy="2613390"/>
          </a:xfrm>
          <a:prstGeom prst="rect">
            <a:avLst/>
          </a:prstGeom>
        </p:spPr>
      </p:pic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1" y="1978962"/>
            <a:ext cx="4671674" cy="253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УСТОЙЧИВОСТИ НА ТРАЕКТОРИИ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13/15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1" y="335656"/>
            <a:ext cx="425669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Условия устойчивости снаряда на траектории:</a:t>
            </a:r>
            <a:endParaRPr lang="en-US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9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76776"/>
              </p:ext>
            </p:extLst>
          </p:nvPr>
        </p:nvGraphicFramePr>
        <p:xfrm>
          <a:off x="1855788" y="647700"/>
          <a:ext cx="9032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9" name="Уравнение" r:id="rId3" imgW="812520" imgH="482400" progId="Equation.3">
                  <p:embed/>
                </p:oleObj>
              </mc:Choice>
              <mc:Fallback>
                <p:oleObj name="Уравнение" r:id="rId3" imgW="8125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647700"/>
                        <a:ext cx="903287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4562643" y="3058989"/>
            <a:ext cx="4512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17 – Изменение условия устойчивости при раскручивающимся двигателе</a:t>
            </a:r>
            <a:endParaRPr lang="ru-RU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102526" y="4558812"/>
            <a:ext cx="4819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16 – Изменение угловой скорости при раскручивающимся двигателе</a:t>
            </a:r>
            <a:endParaRPr lang="ru-RU" sz="11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0" y="742795"/>
            <a:ext cx="207350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Критерий устойчивости: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490900"/>
              </p:ext>
            </p:extLst>
          </p:nvPr>
        </p:nvGraphicFramePr>
        <p:xfrm>
          <a:off x="298450" y="1075076"/>
          <a:ext cx="708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0" name="Уравнение" r:id="rId5" imgW="787320" imgH="507960" progId="Equation.3">
                  <p:embed/>
                </p:oleObj>
              </mc:Choice>
              <mc:Fallback>
                <p:oleObj name="Уравнение" r:id="rId5" imgW="78732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450" y="1075076"/>
                        <a:ext cx="70802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301713"/>
              </p:ext>
            </p:extLst>
          </p:nvPr>
        </p:nvGraphicFramePr>
        <p:xfrm>
          <a:off x="298450" y="1619250"/>
          <a:ext cx="8794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1" name="Уравнение" r:id="rId7" imgW="977760" imgH="520560" progId="Equation.3">
                  <p:embed/>
                </p:oleObj>
              </mc:Choice>
              <mc:Fallback>
                <p:oleObj name="Уравнение" r:id="rId7" imgW="977760" imgH="520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8450" y="1619250"/>
                        <a:ext cx="879475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Прямоугольник 43"/>
          <p:cNvSpPr/>
          <p:nvPr/>
        </p:nvSpPr>
        <p:spPr>
          <a:xfrm>
            <a:off x="1236023" y="1039515"/>
            <a:ext cx="31001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 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гироскопического 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276363" y="1533565"/>
            <a:ext cx="33400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</a:t>
            </a:r>
            <a:r>
              <a:rPr lang="ru-RU" sz="1200" dirty="0">
                <a:latin typeface="Times New Roman" pitchFamily="18" charset="0"/>
                <a:ea typeface="Cambria Math"/>
                <a:cs typeface="Times New Roman" pitchFamily="18" charset="0"/>
              </a:rPr>
              <a:t>аэродинамического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360453"/>
              </p:ext>
            </p:extLst>
          </p:nvPr>
        </p:nvGraphicFramePr>
        <p:xfrm>
          <a:off x="2853563" y="809625"/>
          <a:ext cx="812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2" name="Уравнение" r:id="rId9" imgW="812520" imgH="203040" progId="Equation.3">
                  <p:embed/>
                </p:oleObj>
              </mc:Choice>
              <mc:Fallback>
                <p:oleObj name="Уравнение" r:id="rId9" imgW="8125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53563" y="809625"/>
                        <a:ext cx="812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929" y="2353218"/>
            <a:ext cx="4461520" cy="221576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35140" y="657773"/>
            <a:ext cx="4649812" cy="2309276"/>
          </a:xfrm>
          <a:prstGeom prst="rect">
            <a:avLst/>
          </a:prstGeom>
        </p:spPr>
      </p:pic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7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ЗАДАЧИ ОПТИМИЗАЦИИ АКТИВНО – 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</a:t>
            </a: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4/15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67" y="4577234"/>
            <a:ext cx="6571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– 18 Траектории полета снаряда при различных параметрах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15689" y="391990"/>
            <a:ext cx="452926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r>
              <a:rPr lang="ru-RU" sz="11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Дальность стрельбы при различных параметрах</a:t>
            </a:r>
            <a:endParaRPr lang="ru-RU" sz="1100" b="1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659" y="1783521"/>
            <a:ext cx="6528005" cy="2821377"/>
          </a:xfrm>
          <a:prstGeom prst="rect">
            <a:avLst/>
          </a:prstGeom>
        </p:spPr>
      </p:pic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717654"/>
              </p:ext>
            </p:extLst>
          </p:nvPr>
        </p:nvGraphicFramePr>
        <p:xfrm>
          <a:off x="114807" y="686241"/>
          <a:ext cx="4245655" cy="109728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849131"/>
                <a:gridCol w="849131"/>
                <a:gridCol w="849131"/>
                <a:gridCol w="849131"/>
                <a:gridCol w="849131"/>
              </a:tblGrid>
              <a:tr h="2400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вар.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00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2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1200" baseline="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00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lang="ru-RU" sz="12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град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00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35 798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34 813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36 982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37 923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Прямоугольник 18"/>
          <p:cNvSpPr/>
          <p:nvPr/>
        </p:nvSpPr>
        <p:spPr>
          <a:xfrm>
            <a:off x="4644951" y="391990"/>
            <a:ext cx="43448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ru-RU" sz="11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2. Оптимальные характеристики</a:t>
            </a:r>
            <a:endParaRPr lang="ru-RU" sz="1100" b="1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26356"/>
              </p:ext>
            </p:extLst>
          </p:nvPr>
        </p:nvGraphicFramePr>
        <p:xfrm>
          <a:off x="4644951" y="675081"/>
          <a:ext cx="4209480" cy="110844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841896"/>
                <a:gridCol w="841896"/>
                <a:gridCol w="841896"/>
                <a:gridCol w="841896"/>
                <a:gridCol w="841896"/>
              </a:tblGrid>
              <a:tr h="5542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12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</a:t>
                      </a:r>
                      <a:r>
                        <a:rPr lang="ru-RU" sz="1200" i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200" i="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кг</a:t>
                      </a:r>
                      <a:endParaRPr lang="ru-RU" sz="1200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д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м/с</a:t>
                      </a:r>
                      <a:endParaRPr lang="en-US" sz="1200" i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lang="ru-RU" sz="120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град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20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1200" baseline="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ν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42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58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7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cap="small" dirty="0" smtClean="0">
                <a:solidFill>
                  <a:schemeClr val="tx1"/>
                </a:solidFill>
                <a:latin typeface="Bookman Old Style" pitchFamily="18" charset="0"/>
                <a:cs typeface="Times New Roman" panose="02020603050405020304" pitchFamily="18" charset="0"/>
              </a:rPr>
              <a:t>ЗАКЛЮЧЕНИЕ</a:t>
            </a:r>
            <a:endParaRPr lang="ru-RU" sz="1200" cap="small" dirty="0">
              <a:solidFill>
                <a:schemeClr val="tx1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2670" y="4891676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-1" y="4891676"/>
            <a:ext cx="8377335" cy="12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15/15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330330" y="729406"/>
            <a:ext cx="8483339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1. Разработана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методика баллистического проектирования параметров активно-реактивного снаряда на основе моделирования процессов внутренней и внешней баллистики.</a:t>
            </a:r>
          </a:p>
          <a:p>
            <a:pPr algn="just">
              <a:spcAft>
                <a:spcPts val="60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2. Исследована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конструкция активно-реактивного снаряда калибра 152 мм, найдены оптимальные массогабаритные характеристики снаряда.</a:t>
            </a:r>
          </a:p>
          <a:p>
            <a:pPr algn="just">
              <a:spcAft>
                <a:spcPts val="60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3. Решена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задача внутренней баллистики, найдена начальная скорость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д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= 851 м/с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моделируемого активно-реактивного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снаряда.</a:t>
            </a:r>
          </a:p>
          <a:p>
            <a:pPr algn="just">
              <a:spcAft>
                <a:spcPts val="60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4. Найдены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оптимальные параметрические характеристики ребер на внутренней поверхности сопла. Исследована устойчивость активно-реактивного снаряда при различном моменте вращения, найдена оптимальная доля тяги на вращательный момент ν = 5%.</a:t>
            </a:r>
          </a:p>
          <a:p>
            <a:pPr algn="just">
              <a:spcAft>
                <a:spcPts val="60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5. На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основе решения задачи внешней баллистики найдена зависимость дальности полета снаряда от общей массы снаряда, при использовании реактивного двигателя с массой топлива 5 кг дальность полета снаряда возрастает до 37,9 км (на 40%) по сравнению со штатным осколочно-фугасным снарядом.</a:t>
            </a:r>
          </a:p>
          <a:p>
            <a:pPr algn="just">
              <a:spcAft>
                <a:spcPts val="60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6. При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решении задачи внешней баллистики удалось установить, что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оптимальный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угол наклона орудия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ru-R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= 58 градусов, время старта РД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= 22 с. При данных параметрах максимальная дальность полёта снаряда составила 37 923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метра.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024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</a:rPr>
              <a:t>СРАВНЕНИЕ АКТУАЛЬНЫХ СНАРЯДОВ РАЗЛИЧНЫХ СТРАН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377260"/>
              </p:ext>
            </p:extLst>
          </p:nvPr>
        </p:nvGraphicFramePr>
        <p:xfrm>
          <a:off x="57618" y="1055819"/>
          <a:ext cx="6091428" cy="30083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5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68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47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90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151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783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412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30871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Орудия, страна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Тип снаряда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Модель</a:t>
                      </a:r>
                    </a:p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снаряда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Масса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снаряда, кг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Начальная скорость,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м</a:t>
                      </a:r>
                      <a:r>
                        <a:rPr lang="en-US" sz="1000" baseline="0" dirty="0" smtClean="0">
                          <a:latin typeface="Bookman Old Style" panose="02050604050505020204" pitchFamily="18" charset="0"/>
                        </a:rPr>
                        <a:t>/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с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Длина </a:t>
                      </a:r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снаряда, мм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альность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стрельбы,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км 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2а36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,</a:t>
                      </a:r>
                    </a:p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Россия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-фугасный 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3ОФ29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46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945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660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28,5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3ОФ30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44,63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939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740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33,1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М777,</a:t>
                      </a: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США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М795</a:t>
                      </a:r>
                      <a:endParaRPr lang="ru-RU" sz="1000" dirty="0" smtClean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46,70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797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838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22,5</a:t>
                      </a:r>
                    </a:p>
                    <a:p>
                      <a:pPr algn="ctr"/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pPr algn="just"/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M982 Excalibur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45,50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1000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996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40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endParaRPr lang="ru-RU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CAESAR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,</a:t>
                      </a: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Франция</a:t>
                      </a:r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ERFB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45,54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897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980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30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pPr algn="ctr"/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V-LAP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48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,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34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942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985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54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0" y="600281"/>
            <a:ext cx="6086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Таблица – 1. Характеристики снарядов</a:t>
            </a:r>
            <a:r>
              <a:rPr lang="en-US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endParaRPr lang="ru-RU" b="1" dirty="0">
              <a:solidFill>
                <a:srgbClr val="FF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68" y="994001"/>
            <a:ext cx="2643630" cy="9841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93569" y="1958552"/>
            <a:ext cx="2643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Bookman Old Style" panose="02050604050505020204" pitchFamily="18" charset="0"/>
              </a:rPr>
              <a:t>Рисунок – 1. «Краснополь»</a:t>
            </a:r>
            <a:endParaRPr lang="ru-RU" sz="11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" t="29316" r="760" b="23193"/>
          <a:stretch/>
        </p:blipFill>
        <p:spPr>
          <a:xfrm>
            <a:off x="6267537" y="2275722"/>
            <a:ext cx="2406650" cy="736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56581" y="2969986"/>
            <a:ext cx="24108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Bookman Old Style" panose="02050604050505020204" pitchFamily="18" charset="0"/>
              </a:rPr>
              <a:t>Рисунок – 2. М982 «</a:t>
            </a:r>
            <a:r>
              <a:rPr lang="en-US" sz="1100" dirty="0" smtClean="0">
                <a:latin typeface="Bookman Old Style" panose="02050604050505020204" pitchFamily="18" charset="0"/>
              </a:rPr>
              <a:t>Excalibur</a:t>
            </a:r>
            <a:r>
              <a:rPr lang="ru-RU" sz="1100" dirty="0" smtClean="0">
                <a:latin typeface="Bookman Old Style" panose="02050604050505020204" pitchFamily="18" charset="0"/>
              </a:rPr>
              <a:t>»</a:t>
            </a:r>
            <a:endParaRPr lang="ru-RU" sz="11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" t="5624" r="1692" b="21917"/>
          <a:stretch/>
        </p:blipFill>
        <p:spPr>
          <a:xfrm flipV="1">
            <a:off x="6356581" y="3327311"/>
            <a:ext cx="2712056" cy="8557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12059" y="3999977"/>
            <a:ext cx="23176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Bookman Old Style" panose="02050604050505020204" pitchFamily="18" charset="0"/>
              </a:rPr>
              <a:t>Рисунок – 3. «</a:t>
            </a:r>
            <a:r>
              <a:rPr lang="en-US" sz="1100" dirty="0" smtClean="0">
                <a:latin typeface="Bookman Old Style" panose="02050604050505020204" pitchFamily="18" charset="0"/>
              </a:rPr>
              <a:t>V-LAP</a:t>
            </a:r>
            <a:r>
              <a:rPr lang="ru-RU" sz="1100" dirty="0" smtClean="0">
                <a:latin typeface="Bookman Old Style" panose="02050604050505020204" pitchFamily="18" charset="0"/>
              </a:rPr>
              <a:t>»</a:t>
            </a:r>
            <a:endParaRPr lang="ru-RU" sz="1100" dirty="0">
              <a:latin typeface="Bookman Old Style" panose="02050604050505020204" pitchFamily="18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2/15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КЛАССИФИКАЦИЯ СПОСОБОВ ПОВЫШЕНИЯ ДАЛЬНОСТИ СТРЕЛЬБЫ СНАРЯДОМ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69"/>
            <a:ext cx="766665" cy="241300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3/15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5994" y="4576366"/>
            <a:ext cx="4647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Рисунок  4 – </a:t>
            </a:r>
            <a:r>
              <a:rPr lang="ru-RU" sz="11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</a:t>
            </a:r>
            <a:r>
              <a:rPr lang="ru-RU" sz="11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пособы повышения дальности стрельбы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35994" y="512908"/>
            <a:ext cx="329183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повышения дальности стрельбы снарядом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7168" y="1349919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дополнительного ускорителя 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0741" y="2237549"/>
            <a:ext cx="121096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Реактивный двигатель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5534" y="3550640"/>
            <a:ext cx="1231849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времени старта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31575" y="2237548"/>
            <a:ext cx="1210964" cy="446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Газогенератор</a:t>
            </a:r>
          </a:p>
          <a:p>
            <a:pPr algn="ctr"/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82432" y="3550640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горения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38795" y="1349919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массы снаряда</a:t>
            </a:r>
          </a:p>
          <a:p>
            <a:pPr algn="ctr"/>
            <a:endParaRPr lang="ru-RU" sz="12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10523" y="2237548"/>
            <a:ext cx="1252333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дульной скорости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77768" y="2248165"/>
            <a:ext cx="129078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массы топлива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58383" y="1337963"/>
            <a:ext cx="21878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баллистических</a:t>
            </a:r>
          </a:p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условий стрельбы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39624" y="2237552"/>
            <a:ext cx="157472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угла наклона орудия</a:t>
            </a:r>
          </a:p>
        </p:txBody>
      </p:sp>
      <p:cxnSp>
        <p:nvCxnSpPr>
          <p:cNvPr id="57" name="Соединительная линия уступом 56"/>
          <p:cNvCxnSpPr>
            <a:stCxn id="11" idx="1"/>
            <a:endCxn id="37" idx="0"/>
          </p:cNvCxnSpPr>
          <p:nvPr/>
        </p:nvCxnSpPr>
        <p:spPr>
          <a:xfrm rot="10800000" flipV="1">
            <a:off x="1459796" y="743741"/>
            <a:ext cx="1176199" cy="606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11" idx="3"/>
            <a:endCxn id="50" idx="0"/>
          </p:cNvCxnSpPr>
          <p:nvPr/>
        </p:nvCxnSpPr>
        <p:spPr>
          <a:xfrm>
            <a:off x="5927833" y="743741"/>
            <a:ext cx="1524454" cy="5942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60"/>
          <p:cNvCxnSpPr/>
          <p:nvPr/>
        </p:nvCxnSpPr>
        <p:spPr>
          <a:xfrm rot="10800000" flipV="1">
            <a:off x="742441" y="2019874"/>
            <a:ext cx="711642" cy="2165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37" idx="2"/>
            <a:endCxn id="43" idx="0"/>
          </p:cNvCxnSpPr>
          <p:nvPr/>
        </p:nvCxnSpPr>
        <p:spPr>
          <a:xfrm rot="16200000" flipH="1">
            <a:off x="1635444" y="1635935"/>
            <a:ext cx="425964" cy="7772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38" idx="2"/>
            <a:endCxn id="40" idx="0"/>
          </p:cNvCxnSpPr>
          <p:nvPr/>
        </p:nvCxnSpPr>
        <p:spPr>
          <a:xfrm>
            <a:off x="746223" y="2668436"/>
            <a:ext cx="15236" cy="88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43" idx="2"/>
            <a:endCxn id="44" idx="0"/>
          </p:cNvCxnSpPr>
          <p:nvPr/>
        </p:nvCxnSpPr>
        <p:spPr>
          <a:xfrm>
            <a:off x="2237057" y="2683824"/>
            <a:ext cx="0" cy="866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3739" y="2238304"/>
            <a:ext cx="1626152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устойчивости снаряда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Соединительная линия уступом 69"/>
          <p:cNvCxnSpPr>
            <a:stCxn id="50" idx="2"/>
            <a:endCxn id="51" idx="0"/>
          </p:cNvCxnSpPr>
          <p:nvPr/>
        </p:nvCxnSpPr>
        <p:spPr>
          <a:xfrm rot="16200000" flipH="1">
            <a:off x="7673068" y="1583634"/>
            <a:ext cx="433136" cy="8746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stCxn id="50" idx="2"/>
            <a:endCxn id="35" idx="0"/>
          </p:cNvCxnSpPr>
          <p:nvPr/>
        </p:nvCxnSpPr>
        <p:spPr>
          <a:xfrm rot="5400000">
            <a:off x="6812607" y="1598624"/>
            <a:ext cx="433888" cy="845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11" idx="2"/>
            <a:endCxn id="45" idx="0"/>
          </p:cNvCxnSpPr>
          <p:nvPr/>
        </p:nvCxnSpPr>
        <p:spPr>
          <a:xfrm flipH="1">
            <a:off x="4281422" y="974573"/>
            <a:ext cx="492" cy="37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3655627" y="2665893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93039" y="3550640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общей массы снаряда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5030848" y="2668435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76222" y="3553525"/>
            <a:ext cx="1144289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длины камеры сгорания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Прямая со стрелкой 52"/>
          <p:cNvCxnSpPr>
            <a:stCxn id="35" idx="2"/>
          </p:cNvCxnSpPr>
          <p:nvPr/>
        </p:nvCxnSpPr>
        <p:spPr>
          <a:xfrm>
            <a:off x="6606815" y="2669191"/>
            <a:ext cx="14559" cy="8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52190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сопла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Прямая со стрелкой 54"/>
          <p:cNvCxnSpPr/>
          <p:nvPr/>
        </p:nvCxnSpPr>
        <p:spPr>
          <a:xfrm>
            <a:off x="8336290" y="2666923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361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задачи оптимизации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Соединительная линия уступом 33"/>
          <p:cNvCxnSpPr>
            <a:stCxn id="45" idx="2"/>
            <a:endCxn id="46" idx="0"/>
          </p:cNvCxnSpPr>
          <p:nvPr/>
        </p:nvCxnSpPr>
        <p:spPr>
          <a:xfrm rot="5400000">
            <a:off x="3746074" y="1702200"/>
            <a:ext cx="425964" cy="6447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/>
          <p:nvPr/>
        </p:nvCxnSpPr>
        <p:spPr>
          <a:xfrm>
            <a:off x="4275059" y="2025554"/>
            <a:ext cx="758375" cy="2165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9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-17367" y="4891228"/>
            <a:ext cx="8394702" cy="2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В СТВОЛЕ ОРУДИЯ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3590" y="4886606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4/15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316999"/>
              </p:ext>
            </p:extLst>
          </p:nvPr>
        </p:nvGraphicFramePr>
        <p:xfrm>
          <a:off x="2722549" y="878955"/>
          <a:ext cx="303213" cy="1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26" name="Формула" r:id="rId3" imgW="317160" imgH="164880" progId="Equation.3">
                  <p:embed/>
                </p:oleObj>
              </mc:Choice>
              <mc:Fallback>
                <p:oleObj name="Формула" r:id="rId3" imgW="317160" imgH="164880" progId="Equation.3">
                  <p:embed/>
                  <p:pic>
                    <p:nvPicPr>
                      <p:cNvPr id="0" name="Picture 5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49" y="878955"/>
                        <a:ext cx="303213" cy="157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304556"/>
              </p:ext>
            </p:extLst>
          </p:nvPr>
        </p:nvGraphicFramePr>
        <p:xfrm>
          <a:off x="3360002" y="825190"/>
          <a:ext cx="130333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27" name="Формула" r:id="rId5" imgW="1307880" imgH="241200" progId="Equation.3">
                  <p:embed/>
                </p:oleObj>
              </mc:Choice>
              <mc:Fallback>
                <p:oleObj name="Формула" r:id="rId5" imgW="1307880" imgH="241200" progId="Equation.3">
                  <p:embed/>
                  <p:pic>
                    <p:nvPicPr>
                      <p:cNvPr id="0" name="Picture 5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002" y="825190"/>
                        <a:ext cx="1303338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528383"/>
              </p:ext>
            </p:extLst>
          </p:nvPr>
        </p:nvGraphicFramePr>
        <p:xfrm>
          <a:off x="141418" y="1157464"/>
          <a:ext cx="5937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28" name="Формула" r:id="rId7" imgW="596880" imgH="431640" progId="Equation.3">
                  <p:embed/>
                </p:oleObj>
              </mc:Choice>
              <mc:Fallback>
                <p:oleObj name="Формула" r:id="rId7" imgW="596880" imgH="431640" progId="Equation.3">
                  <p:embed/>
                  <p:pic>
                    <p:nvPicPr>
                      <p:cNvPr id="0" name="Picture 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18" y="1157464"/>
                        <a:ext cx="5937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140518"/>
              </p:ext>
            </p:extLst>
          </p:nvPr>
        </p:nvGraphicFramePr>
        <p:xfrm>
          <a:off x="775170" y="1162874"/>
          <a:ext cx="10318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29" name="Формула" r:id="rId9" imgW="1028520" imgH="431640" progId="Equation.3">
                  <p:embed/>
                </p:oleObj>
              </mc:Choice>
              <mc:Fallback>
                <p:oleObj name="Формула" r:id="rId9" imgW="1028520" imgH="431640" progId="Equation.3">
                  <p:embed/>
                  <p:pic>
                    <p:nvPicPr>
                      <p:cNvPr id="0" name="Picture 5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0" y="1162874"/>
                        <a:ext cx="103187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465151"/>
              </p:ext>
            </p:extLst>
          </p:nvPr>
        </p:nvGraphicFramePr>
        <p:xfrm>
          <a:off x="1841926" y="1263891"/>
          <a:ext cx="126206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30" name="Формула" r:id="rId11" imgW="1282680" imgH="228600" progId="Equation.3">
                  <p:embed/>
                </p:oleObj>
              </mc:Choice>
              <mc:Fallback>
                <p:oleObj name="Формула" r:id="rId11" imgW="1282680" imgH="228600" progId="Equation.3">
                  <p:embed/>
                  <p:pic>
                    <p:nvPicPr>
                      <p:cNvPr id="0" name="Picture 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926" y="1263891"/>
                        <a:ext cx="126206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006586"/>
              </p:ext>
            </p:extLst>
          </p:nvPr>
        </p:nvGraphicFramePr>
        <p:xfrm>
          <a:off x="96199" y="1959018"/>
          <a:ext cx="11287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31" name="Формула" r:id="rId13" imgW="1130040" imgH="431640" progId="Equation.3">
                  <p:embed/>
                </p:oleObj>
              </mc:Choice>
              <mc:Fallback>
                <p:oleObj name="Формула" r:id="rId13" imgW="1130040" imgH="431640" progId="Equation.3">
                  <p:embed/>
                  <p:pic>
                    <p:nvPicPr>
                      <p:cNvPr id="0" name="Picture 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99" y="1959018"/>
                        <a:ext cx="1128712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060705"/>
              </p:ext>
            </p:extLst>
          </p:nvPr>
        </p:nvGraphicFramePr>
        <p:xfrm>
          <a:off x="1191254" y="1910438"/>
          <a:ext cx="144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32" name="Формула" r:id="rId15" imgW="1447560" imgH="495000" progId="Equation.3">
                  <p:embed/>
                </p:oleObj>
              </mc:Choice>
              <mc:Fallback>
                <p:oleObj name="Формула" r:id="rId15" imgW="1447560" imgH="495000" progId="Equation.3">
                  <p:embed/>
                  <p:pic>
                    <p:nvPicPr>
                      <p:cNvPr id="0" name="Picture 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254" y="1910438"/>
                        <a:ext cx="1447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955045"/>
              </p:ext>
            </p:extLst>
          </p:nvPr>
        </p:nvGraphicFramePr>
        <p:xfrm>
          <a:off x="2679467" y="2029063"/>
          <a:ext cx="72866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33" name="Формула" r:id="rId17" imgW="749160" imgH="241200" progId="Equation.3">
                  <p:embed/>
                </p:oleObj>
              </mc:Choice>
              <mc:Fallback>
                <p:oleObj name="Формула" r:id="rId17" imgW="749160" imgH="241200" progId="Equation.3">
                  <p:embed/>
                  <p:pic>
                    <p:nvPicPr>
                      <p:cNvPr id="0" name="Picture 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467" y="2029063"/>
                        <a:ext cx="72866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965074"/>
              </p:ext>
            </p:extLst>
          </p:nvPr>
        </p:nvGraphicFramePr>
        <p:xfrm>
          <a:off x="3438398" y="2025353"/>
          <a:ext cx="120015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34" name="Формула" r:id="rId19" imgW="1206360" imgH="241200" progId="Equation.3">
                  <p:embed/>
                </p:oleObj>
              </mc:Choice>
              <mc:Fallback>
                <p:oleObj name="Формула" r:id="rId19" imgW="1206360" imgH="241200" progId="Equation.3">
                  <p:embed/>
                  <p:pic>
                    <p:nvPicPr>
                      <p:cNvPr id="0" name="Picture 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398" y="2025353"/>
                        <a:ext cx="1200150" cy="2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083731"/>
              </p:ext>
            </p:extLst>
          </p:nvPr>
        </p:nvGraphicFramePr>
        <p:xfrm>
          <a:off x="1350859" y="2769884"/>
          <a:ext cx="63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35" name="Формула" r:id="rId21" imgW="634680" imgH="393480" progId="Equation.3">
                  <p:embed/>
                </p:oleObj>
              </mc:Choice>
              <mc:Fallback>
                <p:oleObj name="Формула" r:id="rId21" imgW="634680" imgH="393480" progId="Equation.3">
                  <p:embed/>
                  <p:pic>
                    <p:nvPicPr>
                      <p:cNvPr id="0" name="Picture 574"/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859" y="2769884"/>
                        <a:ext cx="635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549206"/>
              </p:ext>
            </p:extLst>
          </p:nvPr>
        </p:nvGraphicFramePr>
        <p:xfrm>
          <a:off x="96838" y="3519488"/>
          <a:ext cx="45640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36" name="Уравнение" r:id="rId23" imgW="4356000" imgH="482400" progId="Equation.3">
                  <p:embed/>
                </p:oleObj>
              </mc:Choice>
              <mc:Fallback>
                <p:oleObj name="Уравнение" r:id="rId23" imgW="4356000" imgH="482400" progId="Equation.3">
                  <p:embed/>
                  <p:pic>
                    <p:nvPicPr>
                      <p:cNvPr id="0" name="Picture 5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3519488"/>
                        <a:ext cx="4564062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1702"/>
              </p:ext>
            </p:extLst>
          </p:nvPr>
        </p:nvGraphicFramePr>
        <p:xfrm>
          <a:off x="132647" y="4392767"/>
          <a:ext cx="278606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37" name="Формула" r:id="rId25" imgW="2946240" imgH="431640" progId="Equation.3">
                  <p:embed/>
                </p:oleObj>
              </mc:Choice>
              <mc:Fallback>
                <p:oleObj name="Формула" r:id="rId25" imgW="2946240" imgH="431640" progId="Equation.3">
                  <p:embed/>
                  <p:pic>
                    <p:nvPicPr>
                      <p:cNvPr id="0" name="Picture 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47" y="4392767"/>
                        <a:ext cx="2786063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68"/>
          <p:cNvSpPr>
            <a:spLocks noChangeArrowheads="1"/>
          </p:cNvSpPr>
          <p:nvPr/>
        </p:nvSpPr>
        <p:spPr bwMode="auto">
          <a:xfrm>
            <a:off x="-8246" y="649760"/>
            <a:ext cx="41882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горения: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до фазы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69"/>
          <p:cNvSpPr>
            <a:spLocks noChangeArrowheads="1"/>
          </p:cNvSpPr>
          <p:nvPr/>
        </p:nvSpPr>
        <p:spPr bwMode="auto">
          <a:xfrm>
            <a:off x="2944196" y="805267"/>
            <a:ext cx="4635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73"/>
          <p:cNvSpPr>
            <a:spLocks noChangeArrowheads="1"/>
          </p:cNvSpPr>
          <p:nvPr/>
        </p:nvSpPr>
        <p:spPr bwMode="auto">
          <a:xfrm>
            <a:off x="169" y="1625961"/>
            <a:ext cx="27003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после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78"/>
          <p:cNvSpPr>
            <a:spLocks noChangeArrowheads="1"/>
          </p:cNvSpPr>
          <p:nvPr/>
        </p:nvSpPr>
        <p:spPr bwMode="auto">
          <a:xfrm>
            <a:off x="96199" y="2336621"/>
            <a:ext cx="40233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Уравнения движения и перемещения снаряда: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80"/>
          <p:cNvSpPr>
            <a:spLocks noChangeArrowheads="1"/>
          </p:cNvSpPr>
          <p:nvPr/>
        </p:nvSpPr>
        <p:spPr bwMode="auto">
          <a:xfrm>
            <a:off x="138564" y="3252328"/>
            <a:ext cx="34077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энергии: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5" name="Rectangle 81"/>
          <p:cNvSpPr>
            <a:spLocks noChangeArrowheads="1"/>
          </p:cNvSpPr>
          <p:nvPr/>
        </p:nvSpPr>
        <p:spPr bwMode="auto">
          <a:xfrm>
            <a:off x="118233" y="4043041"/>
            <a:ext cx="24642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состояния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404908"/>
              </p:ext>
            </p:extLst>
          </p:nvPr>
        </p:nvGraphicFramePr>
        <p:xfrm>
          <a:off x="4930087" y="324539"/>
          <a:ext cx="4253940" cy="180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38" name="Picture" r:id="rId27" imgW="5861465" imgH="2543447" progId="Word.Picture.8">
                  <p:embed/>
                </p:oleObj>
              </mc:Choice>
              <mc:Fallback>
                <p:oleObj name="Picture" r:id="rId27" imgW="5861465" imgH="2543447" progId="Word.Picture.8">
                  <p:embed/>
                  <p:pic>
                    <p:nvPicPr>
                      <p:cNvPr id="0" name="Picture 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931" t="-2371"/>
                      <a:stretch>
                        <a:fillRect/>
                      </a:stretch>
                    </p:blipFill>
                    <p:spPr bwMode="auto">
                      <a:xfrm>
                        <a:off x="4930087" y="324539"/>
                        <a:ext cx="4253940" cy="18000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Прямоугольник 48"/>
          <p:cNvSpPr/>
          <p:nvPr/>
        </p:nvSpPr>
        <p:spPr>
          <a:xfrm>
            <a:off x="5177153" y="2073215"/>
            <a:ext cx="36375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5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задачи внутренней баллистики ствола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0" name="Rectangle 86"/>
          <p:cNvSpPr>
            <a:spLocks noChangeArrowheads="1"/>
          </p:cNvSpPr>
          <p:nvPr/>
        </p:nvSpPr>
        <p:spPr bwMode="auto">
          <a:xfrm>
            <a:off x="4504452" y="2335415"/>
            <a:ext cx="45295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Дополнительные соотношения: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083654"/>
              </p:ext>
            </p:extLst>
          </p:nvPr>
        </p:nvGraphicFramePr>
        <p:xfrm>
          <a:off x="5245100" y="2608263"/>
          <a:ext cx="31623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39" name="Equation" r:id="rId29" imgW="3162240" imgH="850680" progId="Equation.3">
                  <p:embed/>
                </p:oleObj>
              </mc:Choice>
              <mc:Fallback>
                <p:oleObj name="Equation" r:id="rId29" imgW="3162240" imgH="850680" progId="Equation.3">
                  <p:embed/>
                  <p:pic>
                    <p:nvPicPr>
                      <p:cNvPr id="0" name="Picture 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100" y="2608263"/>
                        <a:ext cx="3162300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Объект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338049"/>
              </p:ext>
            </p:extLst>
          </p:nvPr>
        </p:nvGraphicFramePr>
        <p:xfrm>
          <a:off x="6121207" y="3642177"/>
          <a:ext cx="17494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40" name="Уравнение" r:id="rId31" imgW="1739880" imgH="241200" progId="Equation.3">
                  <p:embed/>
                </p:oleObj>
              </mc:Choice>
              <mc:Fallback>
                <p:oleObj name="Уравнение" r:id="rId31" imgW="1739880" imgH="241200" progId="Equation.3">
                  <p:embed/>
                  <p:pic>
                    <p:nvPicPr>
                      <p:cNvPr id="0" name="Picture 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207" y="3642177"/>
                        <a:ext cx="17494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8090"/>
              </p:ext>
            </p:extLst>
          </p:nvPr>
        </p:nvGraphicFramePr>
        <p:xfrm>
          <a:off x="114911" y="2752571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41" name="Уравнение" r:id="rId33" imgW="1130040" imgH="393480" progId="Equation.3">
                  <p:embed/>
                </p:oleObj>
              </mc:Choice>
              <mc:Fallback>
                <p:oleObj name="Уравнение" r:id="rId33" imgW="1130040" imgH="393480" progId="Equation.3">
                  <p:embed/>
                  <p:pic>
                    <p:nvPicPr>
                      <p:cNvPr id="0" name="Picture 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11" y="2752571"/>
                        <a:ext cx="1130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473162" y="1622993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89378" y="787810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89897" y="1221177"/>
            <a:ext cx="41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57658" y="2010400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63340" y="282219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68302" y="3597452"/>
            <a:ext cx="465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63340" y="439984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526171" y="2816229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518684" y="3588159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(7)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80"/>
          <p:cNvSpPr>
            <a:spLocks noChangeArrowheads="1"/>
          </p:cNvSpPr>
          <p:nvPr/>
        </p:nvSpPr>
        <p:spPr bwMode="auto">
          <a:xfrm>
            <a:off x="0" y="342212"/>
            <a:ext cx="91189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ствола включает в себя следующие уравнения</a:t>
            </a:r>
            <a:r>
              <a:rPr kumimoji="0" lang="ru-RU" altLang="ru-RU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01352" y="4171069"/>
            <a:ext cx="3482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–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Русяк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И.Г.,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Липанов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А.М., Ушаков В.М., Физические основы и газовая динамика горения порохов в артиллерийских системах. – М. – Ижевск: Институт компьютерных исследований, 2016. – 456с. </a:t>
            </a:r>
            <a:endParaRPr lang="ru-RU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0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95130" y="489248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РДТТ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95129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5/15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243740"/>
              </p:ext>
            </p:extLst>
          </p:nvPr>
        </p:nvGraphicFramePr>
        <p:xfrm>
          <a:off x="331788" y="2401888"/>
          <a:ext cx="5397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0" name="Equation" r:id="rId3" imgW="545760" imgH="241200" progId="Equation.3">
                  <p:embed/>
                </p:oleObj>
              </mc:Choice>
              <mc:Fallback>
                <p:oleObj name="Equation" r:id="rId3" imgW="545760" imgH="241200" progId="Equation.3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2401888"/>
                        <a:ext cx="53975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140119" y="2068638"/>
            <a:ext cx="21251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горения топлива: 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ctangle 68"/>
          <p:cNvSpPr>
            <a:spLocks noChangeArrowheads="1"/>
          </p:cNvSpPr>
          <p:nvPr/>
        </p:nvSpPr>
        <p:spPr bwMode="auto">
          <a:xfrm>
            <a:off x="136340" y="2717899"/>
            <a:ext cx="29451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Расчёт давления в камере сгорания: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9" name="Объект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714767"/>
              </p:ext>
            </p:extLst>
          </p:nvPr>
        </p:nvGraphicFramePr>
        <p:xfrm>
          <a:off x="282575" y="2995613"/>
          <a:ext cx="147161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1" name="Equation" r:id="rId5" imgW="1485720" imgH="609480" progId="Equation.3">
                  <p:embed/>
                </p:oleObj>
              </mc:Choice>
              <mc:Fallback>
                <p:oleObj name="Equation" r:id="rId5" imgW="1485720" imgH="609480" progId="Equation.3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" y="2995613"/>
                        <a:ext cx="1471613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88228"/>
              </p:ext>
            </p:extLst>
          </p:nvPr>
        </p:nvGraphicFramePr>
        <p:xfrm>
          <a:off x="4312635" y="532163"/>
          <a:ext cx="4490796" cy="225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2" name="Документ" r:id="rId7" imgW="5046662" imgH="2540557" progId="Word.Document.12">
                  <p:embed/>
                </p:oleObj>
              </mc:Choice>
              <mc:Fallback>
                <p:oleObj name="Документ" r:id="rId7" imgW="5046662" imgH="2540557" progId="Word.Document.12">
                  <p:embed/>
                  <p:pic>
                    <p:nvPicPr>
                      <p:cNvPr id="0" name="Picture 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 l="2013" t="-2371" b="13002"/>
                      <a:stretch>
                        <a:fillRect/>
                      </a:stretch>
                    </p:blipFill>
                    <p:spPr bwMode="auto">
                      <a:xfrm>
                        <a:off x="4312635" y="532163"/>
                        <a:ext cx="4490796" cy="22531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3964229" y="2316821"/>
            <a:ext cx="5402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6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расчета внутренней баллистики реактивного двигателя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818130"/>
              </p:ext>
            </p:extLst>
          </p:nvPr>
        </p:nvGraphicFramePr>
        <p:xfrm>
          <a:off x="264702" y="3975056"/>
          <a:ext cx="13096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3" name="Формула" r:id="rId9" imgW="1307880" imgH="482400" progId="Equation.3">
                  <p:embed/>
                </p:oleObj>
              </mc:Choice>
              <mc:Fallback>
                <p:oleObj name="Формула" r:id="rId9" imgW="1307880" imgH="482400" progId="Equation.3">
                  <p:embed/>
                  <p:pic>
                    <p:nvPicPr>
                      <p:cNvPr id="0" name="Picture 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02" y="3975056"/>
                        <a:ext cx="13096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119136" y="3615452"/>
            <a:ext cx="27951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Расход продуктов горения через сопло: 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270128"/>
              </p:ext>
            </p:extLst>
          </p:nvPr>
        </p:nvGraphicFramePr>
        <p:xfrm>
          <a:off x="4079650" y="4496979"/>
          <a:ext cx="17256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4" name="Формула" r:id="rId11" imgW="1726920" imgH="266400" progId="Equation.3">
                  <p:embed/>
                </p:oleObj>
              </mc:Choice>
              <mc:Fallback>
                <p:oleObj name="Формула" r:id="rId11" imgW="1726920" imgH="266400" progId="Equation.3">
                  <p:embed/>
                  <p:pic>
                    <p:nvPicPr>
                      <p:cNvPr id="0" name="Picture 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650" y="4496979"/>
                        <a:ext cx="1725613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700308"/>
              </p:ext>
            </p:extLst>
          </p:nvPr>
        </p:nvGraphicFramePr>
        <p:xfrm>
          <a:off x="3866995" y="2926636"/>
          <a:ext cx="203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5" name="Формула" r:id="rId13" imgW="2044440" imgH="520560" progId="Equation.3">
                  <p:embed/>
                </p:oleObj>
              </mc:Choice>
              <mc:Fallback>
                <p:oleObj name="Формула" r:id="rId13" imgW="2044440" imgH="520560" progId="Equation.3">
                  <p:embed/>
                  <p:pic>
                    <p:nvPicPr>
                      <p:cNvPr id="0" name="Picture 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995" y="2926636"/>
                        <a:ext cx="2032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275839"/>
              </p:ext>
            </p:extLst>
          </p:nvPr>
        </p:nvGraphicFramePr>
        <p:xfrm>
          <a:off x="6859432" y="2994898"/>
          <a:ext cx="10414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6" name="Формула" r:id="rId15" imgW="1041120" imgH="444240" progId="Equation.3">
                  <p:embed/>
                </p:oleObj>
              </mc:Choice>
              <mc:Fallback>
                <p:oleObj name="Формула" r:id="rId15" imgW="1041120" imgH="444240" progId="Equation.3">
                  <p:embed/>
                  <p:pic>
                    <p:nvPicPr>
                      <p:cNvPr id="0" name="Picture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432" y="2994898"/>
                        <a:ext cx="10414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458762"/>
              </p:ext>
            </p:extLst>
          </p:nvPr>
        </p:nvGraphicFramePr>
        <p:xfrm>
          <a:off x="4441819" y="3637671"/>
          <a:ext cx="25130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7" name="Формула" r:id="rId17" imgW="2501640" imgH="533160" progId="Equation.3">
                  <p:embed/>
                </p:oleObj>
              </mc:Choice>
              <mc:Fallback>
                <p:oleObj name="Формула" r:id="rId17" imgW="2501640" imgH="533160" progId="Equation.3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19" y="3637671"/>
                        <a:ext cx="251301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ectangle 20"/>
          <p:cNvSpPr>
            <a:spLocks noChangeArrowheads="1"/>
          </p:cNvSpPr>
          <p:nvPr/>
        </p:nvSpPr>
        <p:spPr bwMode="auto">
          <a:xfrm>
            <a:off x="3951101" y="4180619"/>
            <a:ext cx="279228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Сила тяги реактивного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24"/>
          <p:cNvSpPr>
            <a:spLocks noChangeArrowheads="1"/>
          </p:cNvSpPr>
          <p:nvPr/>
        </p:nvSpPr>
        <p:spPr bwMode="auto">
          <a:xfrm>
            <a:off x="3428825" y="2534315"/>
            <a:ext cx="5715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Параметры в выходном сечении сопла определяются</a:t>
            </a:r>
            <a:r>
              <a:rPr kumimoji="0" lang="ru-RU" altLang="ru-RU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помощью</a:t>
            </a:r>
            <a:r>
              <a:rPr lang="en-US" alt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газодинамических функций: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3932496" y="3427610"/>
            <a:ext cx="49915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Приведенная скорость определяется из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решения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нелинейного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уравнения: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32405" y="2272822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(8)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98747" y="446655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(13)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25935" y="318190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11500" y="397566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(10)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65861" y="309579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58894" y="376859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(12)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80"/>
          <p:cNvSpPr>
            <a:spLocks noChangeArrowheads="1"/>
          </p:cNvSpPr>
          <p:nvPr/>
        </p:nvSpPr>
        <p:spPr bwMode="auto">
          <a:xfrm>
            <a:off x="0" y="367393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РДТТ включает в себя следующие уравнения: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615450"/>
              </p:ext>
            </p:extLst>
          </p:nvPr>
        </p:nvGraphicFramePr>
        <p:xfrm>
          <a:off x="6064095" y="3106023"/>
          <a:ext cx="70008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8" name="Формула" r:id="rId19" imgW="698400" imgH="241200" progId="Equation.3">
                  <p:embed/>
                </p:oleObj>
              </mc:Choice>
              <mc:Fallback>
                <p:oleObj name="Формула" r:id="rId19" imgW="698400" imgH="241200" progId="Equation.3">
                  <p:embed/>
                  <p:pic>
                    <p:nvPicPr>
                      <p:cNvPr id="77" name="Объект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095" y="3106023"/>
                        <a:ext cx="700087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482186"/>
              </p:ext>
            </p:extLst>
          </p:nvPr>
        </p:nvGraphicFramePr>
        <p:xfrm>
          <a:off x="7341723" y="4467100"/>
          <a:ext cx="825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9" name="Формула" r:id="rId21" imgW="825480" imgH="330120" progId="Equation.3">
                  <p:embed/>
                </p:oleObj>
              </mc:Choice>
              <mc:Fallback>
                <p:oleObj name="Формула" r:id="rId21" imgW="825480" imgH="330120" progId="Equation.3">
                  <p:embed/>
                  <p:pic>
                    <p:nvPicPr>
                      <p:cNvPr id="0" name="Object 5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1723" y="4467100"/>
                        <a:ext cx="825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6522244" y="4152801"/>
            <a:ext cx="28440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Суммарный импульс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тяги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523097" y="448668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(14)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38564" y="802661"/>
            <a:ext cx="438755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допущения</a:t>
            </a:r>
            <a:r>
              <a:rPr lang="en-US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buAutoNum type="arabicPeriod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Горение топлива торцевое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Давление в камере сгорания постоянно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Топливо сгорает равномерно.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1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ХАРАКТЕРИСТИ РЕБЕР НА ВНУТРЕННЕЙ ПОВЕРХНОСТИ СОПЛА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70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6/15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84668" y="2986831"/>
            <a:ext cx="294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7 – Сечение сопла с ребрами на внутренней поверхности</a:t>
            </a:r>
            <a:endParaRPr lang="ru-RU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6459344" y="2998142"/>
            <a:ext cx="294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8 – Ребра на внутренней</a:t>
            </a:r>
          </a:p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 поверхности сопла</a:t>
            </a:r>
            <a:endParaRPr lang="ru-RU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2440871" y="426881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(15)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383194"/>
              </p:ext>
            </p:extLst>
          </p:nvPr>
        </p:nvGraphicFramePr>
        <p:xfrm>
          <a:off x="6019115" y="4315089"/>
          <a:ext cx="1268413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3" name="Формула" r:id="rId3" imgW="1409400" imgH="215640" progId="Equation.3">
                  <p:embed/>
                </p:oleObj>
              </mc:Choice>
              <mc:Fallback>
                <p:oleObj name="Формула" r:id="rId3" imgW="1409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9115" y="4315089"/>
                        <a:ext cx="1268413" cy="19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900187"/>
              </p:ext>
            </p:extLst>
          </p:nvPr>
        </p:nvGraphicFramePr>
        <p:xfrm>
          <a:off x="1265273" y="4329650"/>
          <a:ext cx="96996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4" name="Уравнение" r:id="rId5" imgW="1079280" imgH="241200" progId="Equation.3">
                  <p:embed/>
                </p:oleObj>
              </mc:Choice>
              <mc:Fallback>
                <p:oleObj name="Уравнение" r:id="rId5" imgW="10792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5273" y="4329650"/>
                        <a:ext cx="969962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Прямоугольник 55"/>
          <p:cNvSpPr/>
          <p:nvPr/>
        </p:nvSpPr>
        <p:spPr>
          <a:xfrm>
            <a:off x="867582" y="3965520"/>
            <a:ext cx="219101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 вращения двигателя: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4432214" y="3982967"/>
            <a:ext cx="450761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Сила тяги реактивного двигателя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c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учетом доли тяги на вращение: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41267" y="4281012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80"/>
          <p:cNvSpPr>
            <a:spLocks noChangeArrowheads="1"/>
          </p:cNvSpPr>
          <p:nvPr/>
        </p:nvSpPr>
        <p:spPr bwMode="auto">
          <a:xfrm>
            <a:off x="10002" y="337239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lang="ru-RU" alt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параметрические характеристики сопла с ребрами на внутренней поверхности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7"/>
          <a:srcRect l="6743" t="7361" r="1936"/>
          <a:stretch/>
        </p:blipFill>
        <p:spPr>
          <a:xfrm>
            <a:off x="4506647" y="1019350"/>
            <a:ext cx="1939202" cy="197366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9433" y="1151491"/>
            <a:ext cx="1940400" cy="1875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232210"/>
                  </p:ext>
                </p:extLst>
              </p:nvPr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диаметр выходного сечения 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Площадь выходного сечения</a:t>
                          </a:r>
                          <a:r>
                            <a:rPr lang="ru-RU" sz="1000" baseline="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Радиус расположения ребер сопла</a:t>
                          </a:r>
                          <a:r>
                            <a:rPr lang="en-US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е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232210"/>
                  </p:ext>
                </p:extLst>
              </p:nvPr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208197" r="-6095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308197" r="-6095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508197" r="-6095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TextBox 41"/>
          <p:cNvSpPr txBox="1"/>
          <p:nvPr/>
        </p:nvSpPr>
        <p:spPr>
          <a:xfrm>
            <a:off x="138564" y="809812"/>
            <a:ext cx="3910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2. Параметрические характеристики ребер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7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РАСЧЕТА МОМЕНТОВ ИНЕРЦИИ АКТИВНО-РЕАКТИВНОГО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7/15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730849"/>
              </p:ext>
            </p:extLst>
          </p:nvPr>
        </p:nvGraphicFramePr>
        <p:xfrm>
          <a:off x="113131" y="641129"/>
          <a:ext cx="20986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2" name="Формула" r:id="rId3" imgW="2095200" imgH="228600" progId="Equation.3">
                  <p:embed/>
                </p:oleObj>
              </mc:Choice>
              <mc:Fallback>
                <p:oleObj name="Формула" r:id="rId3" imgW="2095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31" y="641129"/>
                        <a:ext cx="20986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838487"/>
              </p:ext>
            </p:extLst>
          </p:nvPr>
        </p:nvGraphicFramePr>
        <p:xfrm>
          <a:off x="105514" y="914113"/>
          <a:ext cx="728662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3" name="Equation" r:id="rId5" imgW="736560" imgH="228600" progId="Equation.3">
                  <p:embed/>
                </p:oleObj>
              </mc:Choice>
              <mc:Fallback>
                <p:oleObj name="Equation" r:id="rId5" imgW="73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14" y="914113"/>
                        <a:ext cx="728662" cy="225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1997539" y="1166066"/>
            <a:ext cx="2123466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камеры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сгорания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РД;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1563976" y="1978809"/>
            <a:ext cx="1968552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топливного заряда;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6" name="Прямоугольник 115"/>
          <p:cNvSpPr/>
          <p:nvPr/>
        </p:nvSpPr>
        <p:spPr>
          <a:xfrm>
            <a:off x="2930060" y="1567452"/>
            <a:ext cx="1830373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соплового блока;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Прямоугольник 120"/>
          <p:cNvSpPr/>
          <p:nvPr/>
        </p:nvSpPr>
        <p:spPr>
          <a:xfrm>
            <a:off x="1350658" y="2407091"/>
            <a:ext cx="177747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заглушки сопла.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143243" y="376646"/>
            <a:ext cx="18081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Общая масса снаряда: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2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731634" y="871157"/>
            <a:ext cx="19509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масса снаряда;</a:t>
            </a:r>
            <a:endParaRPr lang="ru-RU" sz="1200" dirty="0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019794"/>
              </p:ext>
            </p:extLst>
          </p:nvPr>
        </p:nvGraphicFramePr>
        <p:xfrm>
          <a:off x="111273" y="3074557"/>
          <a:ext cx="1141413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4" name="Формула" r:id="rId7" imgW="1143000" imgH="228600" progId="Equation.3">
                  <p:embed/>
                </p:oleObj>
              </mc:Choice>
              <mc:Fallback>
                <p:oleObj name="Формула" r:id="rId7" imgW="1143000" imgH="228600" progId="Equation.3">
                  <p:embed/>
                  <p:pic>
                    <p:nvPicPr>
                      <p:cNvPr id="128" name="Объект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73" y="3074557"/>
                        <a:ext cx="1141413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657743"/>
              </p:ext>
            </p:extLst>
          </p:nvPr>
        </p:nvGraphicFramePr>
        <p:xfrm>
          <a:off x="119063" y="3651250"/>
          <a:ext cx="795337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5" name="Equation" r:id="rId9" imgW="799920" imgH="228600" progId="Equation.3">
                  <p:embed/>
                </p:oleObj>
              </mc:Choice>
              <mc:Fallback>
                <p:oleObj name="Equation" r:id="rId9" imgW="799920" imgH="228600" progId="Equation.3">
                  <p:embed/>
                  <p:pic>
                    <p:nvPicPr>
                      <p:cNvPr id="130" name="Объект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3651250"/>
                        <a:ext cx="795337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364396"/>
              </p:ext>
            </p:extLst>
          </p:nvPr>
        </p:nvGraphicFramePr>
        <p:xfrm>
          <a:off x="110158" y="3353781"/>
          <a:ext cx="254000" cy="208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6" name="Формула" r:id="rId11" imgW="253800" imgH="228600" progId="Equation.3">
                  <p:embed/>
                </p:oleObj>
              </mc:Choice>
              <mc:Fallback>
                <p:oleObj name="Формула" r:id="rId11" imgW="253800" imgH="228600" progId="Equation.3">
                  <p:embed/>
                  <p:pic>
                    <p:nvPicPr>
                      <p:cNvPr id="133" name="Объект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58" y="3353781"/>
                        <a:ext cx="254000" cy="2086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Прямоугольник 30"/>
          <p:cNvSpPr/>
          <p:nvPr/>
        </p:nvSpPr>
        <p:spPr>
          <a:xfrm>
            <a:off x="255397" y="3344744"/>
            <a:ext cx="40796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длина камеры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подбирается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под массу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топливного заряда;</a:t>
            </a:r>
            <a:endParaRPr lang="ru-RU" sz="1200" dirty="0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863168"/>
              </p:ext>
            </p:extLst>
          </p:nvPr>
        </p:nvGraphicFramePr>
        <p:xfrm>
          <a:off x="124020" y="3908963"/>
          <a:ext cx="2444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7" name="Формула" r:id="rId13" imgW="241200" imgH="228600" progId="Equation.3">
                  <p:embed/>
                </p:oleObj>
              </mc:Choice>
              <mc:Fallback>
                <p:oleObj name="Формула" r:id="rId13" imgW="241200" imgH="228600" progId="Equation.3">
                  <p:embed/>
                  <p:pic>
                    <p:nvPicPr>
                      <p:cNvPr id="137" name="Объект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020" y="3908963"/>
                        <a:ext cx="2444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299165"/>
              </p:ext>
            </p:extLst>
          </p:nvPr>
        </p:nvGraphicFramePr>
        <p:xfrm>
          <a:off x="1292383" y="4119657"/>
          <a:ext cx="14509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8" name="Формула" r:id="rId15" imgW="1447560" imgH="482400" progId="Equation.3">
                  <p:embed/>
                </p:oleObj>
              </mc:Choice>
              <mc:Fallback>
                <p:oleObj name="Формула" r:id="rId15" imgW="1447560" imgH="482400" progId="Equation.3">
                  <p:embed/>
                  <p:pic>
                    <p:nvPicPr>
                      <p:cNvPr id="138" name="Объект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383" y="4119657"/>
                        <a:ext cx="145097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Прямоугольник 33"/>
          <p:cNvSpPr/>
          <p:nvPr/>
        </p:nvSpPr>
        <p:spPr>
          <a:xfrm>
            <a:off x="279489" y="3874616"/>
            <a:ext cx="38829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длина сопла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определяется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из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условия                  , где  </a:t>
            </a:r>
            <a:endParaRPr lang="ru-RU" sz="12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795305" y="3624829"/>
            <a:ext cx="3651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длина снаряда без дополнительного ускорителя;</a:t>
            </a:r>
            <a:endParaRPr lang="ru-RU" sz="12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4793307" y="316819"/>
            <a:ext cx="3902671" cy="280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Аксиальный момент для осесимметричного 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снаряда:</a:t>
            </a:r>
            <a:endParaRPr lang="ru-RU" sz="10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273153"/>
              </p:ext>
            </p:extLst>
          </p:nvPr>
        </p:nvGraphicFramePr>
        <p:xfrm>
          <a:off x="5924580" y="567743"/>
          <a:ext cx="142081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9" name="Уравнение" r:id="rId17" imgW="1422360" imgH="241200" progId="Equation.3">
                  <p:embed/>
                </p:oleObj>
              </mc:Choice>
              <mc:Fallback>
                <p:oleObj name="Уравнение" r:id="rId17" imgW="1422360" imgH="241200" progId="Equation.3">
                  <p:embed/>
                  <p:pic>
                    <p:nvPicPr>
                      <p:cNvPr id="144" name="Объект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580" y="567743"/>
                        <a:ext cx="142081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941983"/>
              </p:ext>
            </p:extLst>
          </p:nvPr>
        </p:nvGraphicFramePr>
        <p:xfrm>
          <a:off x="5454187" y="926740"/>
          <a:ext cx="11430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0" name="Equation" r:id="rId19" imgW="1143000" imgH="241200" progId="Equation.3">
                  <p:embed/>
                </p:oleObj>
              </mc:Choice>
              <mc:Fallback>
                <p:oleObj name="Equation" r:id="rId19" imgW="1143000" imgH="241200" progId="Equation.3">
                  <p:embed/>
                  <p:pic>
                    <p:nvPicPr>
                      <p:cNvPr id="146" name="Объект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187" y="926740"/>
                        <a:ext cx="1143000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91802"/>
              </p:ext>
            </p:extLst>
          </p:nvPr>
        </p:nvGraphicFramePr>
        <p:xfrm>
          <a:off x="5431721" y="1225109"/>
          <a:ext cx="3302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1" name="Уравнение" r:id="rId21" imgW="330120" imgH="241200" progId="Equation.3">
                  <p:embed/>
                </p:oleObj>
              </mc:Choice>
              <mc:Fallback>
                <p:oleObj name="Уравнение" r:id="rId21" imgW="330120" imgH="241200" progId="Equation.3">
                  <p:embed/>
                  <p:pic>
                    <p:nvPicPr>
                      <p:cNvPr id="149" name="Объект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1721" y="1225109"/>
                        <a:ext cx="330200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68654"/>
              </p:ext>
            </p:extLst>
          </p:nvPr>
        </p:nvGraphicFramePr>
        <p:xfrm>
          <a:off x="5431721" y="1548213"/>
          <a:ext cx="8509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2" name="Формула" r:id="rId23" imgW="850680" imgH="241200" progId="Equation.3">
                  <p:embed/>
                </p:oleObj>
              </mc:Choice>
              <mc:Fallback>
                <p:oleObj name="Формула" r:id="rId23" imgW="850680" imgH="241200" progId="Equation.3">
                  <p:embed/>
                  <p:pic>
                    <p:nvPicPr>
                      <p:cNvPr id="155" name="Объект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1721" y="1548213"/>
                        <a:ext cx="850900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Прямоугольник 42"/>
          <p:cNvSpPr/>
          <p:nvPr/>
        </p:nvSpPr>
        <p:spPr>
          <a:xfrm>
            <a:off x="6263811" y="1513859"/>
            <a:ext cx="2531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соплового блока.</a:t>
            </a:r>
            <a:endParaRPr lang="ru-RU" sz="1200" dirty="0"/>
          </a:p>
        </p:txBody>
      </p:sp>
      <p:sp>
        <p:nvSpPr>
          <p:cNvPr id="44" name="Rectangle 156"/>
          <p:cNvSpPr>
            <a:spLocks noChangeArrowheads="1"/>
          </p:cNvSpPr>
          <p:nvPr/>
        </p:nvSpPr>
        <p:spPr bwMode="auto">
          <a:xfrm>
            <a:off x="5571444" y="1897222"/>
            <a:ext cx="23362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Экваториальный момент:</a:t>
            </a:r>
            <a:endParaRPr kumimoji="0" lang="ru-RU" altLang="ru-RU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475496"/>
              </p:ext>
            </p:extLst>
          </p:nvPr>
        </p:nvGraphicFramePr>
        <p:xfrm>
          <a:off x="5179097" y="2191791"/>
          <a:ext cx="345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3" name="Формула" r:id="rId25" imgW="3454200" imgH="253800" progId="Equation.3">
                  <p:embed/>
                </p:oleObj>
              </mc:Choice>
              <mc:Fallback>
                <p:oleObj name="Формула" r:id="rId25" imgW="3454200" imgH="253800" progId="Equation.3">
                  <p:embed/>
                  <p:pic>
                    <p:nvPicPr>
                      <p:cNvPr id="158" name="Объект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9097" y="2191791"/>
                        <a:ext cx="3454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Прямоугольник 46"/>
          <p:cNvSpPr/>
          <p:nvPr/>
        </p:nvSpPr>
        <p:spPr>
          <a:xfrm>
            <a:off x="5752397" y="1192694"/>
            <a:ext cx="1952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камеры;</a:t>
            </a:r>
            <a:endParaRPr lang="ru-RU" sz="1200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6532666" y="916363"/>
            <a:ext cx="1977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снаряда;</a:t>
            </a:r>
            <a:endParaRPr lang="ru-RU" sz="1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7"/>
          <a:srcRect t="23817" b="34976"/>
          <a:stretch/>
        </p:blipFill>
        <p:spPr>
          <a:xfrm>
            <a:off x="4545504" y="3457225"/>
            <a:ext cx="4657166" cy="959574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528225" y="4275665"/>
            <a:ext cx="4413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9 – Схема активно – реактивного снаряда</a:t>
            </a:r>
            <a:endParaRPr lang="ru-RU" sz="1100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4642861" y="2732610"/>
            <a:ext cx="4559809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 аэродинамического опрокидывающего 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момента:</a:t>
            </a:r>
            <a:endParaRPr lang="ru-RU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6" name="Объект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357903"/>
              </p:ext>
            </p:extLst>
          </p:nvPr>
        </p:nvGraphicFramePr>
        <p:xfrm>
          <a:off x="6067306" y="3016961"/>
          <a:ext cx="133508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4" name="Equation" r:id="rId28" imgW="1333440" imgH="431640" progId="Equation.3">
                  <p:embed/>
                </p:oleObj>
              </mc:Choice>
              <mc:Fallback>
                <p:oleObj name="Equation" r:id="rId28" imgW="1333440" imgH="43164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306" y="3016961"/>
                        <a:ext cx="1335088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Прямоугольник 58"/>
          <p:cNvSpPr/>
          <p:nvPr/>
        </p:nvSpPr>
        <p:spPr>
          <a:xfrm>
            <a:off x="113131" y="2759201"/>
            <a:ext cx="2151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бщая длина снаряда:</a:t>
            </a:r>
            <a:endParaRPr lang="ru-RU" sz="1200" b="1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07133"/>
              </p:ext>
            </p:extLst>
          </p:nvPr>
        </p:nvGraphicFramePr>
        <p:xfrm>
          <a:off x="106271" y="1126358"/>
          <a:ext cx="19589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5" name="Equation" r:id="rId30" imgW="1955520" imgH="393480" progId="Equation.3">
                  <p:embed/>
                </p:oleObj>
              </mc:Choice>
              <mc:Fallback>
                <p:oleObj name="Equation" r:id="rId30" imgW="1955520" imgH="393480" progId="Equation.3">
                  <p:embed/>
                  <p:pic>
                    <p:nvPicPr>
                      <p:cNvPr id="0" name="Object 4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71" y="1126358"/>
                        <a:ext cx="19589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340126"/>
              </p:ext>
            </p:extLst>
          </p:nvPr>
        </p:nvGraphicFramePr>
        <p:xfrm>
          <a:off x="99337" y="1524367"/>
          <a:ext cx="28400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6" name="Формула" r:id="rId32" imgW="2844720" imgH="393480" progId="Equation.3">
                  <p:embed/>
                </p:oleObj>
              </mc:Choice>
              <mc:Fallback>
                <p:oleObj name="Формула" r:id="rId32" imgW="2844720" imgH="393480" progId="Equation.3">
                  <p:embed/>
                  <p:pic>
                    <p:nvPicPr>
                      <p:cNvPr id="0" name="Object 4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7" y="1524367"/>
                        <a:ext cx="2840038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589390"/>
              </p:ext>
            </p:extLst>
          </p:nvPr>
        </p:nvGraphicFramePr>
        <p:xfrm>
          <a:off x="125878" y="1920886"/>
          <a:ext cx="14636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7" name="Уравнение" r:id="rId34" imgW="1460160" imgH="393480" progId="Equation.3">
                  <p:embed/>
                </p:oleObj>
              </mc:Choice>
              <mc:Fallback>
                <p:oleObj name="Уравнение" r:id="rId34" imgW="1460160" imgH="393480" progId="Equation.3">
                  <p:embed/>
                  <p:pic>
                    <p:nvPicPr>
                      <p:cNvPr id="0" name="Object 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78" y="1920886"/>
                        <a:ext cx="14636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823105"/>
              </p:ext>
            </p:extLst>
          </p:nvPr>
        </p:nvGraphicFramePr>
        <p:xfrm>
          <a:off x="99337" y="2305935"/>
          <a:ext cx="1346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8" name="Формула" r:id="rId36" imgW="1346040" imgH="393480" progId="Equation.3">
                  <p:embed/>
                </p:oleObj>
              </mc:Choice>
              <mc:Fallback>
                <p:oleObj name="Формула" r:id="rId36" imgW="1346040" imgH="393480" progId="Equation.3">
                  <p:embed/>
                  <p:pic>
                    <p:nvPicPr>
                      <p:cNvPr id="0" name="Object 4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7" y="2305935"/>
                        <a:ext cx="13462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082424"/>
              </p:ext>
            </p:extLst>
          </p:nvPr>
        </p:nvGraphicFramePr>
        <p:xfrm>
          <a:off x="3036794" y="3910676"/>
          <a:ext cx="649288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9" name="Equation" r:id="rId38" imgW="647640" imgH="228600" progId="Equation.3">
                  <p:embed/>
                </p:oleObj>
              </mc:Choice>
              <mc:Fallback>
                <p:oleObj name="Equation" r:id="rId38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794" y="3910676"/>
                        <a:ext cx="649288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85755" y="590545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985755" y="302679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90823" y="420905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638417" y="576952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638417" y="216561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690710" y="3087325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49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РАСЧЁТА ТРАЕКТОРИИ СНАРЯДОВ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8/15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68910" y="3001489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10 – Траектория снаряда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-27540" y="340382"/>
            <a:ext cx="9144000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Внешнебаллистические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параметры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снаряда определяются из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решения следующих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уравнений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552624"/>
              </p:ext>
            </p:extLst>
          </p:nvPr>
        </p:nvGraphicFramePr>
        <p:xfrm>
          <a:off x="118961" y="1155674"/>
          <a:ext cx="1431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12" name="Формула" r:id="rId3" imgW="1422360" imgH="393480" progId="Equation.3">
                  <p:embed/>
                </p:oleObj>
              </mc:Choice>
              <mc:Fallback>
                <p:oleObj name="Формула" r:id="rId3" imgW="1422360" imgH="393480" progId="Equation.3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61" y="1155674"/>
                        <a:ext cx="14319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126183"/>
              </p:ext>
            </p:extLst>
          </p:nvPr>
        </p:nvGraphicFramePr>
        <p:xfrm>
          <a:off x="1475102" y="1164948"/>
          <a:ext cx="10160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13" name="Формула" r:id="rId5" imgW="1015920" imgH="393480" progId="Equation.3">
                  <p:embed/>
                </p:oleObj>
              </mc:Choice>
              <mc:Fallback>
                <p:oleObj name="Формула" r:id="rId5" imgW="1015920" imgH="393480" progId="Equation.3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102" y="1164948"/>
                        <a:ext cx="10160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722224"/>
              </p:ext>
            </p:extLst>
          </p:nvPr>
        </p:nvGraphicFramePr>
        <p:xfrm>
          <a:off x="2491102" y="1162628"/>
          <a:ext cx="138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14" name="Формула" r:id="rId7" imgW="1384200" imgH="393480" progId="Equation.3">
                  <p:embed/>
                </p:oleObj>
              </mc:Choice>
              <mc:Fallback>
                <p:oleObj name="Формула" r:id="rId7" imgW="1384200" imgH="393480" progId="Equation.3">
                  <p:embed/>
                  <p:pic>
                    <p:nvPicPr>
                      <p:cNvPr id="0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1102" y="1162628"/>
                        <a:ext cx="1384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790509"/>
              </p:ext>
            </p:extLst>
          </p:nvPr>
        </p:nvGraphicFramePr>
        <p:xfrm>
          <a:off x="107950" y="2940050"/>
          <a:ext cx="18494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15" name="Формула" r:id="rId9" imgW="1866600" imgH="469800" progId="Equation.3">
                  <p:embed/>
                </p:oleObj>
              </mc:Choice>
              <mc:Fallback>
                <p:oleObj name="Формула" r:id="rId9" imgW="1866600" imgH="469800" progId="Equation.3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940050"/>
                        <a:ext cx="1849438" cy="4587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55522"/>
              </p:ext>
            </p:extLst>
          </p:nvPr>
        </p:nvGraphicFramePr>
        <p:xfrm>
          <a:off x="119063" y="2055813"/>
          <a:ext cx="15382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16" name="Формула" r:id="rId11" imgW="1574640" imgH="457200" progId="Equation.3">
                  <p:embed/>
                </p:oleObj>
              </mc:Choice>
              <mc:Fallback>
                <p:oleObj name="Формула" r:id="rId11" imgW="1574640" imgH="457200" progId="Equation.3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2055813"/>
                        <a:ext cx="153828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992015"/>
              </p:ext>
            </p:extLst>
          </p:nvPr>
        </p:nvGraphicFramePr>
        <p:xfrm>
          <a:off x="2640013" y="2016125"/>
          <a:ext cx="12271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17" name="Equation" r:id="rId13" imgW="1282680" imgH="469800" progId="Equation.3">
                  <p:embed/>
                </p:oleObj>
              </mc:Choice>
              <mc:Fallback>
                <p:oleObj name="Equation" r:id="rId13" imgW="1282680" imgH="469800" progId="Equation.3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016125"/>
                        <a:ext cx="122713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047619"/>
              </p:ext>
            </p:extLst>
          </p:nvPr>
        </p:nvGraphicFramePr>
        <p:xfrm>
          <a:off x="2846388" y="2932113"/>
          <a:ext cx="14811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18" name="Формула" r:id="rId15" imgW="1485720" imgH="457200" progId="Equation.3">
                  <p:embed/>
                </p:oleObj>
              </mc:Choice>
              <mc:Fallback>
                <p:oleObj name="Формула" r:id="rId15" imgW="1485720" imgH="457200" progId="Equation.3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2932113"/>
                        <a:ext cx="148113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-12176" y="804860"/>
            <a:ext cx="199527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Координаты центра масс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8092" y="122838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23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0" y="1740602"/>
            <a:ext cx="21130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наклона траектории: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88684" y="207671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auto">
          <a:xfrm>
            <a:off x="2738150" y="173859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 направления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68"/>
          <p:cNvSpPr>
            <a:spLocks noChangeArrowheads="1"/>
          </p:cNvSpPr>
          <p:nvPr/>
        </p:nvSpPr>
        <p:spPr bwMode="auto">
          <a:xfrm>
            <a:off x="5450" y="261580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 снаряда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2663824" y="2614107"/>
            <a:ext cx="240714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Аксиальная угловая скорость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34346" y="2039824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5161" y="301825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8533" y="298493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9" name="Объект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812940"/>
              </p:ext>
            </p:extLst>
          </p:nvPr>
        </p:nvGraphicFramePr>
        <p:xfrm>
          <a:off x="66614" y="4192656"/>
          <a:ext cx="86360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19" name="Формула" r:id="rId17" imgW="863280" imgH="266400" progId="Equation.3">
                  <p:embed/>
                </p:oleObj>
              </mc:Choice>
              <mc:Fallback>
                <p:oleObj name="Формула" r:id="rId17" imgW="863280" imgH="266400" progId="Equation.3">
                  <p:embed/>
                  <p:pic>
                    <p:nvPicPr>
                      <p:cNvPr id="0" name="Object 148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4" y="4192656"/>
                        <a:ext cx="863600" cy="27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68"/>
          <p:cNvSpPr>
            <a:spLocks noChangeArrowheads="1"/>
          </p:cNvSpPr>
          <p:nvPr/>
        </p:nvSpPr>
        <p:spPr bwMode="auto">
          <a:xfrm>
            <a:off x="758825" y="4188993"/>
            <a:ext cx="84200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коэффициенты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составляющих аэродинамической силы по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осям связанной системы координат (вычисляются по закону 1943г.)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508952"/>
              </p:ext>
            </p:extLst>
          </p:nvPr>
        </p:nvGraphicFramePr>
        <p:xfrm>
          <a:off x="4903232" y="882201"/>
          <a:ext cx="4733794" cy="232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20" name="Документ" r:id="rId19" imgW="4500076" imgH="2437089" progId="Word.Document.12">
                  <p:embed/>
                </p:oleObj>
              </mc:Choice>
              <mc:Fallback>
                <p:oleObj name="Документ" r:id="rId19" imgW="4500076" imgH="2437089" progId="Word.Document.12">
                  <p:embed/>
                  <p:pic>
                    <p:nvPicPr>
                      <p:cNvPr id="0" name="Object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232" y="882201"/>
                        <a:ext cx="4733794" cy="23289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961187" y="3587376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Начальные условия при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0: </a:t>
            </a:r>
            <a:endParaRPr lang="ru-RU" sz="1100" dirty="0"/>
          </a:p>
        </p:txBody>
      </p:sp>
      <p:graphicFrame>
        <p:nvGraphicFramePr>
          <p:cNvPr id="64" name="Объект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708623"/>
              </p:ext>
            </p:extLst>
          </p:nvPr>
        </p:nvGraphicFramePr>
        <p:xfrm>
          <a:off x="5005388" y="3914775"/>
          <a:ext cx="190341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21" name="Equation" r:id="rId21" imgW="1892160" imgH="228600" progId="Equation.3">
                  <p:embed/>
                </p:oleObj>
              </mc:Choice>
              <mc:Fallback>
                <p:oleObj name="Equation" r:id="rId21" imgW="1892160" imgH="22860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388" y="3914775"/>
                        <a:ext cx="190341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018590"/>
              </p:ext>
            </p:extLst>
          </p:nvPr>
        </p:nvGraphicFramePr>
        <p:xfrm>
          <a:off x="6889750" y="3908425"/>
          <a:ext cx="20288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22" name="Формула" r:id="rId23" imgW="2019240" imgH="228600" progId="Equation.3">
                  <p:embed/>
                </p:oleObj>
              </mc:Choice>
              <mc:Fallback>
                <p:oleObj name="Формула" r:id="rId23" imgW="2019240" imgH="228600" progId="Equation.3">
                  <p:embed/>
                  <p:pic>
                    <p:nvPicPr>
                      <p:cNvPr id="64" name="Объект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3908425"/>
                        <a:ext cx="20288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65752"/>
              </p:ext>
            </p:extLst>
          </p:nvPr>
        </p:nvGraphicFramePr>
        <p:xfrm>
          <a:off x="138564" y="3759456"/>
          <a:ext cx="8064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23" name="Формула" r:id="rId25" imgW="812520" imgH="393480" progId="Equation.3">
                  <p:embed/>
                </p:oleObj>
              </mc:Choice>
              <mc:Fallback>
                <p:oleObj name="Формула" r:id="rId25" imgW="812520" imgH="393480" progId="Equation.3">
                  <p:embed/>
                  <p:pic>
                    <p:nvPicPr>
                      <p:cNvPr id="3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64" y="3759456"/>
                        <a:ext cx="80645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0" y="3429217"/>
            <a:ext cx="415643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Изменение массы снаряда (за счёт сгорания топлива)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95161" y="382128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08834"/>
              </p:ext>
            </p:extLst>
          </p:nvPr>
        </p:nvGraphicFramePr>
        <p:xfrm>
          <a:off x="66675" y="4451350"/>
          <a:ext cx="6921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24" name="Equation" r:id="rId27" imgW="698400" imgH="431640" progId="Equation.3">
                  <p:embed/>
                </p:oleObj>
              </mc:Choice>
              <mc:Fallback>
                <p:oleObj name="Equation" r:id="rId27" imgW="698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" y="4451350"/>
                        <a:ext cx="6921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68"/>
          <p:cNvSpPr>
            <a:spLocks noChangeArrowheads="1"/>
          </p:cNvSpPr>
          <p:nvPr/>
        </p:nvSpPr>
        <p:spPr bwMode="auto">
          <a:xfrm>
            <a:off x="643401" y="4525357"/>
            <a:ext cx="18716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ачальная угловая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665944"/>
              </p:ext>
            </p:extLst>
          </p:nvPr>
        </p:nvGraphicFramePr>
        <p:xfrm>
          <a:off x="2419350" y="4545013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25" name="Equation" r:id="rId29" imgW="177480" imgH="228600" progId="Equation.3">
                  <p:embed/>
                </p:oleObj>
              </mc:Choice>
              <mc:Fallback>
                <p:oleObj name="Equation" r:id="rId29" imgW="177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419350" y="4545013"/>
                        <a:ext cx="177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68"/>
          <p:cNvSpPr>
            <a:spLocks noChangeArrowheads="1"/>
          </p:cNvSpPr>
          <p:nvPr/>
        </p:nvSpPr>
        <p:spPr bwMode="auto">
          <a:xfrm>
            <a:off x="2482319" y="4519050"/>
            <a:ext cx="12863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дульная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" name="Объект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349631"/>
              </p:ext>
            </p:extLst>
          </p:nvPr>
        </p:nvGraphicFramePr>
        <p:xfrm>
          <a:off x="3686443" y="4541841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26" name="Формула" r:id="rId31" imgW="393480" imgH="228600" progId="Equation.3">
                  <p:embed/>
                </p:oleObj>
              </mc:Choice>
              <mc:Fallback>
                <p:oleObj name="Формула" r:id="rId31" imgW="393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686443" y="4541841"/>
                        <a:ext cx="393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68"/>
          <p:cNvSpPr>
            <a:spLocks noChangeArrowheads="1"/>
          </p:cNvSpPr>
          <p:nvPr/>
        </p:nvSpPr>
        <p:spPr bwMode="auto">
          <a:xfrm>
            <a:off x="4004441" y="4516691"/>
            <a:ext cx="511201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снаряда и угол наклона орудия задаются исходя из решения задачи оптимизации.  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ОПТИМИЗАЦИИ ПАРАМЕТРОВ АКТИВНО-РЕАКТИВНОГО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9/15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42377" y="364673"/>
            <a:ext cx="43486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Постановка задачи максимизации дальности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с учетом сохранения устойчивости на всей траектории:</a:t>
            </a:r>
            <a:endParaRPr lang="en-US" sz="1200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5136" y="83711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Основные </a:t>
                </a: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ограничения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 постановки задачи оптимизации: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&lt;10</m:t>
                    </m:r>
                    <m:r>
                      <a:rPr lang="ru-RU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кг</m:t>
                    </m:r>
                  </m:oMath>
                </a14:m>
                <a:r>
                  <a:rPr lang="ru-RU" sz="1200" b="0" dirty="0" smtClean="0">
                    <a:latin typeface="Times New Roman" pitchFamily="18" charset="0"/>
                    <a:cs typeface="Times New Roman" pitchFamily="18" charset="0"/>
                  </a:rPr>
                  <a:t> – максимально возможная масса топлива</a:t>
                </a:r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endParaRPr lang="en-US" sz="1200" b="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sz="1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– ограничение орудия,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r>
                      <m:rPr>
                        <m:sty m:val="p"/>
                      </m:rPr>
                      <a:rPr lang="el-GR" sz="120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ν</m:t>
                    </m:r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r>
                      <a:rPr lang="en-US" sz="12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0,2</m:t>
                    </m:r>
                  </m:oMath>
                </a14:m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 максимальная доля тяги на вращение,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с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максимальное время полёта снаряда.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blipFill>
                <a:blip r:embed="rId3"/>
                <a:stretch>
                  <a:fillRect b="-22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4814"/>
              </p:ext>
            </p:extLst>
          </p:nvPr>
        </p:nvGraphicFramePr>
        <p:xfrm>
          <a:off x="193675" y="4273550"/>
          <a:ext cx="168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8" name="Формула" r:id="rId4" imgW="1688760" imgH="228600" progId="Equation.3">
                  <p:embed/>
                </p:oleObj>
              </mc:Choice>
              <mc:Fallback>
                <p:oleObj name="Формула" r:id="rId4" imgW="1688760" imgH="22860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4273550"/>
                        <a:ext cx="1689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155747" y="3422869"/>
            <a:ext cx="25103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Дополнительные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соотношения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018724" y="2145545"/>
            <a:ext cx="39437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11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Схема снаряда с соплом и ракетным двигателем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480185"/>
              </p:ext>
            </p:extLst>
          </p:nvPr>
        </p:nvGraphicFramePr>
        <p:xfrm>
          <a:off x="4801417" y="3280875"/>
          <a:ext cx="3829412" cy="1064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353">
                  <a:extLst>
                    <a:ext uri="{9D8B030D-6E8A-4147-A177-3AD203B41FA5}">
                      <a16:colId xmlns:a16="http://schemas.microsoft.com/office/drawing/2014/main" xmlns="" val="1044631594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xmlns="" val="2558395021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xmlns="" val="2212677439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xmlns="" val="851063209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5514864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0,885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627226478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66,6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615978"/>
              </p:ext>
            </p:extLst>
          </p:nvPr>
        </p:nvGraphicFramePr>
        <p:xfrm>
          <a:off x="5046663" y="3278188"/>
          <a:ext cx="506412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9" name="Equation" r:id="rId6" imgW="457200" imgH="228600" progId="Equation.3">
                  <p:embed/>
                </p:oleObj>
              </mc:Choice>
              <mc:Fallback>
                <p:oleObj name="Equation" r:id="rId6" imgW="457200" imgH="228600" progId="Equation.3">
                  <p:embed/>
                  <p:pic>
                    <p:nvPicPr>
                      <p:cNvPr id="2152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663" y="3278188"/>
                        <a:ext cx="506412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720655"/>
              </p:ext>
            </p:extLst>
          </p:nvPr>
        </p:nvGraphicFramePr>
        <p:xfrm>
          <a:off x="6018213" y="3276435"/>
          <a:ext cx="461962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0" name="Equation" r:id="rId8" imgW="419040" imgH="215640" progId="Equation.3">
                  <p:embed/>
                </p:oleObj>
              </mc:Choice>
              <mc:Fallback>
                <p:oleObj name="Equation" r:id="rId8" imgW="419040" imgH="215640" progId="Equation.3">
                  <p:embed/>
                  <p:pic>
                    <p:nvPicPr>
                      <p:cNvPr id="2152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3276435"/>
                        <a:ext cx="461962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693157"/>
              </p:ext>
            </p:extLst>
          </p:nvPr>
        </p:nvGraphicFramePr>
        <p:xfrm>
          <a:off x="6972296" y="3268498"/>
          <a:ext cx="4667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1" name="Формула" r:id="rId10" imgW="419040" imgH="215640" progId="Equation.3">
                  <p:embed/>
                </p:oleObj>
              </mc:Choice>
              <mc:Fallback>
                <p:oleObj name="Формула" r:id="rId10" imgW="419040" imgH="215640" progId="Equation.3">
                  <p:embed/>
                  <p:pic>
                    <p:nvPicPr>
                      <p:cNvPr id="2152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296" y="3268498"/>
                        <a:ext cx="4667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308660"/>
              </p:ext>
            </p:extLst>
          </p:nvPr>
        </p:nvGraphicFramePr>
        <p:xfrm>
          <a:off x="7996787" y="3295739"/>
          <a:ext cx="304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2" name="Equation" r:id="rId12" imgW="304560" imgH="215640" progId="Equation.3">
                  <p:embed/>
                </p:oleObj>
              </mc:Choice>
              <mc:Fallback>
                <p:oleObj name="Equation" r:id="rId12" imgW="304560" imgH="215640" progId="Equation.3">
                  <p:embed/>
                  <p:pic>
                    <p:nvPicPr>
                      <p:cNvPr id="2154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6787" y="3295739"/>
                        <a:ext cx="304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4770120" y="2785705"/>
            <a:ext cx="39100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</a:t>
            </a:r>
            <a:r>
              <a:rPr lang="ru-RU" sz="1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 </a:t>
            </a:r>
            <a:r>
              <a:rPr lang="ru-RU" sz="1200" b="1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Массовые характеристики </a:t>
            </a:r>
            <a:r>
              <a:rPr lang="ru-RU" sz="1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снаряда </a:t>
            </a:r>
          </a:p>
          <a:p>
            <a:pPr algn="just">
              <a:spcAft>
                <a:spcPts val="0"/>
              </a:spcAft>
            </a:pPr>
            <a:r>
              <a:rPr lang="ru-RU" sz="1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для различной массы топлива</a:t>
            </a:r>
            <a:endParaRPr lang="ru-RU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129410"/>
              </p:ext>
            </p:extLst>
          </p:nvPr>
        </p:nvGraphicFramePr>
        <p:xfrm>
          <a:off x="193675" y="3713163"/>
          <a:ext cx="800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3" name="Equation" r:id="rId14" imgW="799920" imgH="228600" progId="Equation.3">
                  <p:embed/>
                </p:oleObj>
              </mc:Choice>
              <mc:Fallback>
                <p:oleObj name="Equation" r:id="rId14" imgW="7999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3675" y="3713163"/>
                        <a:ext cx="800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053000"/>
              </p:ext>
            </p:extLst>
          </p:nvPr>
        </p:nvGraphicFramePr>
        <p:xfrm>
          <a:off x="200437" y="4000008"/>
          <a:ext cx="838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4" name="Equation" r:id="rId16" imgW="838080" imgH="215640" progId="Equation.3">
                  <p:embed/>
                </p:oleObj>
              </mc:Choice>
              <mc:Fallback>
                <p:oleObj name="Equation" r:id="rId16" imgW="8380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0437" y="4000008"/>
                        <a:ext cx="8382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Группа 35"/>
          <p:cNvGrpSpPr/>
          <p:nvPr/>
        </p:nvGrpSpPr>
        <p:grpSpPr>
          <a:xfrm>
            <a:off x="4853341" y="852359"/>
            <a:ext cx="4211979" cy="1317435"/>
            <a:chOff x="4756125" y="464806"/>
            <a:chExt cx="4211979" cy="1317435"/>
          </a:xfrm>
        </p:grpSpPr>
        <p:grpSp>
          <p:nvGrpSpPr>
            <p:cNvPr id="38" name="Группа 37"/>
            <p:cNvGrpSpPr/>
            <p:nvPr/>
          </p:nvGrpSpPr>
          <p:grpSpPr>
            <a:xfrm>
              <a:off x="4756125" y="464806"/>
              <a:ext cx="4211979" cy="1317435"/>
              <a:chOff x="4972369" y="495697"/>
              <a:chExt cx="4211979" cy="1317435"/>
            </a:xfrm>
          </p:grpSpPr>
          <p:graphicFrame>
            <p:nvGraphicFramePr>
              <p:cNvPr id="52" name="Object 1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01766097"/>
                  </p:ext>
                </p:extLst>
              </p:nvPr>
            </p:nvGraphicFramePr>
            <p:xfrm>
              <a:off x="7402965" y="947944"/>
              <a:ext cx="273050" cy="277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335" name="Уравнение" r:id="rId18" imgW="228600" imgH="228600" progId="Equation.3">
                      <p:embed/>
                    </p:oleObj>
                  </mc:Choice>
                  <mc:Fallback>
                    <p:oleObj name="Уравнение" r:id="rId18" imgW="228600" imgH="228600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02965" y="947944"/>
                            <a:ext cx="273050" cy="2778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Объект 5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8923541"/>
                  </p:ext>
                </p:extLst>
              </p:nvPr>
            </p:nvGraphicFramePr>
            <p:xfrm>
              <a:off x="6835151" y="702182"/>
              <a:ext cx="134600" cy="1514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336" name="Формула" r:id="rId20" imgW="164885" imgH="164885" progId="Equation.3">
                      <p:embed/>
                    </p:oleObj>
                  </mc:Choice>
                  <mc:Fallback>
                    <p:oleObj name="Формула" r:id="rId20" imgW="164885" imgH="164885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35151" y="702182"/>
                            <a:ext cx="134600" cy="1514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5" name="Группа 54"/>
              <p:cNvGrpSpPr/>
              <p:nvPr/>
            </p:nvGrpSpPr>
            <p:grpSpPr>
              <a:xfrm>
                <a:off x="4972369" y="495697"/>
                <a:ext cx="4211979" cy="1317435"/>
                <a:chOff x="4972369" y="495697"/>
                <a:chExt cx="4211979" cy="1317435"/>
              </a:xfrm>
            </p:grpSpPr>
            <p:cxnSp>
              <p:nvCxnSpPr>
                <p:cNvPr id="56" name="Прямая соединительная линия 55"/>
                <p:cNvCxnSpPr/>
                <p:nvPr/>
              </p:nvCxnSpPr>
              <p:spPr>
                <a:xfrm>
                  <a:off x="5369208" y="617471"/>
                  <a:ext cx="0" cy="587328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Группа 59"/>
                <p:cNvGrpSpPr/>
                <p:nvPr/>
              </p:nvGrpSpPr>
              <p:grpSpPr>
                <a:xfrm>
                  <a:off x="4972369" y="495697"/>
                  <a:ext cx="4211979" cy="1317435"/>
                  <a:chOff x="4972369" y="495697"/>
                  <a:chExt cx="4211979" cy="1317435"/>
                </a:xfrm>
              </p:grpSpPr>
              <p:cxnSp>
                <p:nvCxnSpPr>
                  <p:cNvPr id="62" name="Прямая соединительная линия 61"/>
                  <p:cNvCxnSpPr/>
                  <p:nvPr/>
                </p:nvCxnSpPr>
                <p:spPr>
                  <a:xfrm flipV="1">
                    <a:off x="6374603" y="1306741"/>
                    <a:ext cx="128" cy="169795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3" name="Группа 62"/>
                  <p:cNvGrpSpPr/>
                  <p:nvPr/>
                </p:nvGrpSpPr>
                <p:grpSpPr>
                  <a:xfrm>
                    <a:off x="4972369" y="495697"/>
                    <a:ext cx="4211979" cy="1317435"/>
                    <a:chOff x="4972369" y="495697"/>
                    <a:chExt cx="4211979" cy="1317435"/>
                  </a:xfrm>
                </p:grpSpPr>
                <p:graphicFrame>
                  <p:nvGraphicFramePr>
                    <p:cNvPr id="64" name="Объект 6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972388004"/>
                        </p:ext>
                      </p:extLst>
                    </p:nvPr>
                  </p:nvGraphicFramePr>
                  <p:xfrm>
                    <a:off x="7601403" y="1513094"/>
                    <a:ext cx="177800" cy="30003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4337" name="Уравнение" r:id="rId22" imgW="164880" imgH="228600" progId="Equation.3">
                            <p:embed/>
                          </p:oleObj>
                        </mc:Choice>
                        <mc:Fallback>
                          <p:oleObj name="Уравнение" r:id="rId22" imgW="16488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3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7601403" y="1513094"/>
                                  <a:ext cx="177800" cy="300038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5" name="Объект 64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318667213"/>
                        </p:ext>
                      </p:extLst>
                    </p:nvPr>
                  </p:nvGraphicFramePr>
                  <p:xfrm>
                    <a:off x="5810216" y="1468326"/>
                    <a:ext cx="241300" cy="30003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4338" name="Equation" r:id="rId24" imgW="228600" imgH="228600" progId="Equation.3">
                            <p:embed/>
                          </p:oleObj>
                        </mc:Choice>
                        <mc:Fallback>
                          <p:oleObj name="Equation" r:id="rId24" imgW="22860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5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810216" y="1468326"/>
                                  <a:ext cx="241300" cy="300037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6" name="Объект 65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091721254"/>
                        </p:ext>
                      </p:extLst>
                    </p:nvPr>
                  </p:nvGraphicFramePr>
                  <p:xfrm>
                    <a:off x="5173628" y="1479438"/>
                    <a:ext cx="313238" cy="29845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4339" name="Equation" r:id="rId26" imgW="215640" imgH="228600" progId="Equation.3">
                            <p:embed/>
                          </p:oleObj>
                        </mc:Choice>
                        <mc:Fallback>
                          <p:oleObj name="Equation" r:id="rId26" imgW="21564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7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173628" y="1479438"/>
                                  <a:ext cx="313238" cy="29845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pSp>
                  <p:nvGrpSpPr>
                    <p:cNvPr id="67" name="Группа 66"/>
                    <p:cNvGrpSpPr/>
                    <p:nvPr/>
                  </p:nvGrpSpPr>
                  <p:grpSpPr>
                    <a:xfrm>
                      <a:off x="4972369" y="495697"/>
                      <a:ext cx="4211979" cy="1001649"/>
                      <a:chOff x="4972369" y="495697"/>
                      <a:chExt cx="4211979" cy="1001649"/>
                    </a:xfrm>
                  </p:grpSpPr>
                  <p:cxnSp>
                    <p:nvCxnSpPr>
                      <p:cNvPr id="69" name="Прямая соединительная линия 68"/>
                      <p:cNvCxnSpPr/>
                      <p:nvPr/>
                    </p:nvCxnSpPr>
                    <p:spPr>
                      <a:xfrm flipH="1" flipV="1">
                        <a:off x="4980652" y="888723"/>
                        <a:ext cx="3818517" cy="15908"/>
                      </a:xfrm>
                      <a:prstGeom prst="line">
                        <a:avLst/>
                      </a:prstGeom>
                      <a:ln w="9525">
                        <a:prstDash val="lgDashDot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Прямая соединительная линия 69"/>
                      <p:cNvCxnSpPr/>
                      <p:nvPr/>
                    </p:nvCxnSpPr>
                    <p:spPr>
                      <a:xfrm rot="5400000">
                        <a:off x="5953122" y="917178"/>
                        <a:ext cx="843756" cy="794"/>
                      </a:xfrm>
                      <a:prstGeom prst="line">
                        <a:avLst/>
                      </a:prstGeom>
                      <a:ln w="952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1" name="Группа 70"/>
                      <p:cNvGrpSpPr/>
                      <p:nvPr/>
                    </p:nvGrpSpPr>
                    <p:grpSpPr>
                      <a:xfrm>
                        <a:off x="4972369" y="497844"/>
                        <a:ext cx="4211979" cy="999502"/>
                        <a:chOff x="4972369" y="497844"/>
                        <a:chExt cx="4211979" cy="999502"/>
                      </a:xfrm>
                    </p:grpSpPr>
                    <p:cxnSp>
                      <p:nvCxnSpPr>
                        <p:cNvPr id="73" name="Прямая соединительная линия 72"/>
                        <p:cNvCxnSpPr/>
                        <p:nvPr/>
                      </p:nvCxnSpPr>
                      <p:spPr>
                        <a:xfrm flipH="1">
                          <a:off x="4973253" y="504275"/>
                          <a:ext cx="7400" cy="993071"/>
                        </a:xfrm>
                        <a:prstGeom prst="line">
                          <a:avLst/>
                        </a:prstGeom>
                        <a:ln w="9525">
                          <a:prstDash val="dash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4" name="Группа 73"/>
                        <p:cNvGrpSpPr/>
                        <p:nvPr/>
                      </p:nvGrpSpPr>
                      <p:grpSpPr>
                        <a:xfrm>
                          <a:off x="4972369" y="497844"/>
                          <a:ext cx="4211979" cy="823124"/>
                          <a:chOff x="1148066" y="1022159"/>
                          <a:chExt cx="4211979" cy="823124"/>
                        </a:xfrm>
                      </p:grpSpPr>
                      <p:grpSp>
                        <p:nvGrpSpPr>
                          <p:cNvPr id="77" name="Группа 76"/>
                          <p:cNvGrpSpPr/>
                          <p:nvPr/>
                        </p:nvGrpSpPr>
                        <p:grpSpPr>
                          <a:xfrm flipV="1">
                            <a:off x="1148066" y="1022159"/>
                            <a:ext cx="4211979" cy="406480"/>
                            <a:chOff x="957566" y="1152607"/>
                            <a:chExt cx="4211979" cy="406480"/>
                          </a:xfrm>
                        </p:grpSpPr>
                        <p:sp>
                          <p:nvSpPr>
                            <p:cNvPr id="82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71789" y="1152607"/>
                              <a:ext cx="1397756" cy="406480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3" name="Прямая соединительная линия 82"/>
                            <p:cNvCxnSpPr/>
                            <p:nvPr/>
                          </p:nvCxnSpPr>
                          <p:spPr>
                            <a:xfrm flipH="1" flipV="1">
                              <a:off x="1354405" y="1444847"/>
                              <a:ext cx="218132" cy="98451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4" name="Прямая соединительная линия 83"/>
                            <p:cNvCxnSpPr/>
                            <p:nvPr/>
                          </p:nvCxnSpPr>
                          <p:spPr>
                            <a:xfrm flipH="1">
                              <a:off x="957566" y="1444847"/>
                              <a:ext cx="396839" cy="110783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5" name="Прямая соединительная линия 84"/>
                            <p:cNvCxnSpPr>
                              <a:stCxn id="82" idx="2"/>
                            </p:cNvCxnSpPr>
                            <p:nvPr/>
                          </p:nvCxnSpPr>
                          <p:spPr>
                            <a:xfrm flipH="1" flipV="1">
                              <a:off x="1572537" y="1547409"/>
                              <a:ext cx="2199252" cy="11678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78" name="Группа 77"/>
                          <p:cNvGrpSpPr/>
                          <p:nvPr/>
                        </p:nvGrpSpPr>
                        <p:grpSpPr>
                          <a:xfrm>
                            <a:off x="1765670" y="1431845"/>
                            <a:ext cx="3594375" cy="413438"/>
                            <a:chOff x="1575170" y="1139745"/>
                            <a:chExt cx="3594375" cy="413438"/>
                          </a:xfrm>
                        </p:grpSpPr>
                        <p:sp>
                          <p:nvSpPr>
                            <p:cNvPr id="79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54766" y="1139745"/>
                              <a:ext cx="1414779" cy="404474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0" name="Прямая соединительная линия 79"/>
                            <p:cNvCxnSpPr>
                              <a:stCxn id="79" idx="2"/>
                            </p:cNvCxnSpPr>
                            <p:nvPr/>
                          </p:nvCxnSpPr>
                          <p:spPr>
                            <a:xfrm rot="10800000" flipV="1">
                              <a:off x="1575170" y="1544219"/>
                              <a:ext cx="2179597" cy="8964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sp>
                      <p:nvSpPr>
                        <p:cNvPr id="76" name="Прямоугольник 75"/>
                        <p:cNvSpPr/>
                        <p:nvPr/>
                      </p:nvSpPr>
                      <p:spPr>
                        <a:xfrm flipH="1">
                          <a:off x="5682114" y="644257"/>
                          <a:ext cx="625476" cy="525428"/>
                        </a:xfrm>
                        <a:prstGeom prst="rect">
                          <a:avLst/>
                        </a:prstGeom>
                        <a:pattFill prst="ltUpDiag">
                          <a:fgClr>
                            <a:schemeClr val="tx1">
                              <a:lumMod val="50000"/>
                              <a:lumOff val="50000"/>
                            </a:schemeClr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dk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</p:grpSp>
                  <p:graphicFrame>
                    <p:nvGraphicFramePr>
                      <p:cNvPr id="72" name="Object 42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3621160500"/>
                          </p:ext>
                        </p:extLst>
                      </p:nvPr>
                    </p:nvGraphicFramePr>
                    <p:xfrm>
                      <a:off x="5888565" y="713503"/>
                      <a:ext cx="186241" cy="284163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54340" name="Уравнение" r:id="rId28" imgW="203040" imgH="215640" progId="Equation.3">
                              <p:embed/>
                            </p:oleObj>
                          </mc:Choice>
                          <mc:Fallback>
                            <p:oleObj name="Уравнение" r:id="rId28" imgW="203040" imgH="21564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rrowheads="1"/>
                                  </p:cNvPicPr>
                                  <p:nvPr/>
                                </p:nvPicPr>
                                <p:blipFill>
                                  <a:blip r:embed="rId29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888565" y="713503"/>
                                    <a:ext cx="186241" cy="28416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cxnSp>
                  <p:nvCxnSpPr>
                    <p:cNvPr id="68" name="Прямая соединительная линия 67"/>
                    <p:cNvCxnSpPr>
                      <a:endCxn id="79" idx="0"/>
                    </p:cNvCxnSpPr>
                    <p:nvPr/>
                  </p:nvCxnSpPr>
                  <p:spPr>
                    <a:xfrm rot="5400000" flipH="1" flipV="1">
                      <a:off x="8913497" y="1206481"/>
                      <a:ext cx="540908" cy="793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cxnSp>
          <p:nvCxnSpPr>
            <p:cNvPr id="40" name="Прямая соединительная линия 39"/>
            <p:cNvCxnSpPr/>
            <p:nvPr/>
          </p:nvCxnSpPr>
          <p:spPr>
            <a:xfrm flipH="1" flipV="1">
              <a:off x="4764408" y="473384"/>
              <a:ext cx="619334" cy="524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Группа 42"/>
            <p:cNvGrpSpPr/>
            <p:nvPr/>
          </p:nvGrpSpPr>
          <p:grpSpPr>
            <a:xfrm>
              <a:off x="4756125" y="1173908"/>
              <a:ext cx="626665" cy="119456"/>
              <a:chOff x="4756125" y="1173908"/>
              <a:chExt cx="626665" cy="119456"/>
            </a:xfrm>
          </p:grpSpPr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4756125" y="1292436"/>
                <a:ext cx="62666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>
                <a:off x="5156490" y="1173908"/>
                <a:ext cx="220738" cy="119456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4756126" y="1173908"/>
                <a:ext cx="402081" cy="11251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Прямая соединительная линия 43"/>
            <p:cNvCxnSpPr/>
            <p:nvPr/>
          </p:nvCxnSpPr>
          <p:spPr>
            <a:xfrm rot="16200000" flipH="1">
              <a:off x="4895960" y="969445"/>
              <a:ext cx="955676" cy="6346"/>
            </a:xfrm>
            <a:prstGeom prst="line">
              <a:avLst/>
            </a:prstGeom>
            <a:ln w="9525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/>
            <p:nvPr/>
          </p:nvCxnSpPr>
          <p:spPr>
            <a:xfrm>
              <a:off x="4765650" y="1437314"/>
              <a:ext cx="598621" cy="6789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5392846" y="1444103"/>
              <a:ext cx="765513" cy="1542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/>
            <p:nvPr/>
          </p:nvCxnSpPr>
          <p:spPr>
            <a:xfrm>
              <a:off x="6158359" y="1445647"/>
              <a:ext cx="2793662" cy="1631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/>
            <p:nvPr/>
          </p:nvCxnSpPr>
          <p:spPr>
            <a:xfrm>
              <a:off x="6538913" y="473384"/>
              <a:ext cx="0" cy="816693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86" name="Объект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870302"/>
              </p:ext>
            </p:extLst>
          </p:nvPr>
        </p:nvGraphicFramePr>
        <p:xfrm>
          <a:off x="200437" y="4566195"/>
          <a:ext cx="1092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1" name="Формула" r:id="rId30" imgW="1091880" imgH="228600" progId="Equation.3">
                  <p:embed/>
                </p:oleObj>
              </mc:Choice>
              <mc:Fallback>
                <p:oleObj name="Формула" r:id="rId30" imgW="1091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37" y="4566195"/>
                        <a:ext cx="10922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Объект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175460"/>
              </p:ext>
            </p:extLst>
          </p:nvPr>
        </p:nvGraphicFramePr>
        <p:xfrm>
          <a:off x="196850" y="855663"/>
          <a:ext cx="1917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2" name="Equation" r:id="rId32" imgW="1917360" imgH="228600" progId="Equation.3">
                  <p:embed/>
                </p:oleObj>
              </mc:Choice>
              <mc:Fallback>
                <p:oleObj name="Equation" r:id="rId32" imgW="1917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" y="855663"/>
                        <a:ext cx="1917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9" name="Прямоугольник 88"/>
              <p:cNvSpPr/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Обозначения:</a:t>
                </a:r>
              </a:p>
              <a:p>
                <a:pPr algn="just">
                  <a:lnSpc>
                    <a:spcPct val="125000"/>
                  </a:lnSpc>
                </a:pPr>
                <a:r>
                  <a:rPr lang="en-US" sz="1100" i="1" dirty="0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100" dirty="0" smtClean="0">
                    <a:latin typeface="Times New Roman" pitchFamily="18" charset="0"/>
                    <a:cs typeface="Times New Roman" pitchFamily="18" charset="0"/>
                  </a:rPr>
                  <a:t>−</a:t>
                </a:r>
                <a:r>
                  <a:rPr lang="ru-RU" sz="1100" dirty="0" smtClean="0">
                    <a:latin typeface="Times New Roman" pitchFamily="18" charset="0"/>
                    <a:cs typeface="Times New Roman" pitchFamily="18" charset="0"/>
                  </a:rPr>
                  <a:t> дальность стрельбы;</a:t>
                </a:r>
                <a:r>
                  <a:rPr lang="ru-RU" sz="11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ru-RU" sz="11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масса топлива;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endParaRPr lang="ru-RU" sz="11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:r>
                  <a:rPr lang="en-US" sz="1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ru-RU" sz="11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 </a:t>
                </a:r>
                <a14:m>
                  <m:oMath xmlns:m="http://schemas.openxmlformats.org/officeDocument/2006/math"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дульная скорость снаряда;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угол наклона орудия</a:t>
                </a:r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;</a:t>
                </a:r>
                <a:endParaRPr lang="ru-RU" sz="11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с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время старта Р.Д.;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b="0" i="0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l-GR" sz="1100" i="1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𝜈</m:t>
                    </m:r>
                  </m:oMath>
                </a14:m>
                <a:r>
                  <a:rPr lang="ru-RU" sz="1100" dirty="0" smtClean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10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− 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доля тяги на вращательный момент; </a:t>
                </a:r>
              </a:p>
            </p:txBody>
          </p:sp>
        </mc:Choice>
        <mc:Fallback xmlns="">
          <p:sp>
            <p:nvSpPr>
              <p:cNvPr id="89" name="Прямоугольник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  <a:blipFill rotWithShape="0">
                <a:blip r:embed="rId34"/>
                <a:stretch>
                  <a:fillRect l="-94" b="-19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«Методика баллистического проектирования активно-реактивного снаряда»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3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18281</TotalTime>
  <Words>1597</Words>
  <Application>Microsoft Office PowerPoint</Application>
  <PresentationFormat>Экран (16:9)</PresentationFormat>
  <Paragraphs>427</Paragraphs>
  <Slides>15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5</vt:i4>
      </vt:variant>
      <vt:variant>
        <vt:lpstr>Заголовки слайдов</vt:lpstr>
      </vt:variant>
      <vt:variant>
        <vt:i4>15</vt:i4>
      </vt:variant>
    </vt:vector>
  </HeadingPairs>
  <TitlesOfParts>
    <vt:vector size="27" baseType="lpstr">
      <vt:lpstr>Arial</vt:lpstr>
      <vt:lpstr>Bookman Old Style</vt:lpstr>
      <vt:lpstr>Calibri</vt:lpstr>
      <vt:lpstr>Calibri Light</vt:lpstr>
      <vt:lpstr>Cambria Math</vt:lpstr>
      <vt:lpstr>Times New Roman</vt:lpstr>
      <vt:lpstr>Тема Office</vt:lpstr>
      <vt:lpstr>Формула</vt:lpstr>
      <vt:lpstr>Уравнение</vt:lpstr>
      <vt:lpstr>Picture</vt:lpstr>
      <vt:lpstr>Equation</vt:lpstr>
      <vt:lpstr>Документ</vt:lpstr>
      <vt:lpstr>Королев С.А., Мансуров Р.Р.  МЕТОДИКА БАЛЛИСТИЧЕСКОГО ПРОЕКТИРОВАНИЯ АКТИВНО-РЕАКТИВНОГО СНАРЯДА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629</cp:revision>
  <dcterms:created xsi:type="dcterms:W3CDTF">2021-06-11T06:02:05Z</dcterms:created>
  <dcterms:modified xsi:type="dcterms:W3CDTF">2023-09-27T20:27:54Z</dcterms:modified>
</cp:coreProperties>
</file>