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6" r:id="rId2"/>
    <p:sldId id="319" r:id="rId3"/>
    <p:sldId id="317" r:id="rId4"/>
    <p:sldId id="31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Bookman Old Style" pitchFamily="18" charset="0"/>
              </a:rPr>
              <a:t>Презентация </a:t>
            </a:r>
            <a:r>
              <a:rPr lang="ru-RU" sz="1600" dirty="0">
                <a:latin typeface="Bookman Old Style" pitchFamily="18" charset="0"/>
              </a:rPr>
              <a:t>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r>
              <a:rPr lang="ru-RU" sz="1600" dirty="0">
                <a:latin typeface="Bookman Old Style" pitchFamily="18" charset="0"/>
              </a:rPr>
              <a:t/>
            </a:r>
            <a:br>
              <a:rPr lang="ru-RU" sz="1600" dirty="0">
                <a:latin typeface="Bookman Old Style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</a:t>
            </a: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повышения дальности и точности стрельбы активно-реактивным снарядом на основе математического моделирования и комплексной </a:t>
            </a:r>
            <a:r>
              <a:rPr lang="ru-RU" sz="1600" b="1" cap="all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оптимизации»</a:t>
            </a:r>
            <a:endParaRPr lang="ru-RU" sz="1600" b="1" cap="all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9178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5488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7587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0729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092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АЭРОДИНАМИКА ОБТЕКАНИЯ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39216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АНАЛИТИЧЕСКИЙ ОБЗОР РАБОТ ПО ТЕМЕ ДИССЕРТАЦИОННОГО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1595"/>
            <a:ext cx="9134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Дмитриевский А.А., Лысенко Л.Н.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Внешняя баллистика. - Москва: Изд-во «Машиностроение», 1972.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584с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altLang="ru-RU" sz="11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Балаганский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И.А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Основы баллистики и аэродинамики: учебное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пособие.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Новосибирск : Изд-во НГТУ, 2017. – 200с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altLang="ru-RU" sz="11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А.А., Комочков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В.А.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Баллистика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ракетного и ствольного оружия: учебник для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вузов.–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Волгоград, 2010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472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с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Королев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С.А., Липанов А.М., Русяк И.Г.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Исследование путей повышения дальности стрельбы ствольной артиллерии // Вестник Ижевского гос. </a:t>
            </a:r>
            <a:r>
              <a:rPr lang="ru-RU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техн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ун-та им. М.Т. Калашникова. 2018. №3. Т. 21. С. 185-191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Русяк </a:t>
            </a: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И. Г., Липанов А. М., Ушаков В. 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Физические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основы и газовая динамика горения порохов в артиллерийских системах. М. – Ижевск: Институт компьютерных исследований, 2016. 456 с.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А. В. Алиев, Г. Н. Амарантов, В. Ф. </a:t>
            </a:r>
            <a:r>
              <a:rPr lang="ru-RU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Ахмадеев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Внутренняя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баллистика 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РДТТ – </a:t>
            </a:r>
            <a:r>
              <a:rPr lang="ru-RU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Москва: Научно-техническое издательство "Машиностроение", 2007. – 504 с.</a:t>
            </a:r>
            <a:endParaRPr lang="en-US" altLang="ru-RU" sz="11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Jelic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Z.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Optimization of design parameters for modular range enhanced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projectile</a:t>
            </a:r>
            <a:r>
              <a:rPr lang="ru-RU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</a:t>
            </a:r>
            <a:r>
              <a:rPr lang="en-US" altLang="ru-RU" sz="11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Cranfield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University 2015. – 322 P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Balon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Komenda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J.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Analysis of the 155 mm </a:t>
            </a:r>
            <a:r>
              <a:rPr lang="en-US" altLang="ru-RU" sz="11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erfb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/bb projectile trajectory,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Advances in MT, 10 / 2006, pp 91 –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114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Tshokotsha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H.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Internal Ballistic Modelling of Solid Rocket Motors Using Level Set Methods for Simulating Grain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Burnback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, Serbia, Stellenbosch University, 125 p.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ru-RU" sz="11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Cavallini</a:t>
            </a:r>
            <a:r>
              <a:rPr lang="en-US" altLang="ru-RU" sz="11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</a:t>
            </a:r>
            <a:r>
              <a:rPr lang="ru-RU" altLang="ru-RU" sz="11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Modeling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Numerical Simulation of Solid Rocket Motors Internal Ballistics, </a:t>
            </a:r>
            <a:r>
              <a:rPr lang="en-US" altLang="ru-RU" sz="11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degree 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of doctor of Philosophy, Sapienza </a:t>
            </a:r>
            <a:r>
              <a:rPr lang="en-US" altLang="ru-RU" sz="11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Universita</a:t>
            </a:r>
            <a:r>
              <a:rPr lang="en-US" altLang="ru-RU" sz="1100" dirty="0">
                <a:solidFill>
                  <a:srgbClr val="000000"/>
                </a:solidFill>
                <a:latin typeface="Bookman Old Style" panose="02050604050505020204" pitchFamily="18" charset="0"/>
              </a:rPr>
              <a:t> di Roma, 203 p.</a:t>
            </a:r>
          </a:p>
          <a:p>
            <a:pPr algn="just">
              <a:spcAft>
                <a:spcPts val="600"/>
              </a:spcAft>
            </a:pPr>
            <a:endParaRPr lang="ru-RU" altLang="ru-RU" sz="10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13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2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6" y="997716"/>
            <a:ext cx="913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20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20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417259"/>
            <a:ext cx="89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Математические модели и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962708"/>
            <a:ext cx="90707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latin typeface="Bookman Old Style" panose="02050604050505020204" pitchFamily="18" charset="0"/>
              </a:rPr>
              <a:t>Задачи исследования</a:t>
            </a:r>
            <a:r>
              <a:rPr lang="ru-RU" sz="1200" b="1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факторов, влияющих на дальность и точность стрельбы активно-реактивным снарядом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математической модели внешней баллистики активно-реактивного снаряда с учетом аэродинамики обтекания и условия устойчивости на всей траектории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комплексной математической модели внутренней баллистики твердотопливного реактивного двигателя и снаряда внутри ствола орудия.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комплексной оптимизации баллистических 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снаряда. </a:t>
            </a:r>
            <a:endParaRPr lang="ru-RU" sz="1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</a:t>
            </a:r>
            <a:r>
              <a:rPr lang="ru-RU" sz="12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математических моделей и алгоритмов в виде программного комплекса для решения задачи повышения дальности и точности стрельбы</a:t>
            </a:r>
            <a:r>
              <a:rPr lang="ru-RU" sz="12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Верификация </a:t>
            </a:r>
            <a:r>
              <a:rPr lang="ru-RU" sz="12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численных результатов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1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СТРУКТУРА РАБОТЫ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42C5044-EDCD-4C9F-8165-3CC21DD5B489}"/>
              </a:ext>
            </a:extLst>
          </p:cNvPr>
          <p:cNvSpPr txBox="1"/>
          <p:nvPr/>
        </p:nvSpPr>
        <p:spPr>
          <a:xfrm>
            <a:off x="55935" y="684150"/>
            <a:ext cx="4705350" cy="4020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000" b="1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процессов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Постановка задачи внутренней баллистики 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Внутренняя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баллистика реактивного двигателя на твердом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Аэродинамика 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Математическое условие гироскопической устойчивости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Численное решение 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комплексной оптимизации параметров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 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C3383FF-0142-4918-99B6-C11C02CCE683}"/>
              </a:ext>
            </a:extLst>
          </p:cNvPr>
          <p:cNvSpPr txBox="1"/>
          <p:nvPr/>
        </p:nvSpPr>
        <p:spPr>
          <a:xfrm>
            <a:off x="5167138" y="990897"/>
            <a:ext cx="3879850" cy="3445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комплексе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Результаты решения задачи комплексной оптимизации баллистических параметров активно-реактивного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9A6509C-8C23-4C09-A330-51FC6BD92A52}"/>
              </a:ext>
            </a:extLst>
          </p:cNvPr>
          <p:cNvSpPr txBox="1"/>
          <p:nvPr/>
        </p:nvSpPr>
        <p:spPr>
          <a:xfrm>
            <a:off x="0" y="381624"/>
            <a:ext cx="91440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1475581"/>
            <a:ext cx="9134213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spcAft>
                <a:spcPts val="600"/>
              </a:spcAft>
              <a:buAutoNum type="arabicPeriod"/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Математические модели </a:t>
            </a:r>
          </a:p>
          <a:p>
            <a:pPr algn="ctr">
              <a:spcAft>
                <a:spcPts val="600"/>
              </a:spcAft>
            </a:pPr>
            <a:r>
              <a:rPr lang="ru-RU" altLang="ru-RU" sz="2800" b="1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баллистических процессов</a:t>
            </a:r>
            <a:endParaRPr lang="ru-RU" altLang="ru-RU" sz="2800" b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9192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/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5245100" y="2608263"/>
          <a:ext cx="31623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29" imgW="3162240" imgH="850680" progId="Equation.3">
                  <p:embed/>
                </p:oleObj>
              </mc:Choice>
              <mc:Fallback>
                <p:oleObj name="Equation" r:id="rId29" imgW="31622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608263"/>
                        <a:ext cx="31623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/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1352" y="4171069"/>
            <a:ext cx="34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И.Г.,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Липанов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А.М., Ушаков В.М., Физические основы и газовая динамика горения порохов в артиллерийских системах. – М. – Ижевск: Институт компьютерных исследований, 2016. – 456с. 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1921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ВНУТРЕННЯЯ БАЛЛИСТИКА РЕАКТИВНОГО ДВИГАТЕЛЯ НА ТВЕРДОМ ТОПЛИВЕ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/>
          </p:nvPr>
        </p:nvGraphicFramePr>
        <p:xfrm>
          <a:off x="331788" y="2401888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545760" imgH="241200" progId="Equation.3">
                  <p:embed/>
                </p:oleObj>
              </mc:Choice>
              <mc:Fallback>
                <p:oleObj name="Equation" r:id="rId3" imgW="545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01888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/>
          </p:nvPr>
        </p:nvGraphicFramePr>
        <p:xfrm>
          <a:off x="282575" y="2995613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5" imgW="1485720" imgH="609480" progId="Equation.3">
                  <p:embed/>
                </p:oleObj>
              </mc:Choice>
              <mc:Fallback>
                <p:oleObj name="Equation" r:id="rId5" imgW="14857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995613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/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/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/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/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/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</a:t>
            </a:r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...»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118961" y="1155674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61" y="1155674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102" y="1164948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102" y="1164948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2491102" y="116262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02" y="1162628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2640013" y="2016125"/>
          <a:ext cx="1227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3" imgW="1282680" imgH="469800" progId="Equation.3">
                  <p:embed/>
                </p:oleObj>
              </mc:Choice>
              <mc:Fallback>
                <p:oleObj name="Equation" r:id="rId13" imgW="1282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16125"/>
                        <a:ext cx="1227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46842"/>
              </p:ext>
            </p:extLst>
          </p:nvPr>
        </p:nvGraphicFramePr>
        <p:xfrm>
          <a:off x="66675" y="417301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17301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/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/>
          </p:nvPr>
        </p:nvGraphicFramePr>
        <p:xfrm>
          <a:off x="5005388" y="3914775"/>
          <a:ext cx="19034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21" imgW="1892160" imgH="228600" progId="Equation.3">
                  <p:embed/>
                </p:oleObj>
              </mc:Choice>
              <mc:Fallback>
                <p:oleObj name="Equation" r:id="rId21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914775"/>
                        <a:ext cx="19034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/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/>
          </p:nvPr>
        </p:nvGraphicFramePr>
        <p:xfrm>
          <a:off x="138564" y="3759456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" y="3759456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/>
          </p:nvPr>
        </p:nvGraphicFramePr>
        <p:xfrm>
          <a:off x="66675" y="4451350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27" imgW="698400" imgH="431640" progId="Equation.3">
                  <p:embed/>
                </p:oleObj>
              </mc:Choice>
              <mc:Fallback>
                <p:oleObj name="Equation" r:id="rId27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1350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419350" y="4545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29" imgW="177480" imgH="228600" progId="Equation.3">
                  <p:embed/>
                </p:oleObj>
              </mc:Choice>
              <mc:Fallback>
                <p:oleObj name="Equation" r:id="rId29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19350" y="4545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/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11602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1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МАТЕМАТИЧЕСКОЕ УСЛОВИЕ ГИРОСКОПИЧЕСКОЙ УСТОЙЧИВОСТИ СНАРЯДА</a:t>
            </a:r>
            <a:endParaRPr lang="ru-RU" sz="12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0" y="4889584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</p:spTree>
    <p:extLst>
      <p:ext uri="{BB962C8B-B14F-4D97-AF65-F5344CB8AC3E}">
        <p14:creationId xmlns:p14="http://schemas.microsoft.com/office/powerpoint/2010/main" val="2867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18837</TotalTime>
  <Words>1181</Words>
  <Application>Microsoft Office PowerPoint</Application>
  <PresentationFormat>Экран (16:9)</PresentationFormat>
  <Paragraphs>154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Times New Roman</vt:lpstr>
      <vt:lpstr>Тема Office</vt:lpstr>
      <vt:lpstr>Формула</vt:lpstr>
      <vt:lpstr>Уравнение</vt:lpstr>
      <vt:lpstr>Picture</vt:lpstr>
      <vt:lpstr>Equation</vt:lpstr>
      <vt:lpstr>Документ</vt:lpstr>
      <vt:lpstr>Мансуров Рустам Ренатович  Презентация диссертации на тему:  «Решение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650</cp:revision>
  <dcterms:created xsi:type="dcterms:W3CDTF">2021-06-11T06:02:05Z</dcterms:created>
  <dcterms:modified xsi:type="dcterms:W3CDTF">2023-11-29T12:10:30Z</dcterms:modified>
</cp:coreProperties>
</file>