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sldIdLst>
    <p:sldId id="316" r:id="rId2"/>
    <p:sldId id="317" r:id="rId3"/>
    <p:sldId id="318" r:id="rId4"/>
    <p:sldId id="319" r:id="rId5"/>
    <p:sldId id="308" r:id="rId6"/>
    <p:sldId id="292" r:id="rId7"/>
    <p:sldId id="283" r:id="rId8"/>
    <p:sldId id="285" r:id="rId9"/>
    <p:sldId id="300" r:id="rId10"/>
    <p:sldId id="304" r:id="rId11"/>
    <p:sldId id="262" r:id="rId12"/>
    <p:sldId id="260" r:id="rId13"/>
    <p:sldId id="313" r:id="rId14"/>
    <p:sldId id="314" r:id="rId15"/>
    <p:sldId id="288" r:id="rId16"/>
    <p:sldId id="296" r:id="rId17"/>
    <p:sldId id="264" r:id="rId18"/>
    <p:sldId id="265" r:id="rId19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3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e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9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r>
              <a:rPr lang="ru-RU" sz="1800" i="1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1800" i="1" dirty="0" smtClean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Bookman Old Style" pitchFamily="18" charset="0"/>
              </a:rPr>
              <a:t>Презентация диссертации на тему</a:t>
            </a:r>
            <a:r>
              <a:rPr lang="en-US" sz="1600" dirty="0" smtClean="0">
                <a:latin typeface="Bookman Old Style" pitchFamily="18" charset="0"/>
              </a:rPr>
              <a:t>:</a:t>
            </a:r>
            <a:r>
              <a:rPr lang="ru-RU" sz="1600" dirty="0" smtClean="0">
                <a:latin typeface="Bookman Old Style" pitchFamily="18" charset="0"/>
              </a:rPr>
              <a:t/>
            </a:r>
            <a:br>
              <a:rPr lang="ru-RU" sz="1600" dirty="0" smtClean="0">
                <a:latin typeface="Bookman Old Style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</a:t>
            </a:r>
            <a:endParaRPr lang="ru-RU" sz="1600" b="1" cap="all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10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0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38487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1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2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57743"/>
              </p:ext>
            </p:extLst>
          </p:nvPr>
        </p:nvGraphicFramePr>
        <p:xfrm>
          <a:off x="119063" y="3651250"/>
          <a:ext cx="7953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3" name="Equation" r:id="rId9" imgW="799920" imgH="228600" progId="Equation.3">
                  <p:embed/>
                </p:oleObj>
              </mc:Choice>
              <mc:Fallback>
                <p:oleObj name="Equation" r:id="rId9" imgW="7999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3651250"/>
                        <a:ext cx="7953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4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5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6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93307" y="31681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273153"/>
              </p:ext>
            </p:extLst>
          </p:nvPr>
        </p:nvGraphicFramePr>
        <p:xfrm>
          <a:off x="5924580" y="56774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7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80" y="56774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41983"/>
              </p:ext>
            </p:extLst>
          </p:nvPr>
        </p:nvGraphicFramePr>
        <p:xfrm>
          <a:off x="5454187" y="926740"/>
          <a:ext cx="11430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8" name="Equation" r:id="rId19" imgW="1143000" imgH="241200" progId="Equation.3">
                  <p:embed/>
                </p:oleObj>
              </mc:Choice>
              <mc:Fallback>
                <p:oleObj name="Equation" r:id="rId19" imgW="1143000" imgH="2412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187" y="926740"/>
                        <a:ext cx="11430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1802"/>
              </p:ext>
            </p:extLst>
          </p:nvPr>
        </p:nvGraphicFramePr>
        <p:xfrm>
          <a:off x="5431721" y="122510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9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22510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8654"/>
              </p:ext>
            </p:extLst>
          </p:nvPr>
        </p:nvGraphicFramePr>
        <p:xfrm>
          <a:off x="5431721" y="154821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0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54821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63811" y="151385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571444" y="1897222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75496"/>
              </p:ext>
            </p:extLst>
          </p:nvPr>
        </p:nvGraphicFramePr>
        <p:xfrm>
          <a:off x="5179097" y="2191791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1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97" y="2191791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52397" y="119269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532666" y="91636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545504" y="3457225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28225" y="4275665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642861" y="2732610"/>
            <a:ext cx="455980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57903"/>
              </p:ext>
            </p:extLst>
          </p:nvPr>
        </p:nvGraphicFramePr>
        <p:xfrm>
          <a:off x="6067306" y="3016961"/>
          <a:ext cx="13350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2" name="Equation" r:id="rId28" imgW="1333440" imgH="431640" progId="Equation.3">
                  <p:embed/>
                </p:oleObj>
              </mc:Choice>
              <mc:Fallback>
                <p:oleObj name="Equation" r:id="rId28" imgW="133344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306" y="3016961"/>
                        <a:ext cx="13350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113131" y="2759201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7133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3" name="Equation" r:id="rId30" imgW="1955520" imgH="393480" progId="Equation.3">
                  <p:embed/>
                </p:oleObj>
              </mc:Choice>
              <mc:Fallback>
                <p:oleObj name="Equation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5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6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82424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7" name="Equation" r:id="rId38" imgW="647640" imgH="228600" progId="Equation.3">
                  <p:embed/>
                </p:oleObj>
              </mc:Choice>
              <mc:Fallback>
                <p:oleObj name="Equation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5755" y="59054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85755" y="302679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90823" y="42090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38417" y="57695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38417" y="216561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90710" y="308732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52624"/>
              </p:ext>
            </p:extLst>
          </p:nvPr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7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26183"/>
              </p:ext>
            </p:extLst>
          </p:nvPr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8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22224"/>
              </p:ext>
            </p:extLst>
          </p:nvPr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9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0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1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92015"/>
              </p:ext>
            </p:extLst>
          </p:nvPr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2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3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4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5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708623"/>
              </p:ext>
            </p:extLst>
          </p:nvPr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6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7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5752"/>
              </p:ext>
            </p:extLst>
          </p:nvPr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8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8834"/>
              </p:ext>
            </p:extLst>
          </p:nvPr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9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65944"/>
              </p:ext>
            </p:extLst>
          </p:nvPr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0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1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2377" y="364673"/>
            <a:ext cx="434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615978"/>
              </p:ext>
            </p:extLst>
          </p:nvPr>
        </p:nvGraphicFramePr>
        <p:xfrm>
          <a:off x="5046663" y="3278188"/>
          <a:ext cx="5064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78188"/>
                        <a:ext cx="50641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20655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8" imgW="419040" imgH="215640" progId="Equation.3">
                  <p:embed/>
                </p:oleObj>
              </mc:Choice>
              <mc:Fallback>
                <p:oleObj name="Equation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308660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12" imgW="304560" imgH="215640" progId="Equation.3">
                  <p:embed/>
                </p:oleObj>
              </mc:Choice>
              <mc:Fallback>
                <p:oleObj name="Equation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70120" y="2785705"/>
            <a:ext cx="3910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</a:t>
            </a:r>
          </a:p>
          <a:p>
            <a:pPr algn="just"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различной массы топлива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29410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50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51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52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53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54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355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75460"/>
              </p:ext>
            </p:extLst>
          </p:nvPr>
        </p:nvGraphicFramePr>
        <p:xfrm>
          <a:off x="196850" y="855663"/>
          <a:ext cx="191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name="Equation" r:id="rId32" imgW="1917360" imgH="228600" progId="Equation.3">
                  <p:embed/>
                </p:oleObj>
              </mc:Choice>
              <mc:Fallback>
                <p:oleObj name="Equation" r:id="rId32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855663"/>
                        <a:ext cx="191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11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</a:t>
                </a:r>
                <a14:m>
                  <m:oMath xmlns:m="http://schemas.openxmlformats.org/officeDocument/2006/math"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58837" y="358815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200" b="1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07974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200" b="1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50303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8564" y="2777178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200" b="1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27864"/>
              </p:ext>
            </p:extLst>
          </p:nvPr>
        </p:nvGraphicFramePr>
        <p:xfrm>
          <a:off x="69282" y="3106284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69282" y="532461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 снаряд</a:t>
            </a:r>
            <a:endParaRPr lang="ru-RU" sz="1200" b="1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34192"/>
              </p:ext>
            </p:extLst>
          </p:nvPr>
        </p:nvGraphicFramePr>
        <p:xfrm>
          <a:off x="69282" y="849669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54" y="673333"/>
            <a:ext cx="4660146" cy="310716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844840" y="3783583"/>
            <a:ext cx="3800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13 – Изменение скорости в стволе орудия: 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 – АР снаряд, 2 – ОФ снаряд.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930" y="4510030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14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983218" y="4510030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3011" y="4484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</a:t>
            </a:r>
          </a:p>
          <a:p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зависимости от массы</a:t>
            </a:r>
            <a:endParaRPr lang="ru-RU" sz="1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23563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ru-RU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200" b="1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999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39" y="1886656"/>
            <a:ext cx="4023362" cy="2613390"/>
          </a:xfrm>
          <a:prstGeom prst="rect">
            <a:avLst/>
          </a:prstGeom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" y="1978962"/>
            <a:ext cx="4671674" cy="25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3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17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4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5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6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67" y="4577234"/>
            <a:ext cx="657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18 Траектории полета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15689" y="391990"/>
            <a:ext cx="45292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b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9" y="1783521"/>
            <a:ext cx="6528005" cy="2821377"/>
          </a:xfrm>
          <a:prstGeom prst="rect">
            <a:avLst/>
          </a:prstGeom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17654"/>
              </p:ext>
            </p:extLst>
          </p:nvPr>
        </p:nvGraphicFramePr>
        <p:xfrm>
          <a:off x="114807" y="686241"/>
          <a:ext cx="4245655" cy="10972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849131"/>
                <a:gridCol w="849131"/>
                <a:gridCol w="849131"/>
                <a:gridCol w="849131"/>
                <a:gridCol w="849131"/>
              </a:tblGrid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вар.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200" baseline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35 798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34 813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36 982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37 923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644951" y="391990"/>
            <a:ext cx="43448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ru-RU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Оптимальные характеристики</a:t>
            </a:r>
            <a:endParaRPr lang="ru-RU" sz="1100" b="1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356"/>
              </p:ext>
            </p:extLst>
          </p:nvPr>
        </p:nvGraphicFramePr>
        <p:xfrm>
          <a:off x="4644951" y="675081"/>
          <a:ext cx="4209480" cy="11084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841896"/>
                <a:gridCol w="841896"/>
                <a:gridCol w="841896"/>
                <a:gridCol w="841896"/>
                <a:gridCol w="841896"/>
              </a:tblGrid>
              <a:tr h="554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r>
                        <a:rPr lang="ru-RU" sz="1200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i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200" baseline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Разработана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методика баллистического проектирования параметров активно-реактивного снаряда на основе моделирования процессов внутренней и внешней баллистики.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Исследована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конструкция активно-реактивного снаряда калибра 152 мм, найдены оптимальные массогабаритные характеристики снаряда.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Решена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 внутренней баллистики, найдена начальная скорость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 851 м/с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моделируемого активно-реактивного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снаряда.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Найдены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оптимальные параметрические характеристики ребер на внутренней поверхности сопла. Исследована устойчивость активно-реактивного снаряда при различном моменте вращения, найдена оптимальная доля тяги на вращательный момент ν = 5%.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основе решения задачи внешней баллистики найдена зависимость дальности полета снаряда от общей массы снаряда, при использовании реактивного двигателя с массой топлива 5 кг дальность полета снаряда возрастает до 37,9 км (на 40%) по сравнению со штатным осколочно-фугасным снарядом.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решении задачи внешней баллистики удалось установить, что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оптимальный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угол наклона орудия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 58 градусов, время старта РД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 22 с. При данных параметрах максимальная дальность полёта снаряда составила 37 923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метра.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повышения дальности и точности стрельбы активно-реактивным 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снарядом...»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22090"/>
            <a:ext cx="875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Bookman Old Style" panose="02050604050505020204" pitchFamily="18" charset="0"/>
              </a:rPr>
              <a:t>Цель работы: </a:t>
            </a:r>
            <a:r>
              <a:rPr lang="ru-RU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160754"/>
            <a:ext cx="875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87299"/>
            <a:ext cx="875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440" y="2207616"/>
            <a:ext cx="87593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 smtClean="0">
                <a:latin typeface="Bookman Old Style" panose="02050604050505020204" pitchFamily="18" charset="0"/>
              </a:rPr>
              <a:t>Задачи исследования: </a:t>
            </a:r>
          </a:p>
          <a:p>
            <a:pPr lvl="0"/>
            <a:r>
              <a:rPr lang="ru-RU" dirty="0" smtClean="0">
                <a:latin typeface="Bookman Old Style" panose="02050604050505020204" pitchFamily="18" charset="0"/>
              </a:rPr>
              <a:t>1. Разработка </a:t>
            </a:r>
            <a:r>
              <a:rPr lang="ru-RU" dirty="0">
                <a:latin typeface="Bookman Old Style" panose="02050604050505020204" pitchFamily="18" charset="0"/>
              </a:rPr>
              <a:t>математической модели внешней баллистики активно-реактивного снаряда с учетом условия устойчивости на всей траектории.</a:t>
            </a:r>
          </a:p>
          <a:p>
            <a:pPr lvl="0"/>
            <a:r>
              <a:rPr lang="ru-RU" dirty="0" smtClean="0">
                <a:latin typeface="Bookman Old Style" panose="02050604050505020204" pitchFamily="18" charset="0"/>
              </a:rPr>
              <a:t>2. Разработка </a:t>
            </a:r>
            <a:r>
              <a:rPr lang="ru-RU" dirty="0">
                <a:latin typeface="Bookman Old Style" panose="02050604050505020204" pitchFamily="18" charset="0"/>
              </a:rPr>
              <a:t>математической модели внутренней баллистики активно-реактивного снаряда внутри ствола орудия. </a:t>
            </a:r>
          </a:p>
          <a:p>
            <a:pPr lvl="0"/>
            <a:r>
              <a:rPr lang="en-US" dirty="0" smtClean="0">
                <a:latin typeface="Bookman Old Style" panose="02050604050505020204" pitchFamily="18" charset="0"/>
              </a:rPr>
              <a:t>3. </a:t>
            </a:r>
            <a:r>
              <a:rPr lang="ru-RU" dirty="0" smtClean="0">
                <a:latin typeface="Bookman Old Style" panose="02050604050505020204" pitchFamily="18" charset="0"/>
              </a:rPr>
              <a:t>Разработка </a:t>
            </a:r>
            <a:r>
              <a:rPr lang="ru-RU" dirty="0">
                <a:latin typeface="Bookman Old Style" panose="02050604050505020204" pitchFamily="18" charset="0"/>
              </a:rPr>
              <a:t>математической модели внутренней баллистики твердотопливного реактивного двигателя и газогенератора.</a:t>
            </a:r>
          </a:p>
          <a:p>
            <a:pPr lvl="0"/>
            <a:r>
              <a:rPr lang="en-US" dirty="0" smtClean="0">
                <a:latin typeface="Bookman Old Style" panose="02050604050505020204" pitchFamily="18" charset="0"/>
              </a:rPr>
              <a:t>4. </a:t>
            </a:r>
            <a:r>
              <a:rPr lang="ru-RU" dirty="0" smtClean="0">
                <a:latin typeface="Bookman Old Style" panose="02050604050505020204" pitchFamily="18" charset="0"/>
              </a:rPr>
              <a:t>Постановка </a:t>
            </a:r>
            <a:r>
              <a:rPr lang="ru-RU" dirty="0">
                <a:latin typeface="Bookman Old Style" panose="02050604050505020204" pitchFamily="18" charset="0"/>
              </a:rPr>
              <a:t>задачи оптимизации аэродинамической формы активно-реактивного снаряда. </a:t>
            </a:r>
          </a:p>
          <a:p>
            <a:pPr lvl="0"/>
            <a:r>
              <a:rPr lang="en-US" dirty="0" smtClean="0">
                <a:latin typeface="Bookman Old Style" panose="02050604050505020204" pitchFamily="18" charset="0"/>
              </a:rPr>
              <a:t>5. </a:t>
            </a:r>
            <a:r>
              <a:rPr lang="ru-RU" dirty="0" smtClean="0">
                <a:latin typeface="Bookman Old Style" panose="02050604050505020204" pitchFamily="18" charset="0"/>
              </a:rPr>
              <a:t>Постановка </a:t>
            </a:r>
            <a:r>
              <a:rPr lang="ru-RU" dirty="0">
                <a:latin typeface="Bookman Old Style" panose="02050604050505020204" pitchFamily="18" charset="0"/>
              </a:rPr>
              <a:t>задачи комплексной оптимизации параметров активно-реактивного снаряда с целью повышения дальности и точности стрельбы.</a:t>
            </a:r>
          </a:p>
          <a:p>
            <a:pPr lvl="0"/>
            <a:r>
              <a:rPr lang="en-US" dirty="0" smtClean="0">
                <a:latin typeface="Bookman Old Style" panose="02050604050505020204" pitchFamily="18" charset="0"/>
              </a:rPr>
              <a:t>6. </a:t>
            </a:r>
            <a:r>
              <a:rPr lang="ru-RU" dirty="0" smtClean="0">
                <a:latin typeface="Bookman Old Style" panose="02050604050505020204" pitchFamily="18" charset="0"/>
              </a:rPr>
              <a:t>Реализация </a:t>
            </a:r>
            <a:r>
              <a:rPr lang="ru-RU" dirty="0">
                <a:latin typeface="Bookman Old Style" panose="02050604050505020204" pitchFamily="18" charset="0"/>
              </a:rPr>
              <a:t>математических моделей и алгоритмов в виде программного комплекса для решения задачи повышения дальности и точности стрельбы.</a:t>
            </a: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НАУЧНАЯ НОВИЗНА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повышения дальности и точности стрельбы активно-реактивным 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снарядом...»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3/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346225"/>
            <a:ext cx="8759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 smtClean="0">
                <a:latin typeface="Bookman Old Style" panose="02050604050505020204" pitchFamily="18" charset="0"/>
              </a:rPr>
              <a:t>Научная новизна. </a:t>
            </a:r>
            <a:r>
              <a:rPr lang="ru-RU" dirty="0" smtClean="0">
                <a:latin typeface="Bookman Old Style" panose="02050604050505020204" pitchFamily="18" charset="0"/>
              </a:rPr>
              <a:t>Впервые проводятся исследования:</a:t>
            </a:r>
          </a:p>
          <a:p>
            <a:pPr marL="342900" lvl="0" indent="-342900">
              <a:buAutoNum type="arabicPeriod"/>
            </a:pPr>
            <a:r>
              <a:rPr lang="ru-RU" dirty="0" smtClean="0">
                <a:latin typeface="Bookman Old Style" panose="02050604050505020204" pitchFamily="18" charset="0"/>
              </a:rPr>
              <a:t>Влияния на устойчивость снаряда, стабилизированного вращением, ребер на внутренней поверхности сопла реактивного двигателя.</a:t>
            </a:r>
          </a:p>
          <a:p>
            <a:pPr marL="342900" lvl="0" indent="-342900">
              <a:buAutoNum type="arabicPeriod"/>
            </a:pPr>
            <a:endParaRPr lang="ru-RU" dirty="0" smtClean="0">
              <a:latin typeface="Bookman Old Style" panose="02050604050505020204" pitchFamily="18" charset="0"/>
            </a:endParaRPr>
          </a:p>
          <a:p>
            <a:pPr marL="342900" lvl="0" indent="-342900">
              <a:buAutoNum type="arabicPeriod"/>
            </a:pPr>
            <a:r>
              <a:rPr lang="ru-RU" dirty="0" smtClean="0">
                <a:latin typeface="Bookman Old Style" panose="02050604050505020204" pitchFamily="18" charset="0"/>
              </a:rPr>
              <a:t>Комплексной математической модели, включающую в себя устойчивость снаряда, внутри- и внешнебаллистические процессы.</a:t>
            </a:r>
          </a:p>
        </p:txBody>
      </p:sp>
    </p:spTree>
    <p:extLst>
      <p:ext uri="{BB962C8B-B14F-4D97-AF65-F5344CB8AC3E}">
        <p14:creationId xmlns:p14="http://schemas.microsoft.com/office/powerpoint/2010/main" val="37372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ТЕОРЕТИЧЕСКАЯ И ПРАКТИЧЕСКАЯ ЗНАЧИМОСТЬ РАБОТЫ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повышения дальности и точности стрельбы активно-реактивным 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снарядом...»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4/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346225"/>
            <a:ext cx="87593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latin typeface="Bookman Old Style" panose="02050604050505020204" pitchFamily="18" charset="0"/>
              </a:rPr>
              <a:t>Разработанная </a:t>
            </a:r>
            <a:r>
              <a:rPr lang="ru-RU" dirty="0">
                <a:latin typeface="Bookman Old Style" panose="02050604050505020204" pitchFamily="18" charset="0"/>
              </a:rPr>
              <a:t>математическая модель и программный комплекс позволяют сократить объем полигонных испытаний и оценить влияние внутри- и внешнебаллистических факторов снаряда на дальность и точность стрельбы.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endParaRPr lang="ru-RU" dirty="0" smtClean="0"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Bookman Old Style" panose="02050604050505020204" pitchFamily="18" charset="0"/>
              </a:rPr>
              <a:t>Разработанный </a:t>
            </a:r>
            <a:r>
              <a:rPr lang="ru-RU" dirty="0">
                <a:latin typeface="Bookman Old Style" panose="02050604050505020204" pitchFamily="18" charset="0"/>
              </a:rPr>
              <a:t>программный комплекс может применяться в научно-исследовательских целях, для предварительных баллистических испытаний в формате численного эксперимента</a:t>
            </a:r>
            <a:r>
              <a:rPr lang="ru-RU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ru-RU" dirty="0"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Bookman Old Style" panose="02050604050505020204" pitchFamily="18" charset="0"/>
              </a:rPr>
              <a:t>Решение комплексной задачи оптимизации позволит выделить наиболее значимые внутри- и внешнебаллистические параметры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ru-RU" dirty="0" smtClean="0">
                <a:latin typeface="Bookman Old Style" panose="02050604050505020204" pitchFamily="18" charset="0"/>
              </a:rPr>
              <a:t>влияющие на дальность и точность стрельбы активно-реактивным снарядом.</a:t>
            </a:r>
          </a:p>
        </p:txBody>
      </p:sp>
    </p:spTree>
    <p:extLst>
      <p:ext uri="{BB962C8B-B14F-4D97-AF65-F5344CB8AC3E}">
        <p14:creationId xmlns:p14="http://schemas.microsoft.com/office/powerpoint/2010/main" val="18502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77260"/>
              </p:ext>
            </p:extLst>
          </p:nvPr>
        </p:nvGraphicFramePr>
        <p:xfrm>
          <a:off x="57618" y="1055819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00281"/>
            <a:ext cx="608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FF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68" y="994001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3569" y="1958552"/>
            <a:ext cx="2643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1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267537" y="2275722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969986"/>
            <a:ext cx="2410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100" dirty="0" smtClean="0">
                <a:latin typeface="Bookman Old Style" panose="02050604050505020204" pitchFamily="18" charset="0"/>
              </a:rPr>
              <a:t>Excalibur</a:t>
            </a:r>
            <a:r>
              <a:rPr lang="ru-RU" sz="1100" dirty="0" smtClean="0">
                <a:latin typeface="Bookman Old Style" panose="02050604050505020204" pitchFamily="18" charset="0"/>
              </a:rPr>
              <a:t>»</a:t>
            </a:r>
            <a:endParaRPr lang="ru-RU" sz="11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21917"/>
          <a:stretch/>
        </p:blipFill>
        <p:spPr>
          <a:xfrm flipV="1">
            <a:off x="6356581" y="3327311"/>
            <a:ext cx="2712056" cy="8557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2059" y="3999977"/>
            <a:ext cx="2317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100" dirty="0" smtClean="0">
                <a:latin typeface="Bookman Old Style" panose="02050604050505020204" pitchFamily="18" charset="0"/>
              </a:rPr>
              <a:t>V-LAP</a:t>
            </a:r>
            <a:r>
              <a:rPr lang="ru-RU" sz="1100" dirty="0" smtClean="0">
                <a:latin typeface="Bookman Old Style" panose="02050604050505020204" pitchFamily="18" charset="0"/>
              </a:rPr>
              <a:t>»</a:t>
            </a:r>
            <a:endParaRPr lang="ru-RU" sz="11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168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8795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7768" y="2248165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8383" y="1337963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59796" y="743741"/>
            <a:ext cx="1176199" cy="6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24454" cy="5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/>
          <p:nvPr/>
        </p:nvCxnSpPr>
        <p:spPr>
          <a:xfrm rot="10800000" flipV="1">
            <a:off x="742441" y="2019874"/>
            <a:ext cx="711642" cy="21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35444" y="1635935"/>
            <a:ext cx="425964" cy="77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83824"/>
            <a:ext cx="0" cy="86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673068" y="1583634"/>
            <a:ext cx="433136" cy="87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12607" y="1598624"/>
            <a:ext cx="433888" cy="845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 flipH="1">
            <a:off x="4281422" y="974573"/>
            <a:ext cx="492" cy="37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55627" y="266589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3039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2" y="3553525"/>
            <a:ext cx="114428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stCxn id="45" idx="2"/>
            <a:endCxn id="46" idx="0"/>
          </p:cNvCxnSpPr>
          <p:nvPr/>
        </p:nvCxnSpPr>
        <p:spPr>
          <a:xfrm rot="5400000">
            <a:off x="3746074" y="1702200"/>
            <a:ext cx="425964" cy="644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/>
          <p:nvPr/>
        </p:nvCxnSpPr>
        <p:spPr>
          <a:xfrm>
            <a:off x="4275059" y="2025554"/>
            <a:ext cx="758375" cy="216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2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3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4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5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6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7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8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9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0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1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2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3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4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83654"/>
              </p:ext>
            </p:extLst>
          </p:nvPr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5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6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7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43740"/>
              </p:ext>
            </p:extLst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0" name="Equation" r:id="rId3" imgW="545760" imgH="241200" progId="Equation.3">
                  <p:embed/>
                </p:oleObj>
              </mc:Choice>
              <mc:Fallback>
                <p:oleObj name="Equation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5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138564" y="809812"/>
            <a:ext cx="391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18284</TotalTime>
  <Words>1897</Words>
  <Application>Microsoft Office PowerPoint</Application>
  <PresentationFormat>Экран (16:9)</PresentationFormat>
  <Paragraphs>454</Paragraphs>
  <Slides>18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18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Equation</vt:lpstr>
      <vt:lpstr>Документ</vt:lpstr>
      <vt:lpstr>Мансуров Рустам Ренатович  Презентация диссертации на тему:  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630</cp:revision>
  <dcterms:created xsi:type="dcterms:W3CDTF">2021-06-11T06:02:05Z</dcterms:created>
  <dcterms:modified xsi:type="dcterms:W3CDTF">2023-11-08T11:28:53Z</dcterms:modified>
</cp:coreProperties>
</file>