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9" r:id="rId2"/>
    <p:sldId id="287" r:id="rId3"/>
    <p:sldId id="265" r:id="rId4"/>
    <p:sldId id="279" r:id="rId5"/>
    <p:sldId id="280" r:id="rId6"/>
    <p:sldId id="282" r:id="rId7"/>
    <p:sldId id="283" r:id="rId8"/>
    <p:sldId id="285" r:id="rId9"/>
    <p:sldId id="286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096">
          <p15:clr>
            <a:srgbClr val="9AA0A6"/>
          </p15:clr>
        </p15:guide>
        <p15:guide id="4" orient="horz" pos="1256">
          <p15:clr>
            <a:srgbClr val="9AA0A6"/>
          </p15:clr>
        </p15:guide>
        <p15:guide id="5" orient="horz" pos="292">
          <p15:clr>
            <a:srgbClr val="9AA0A6"/>
          </p15:clr>
        </p15:guide>
        <p15:guide id="6" orient="horz" pos="24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636"/>
      </p:cViewPr>
      <p:guideLst>
        <p:guide orient="horz" pos="1620"/>
        <p:guide pos="2880"/>
        <p:guide orient="horz" pos="1096"/>
        <p:guide orient="horz" pos="1256"/>
        <p:guide orient="horz" pos="292"/>
        <p:guide orient="horz" pos="2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2DF25-BC47-FA40-A78C-1D2C2ED214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2DF25-BC47-FA40-A78C-1D2C2ED214E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2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3724" b="-1"/>
          <a:stretch/>
        </p:blipFill>
        <p:spPr>
          <a:xfrm>
            <a:off x="0" y="-304800"/>
            <a:ext cx="9144000" cy="5449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9D34A-64CD-FF49-BA8F-94AC94F0C402}"/>
              </a:ext>
            </a:extLst>
          </p:cNvPr>
          <p:cNvSpPr txBox="1"/>
          <p:nvPr/>
        </p:nvSpPr>
        <p:spPr>
          <a:xfrm>
            <a:off x="256737" y="1235473"/>
            <a:ext cx="8887264" cy="715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370"/>
              </a:lnSpc>
            </a:pPr>
            <a:r>
              <a:rPr lang="en-US" sz="51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SKUP-AI</a:t>
            </a:r>
            <a:endParaRPr lang="ru-RU" sz="5100" dirty="0">
              <a:solidFill>
                <a:schemeClr val="bg1"/>
              </a:solidFill>
              <a:latin typeface="Rostelecom Basis Medium" panose="020B05030306040401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990" y="171515"/>
            <a:ext cx="2275960" cy="62394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6737" y="1951054"/>
            <a:ext cx="5197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chemeClr val="bg1"/>
                </a:solidFill>
                <a:latin typeface="Rostelecom Basis Light" panose="020B0303030604040103" pitchFamily="34" charset="0"/>
              </a:rPr>
              <a:t>Хакатон</a:t>
            </a:r>
            <a:r>
              <a:rPr lang="ru-RU" sz="24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 Школы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59538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3724" b="-1"/>
          <a:stretch/>
        </p:blipFill>
        <p:spPr>
          <a:xfrm>
            <a:off x="0" y="-304800"/>
            <a:ext cx="9144000" cy="5449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9D34A-64CD-FF49-BA8F-94AC94F0C402}"/>
              </a:ext>
            </a:extLst>
          </p:cNvPr>
          <p:cNvSpPr txBox="1"/>
          <p:nvPr/>
        </p:nvSpPr>
        <p:spPr>
          <a:xfrm>
            <a:off x="577517" y="2057401"/>
            <a:ext cx="949050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370"/>
              </a:lnSpc>
            </a:pPr>
            <a:r>
              <a:rPr lang="en-US" sz="8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Q&amp;A</a:t>
            </a:r>
          </a:p>
          <a:p>
            <a:pPr>
              <a:lnSpc>
                <a:spcPts val="5370"/>
              </a:lnSpc>
            </a:pPr>
            <a:r>
              <a:rPr lang="ru-RU" sz="24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Название команды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153" y="171514"/>
            <a:ext cx="2565797" cy="7033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33403" y="4551047"/>
            <a:ext cx="3525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err="1">
                <a:solidFill>
                  <a:schemeClr val="bg1"/>
                </a:solidFill>
                <a:latin typeface="Rostelecom Basis Light" panose="020B0303030604040103" pitchFamily="34" charset="0"/>
              </a:rPr>
              <a:t>Хакатон</a:t>
            </a:r>
            <a:r>
              <a:rPr lang="ru-RU" sz="16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 Школы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2611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329365" y="1115384"/>
            <a:ext cx="8370095" cy="4885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700" dirty="0">
                <a:effectLst/>
              </a:rPr>
              <a:t>Команда</a:t>
            </a:r>
            <a:endParaRPr lang="ru-RU" sz="2700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6954" y="4794963"/>
            <a:ext cx="2057400" cy="27384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 fontScale="77500" lnSpcReduction="20000"/>
          </a:bodyPr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23" y="87638"/>
            <a:ext cx="489857" cy="472284"/>
          </a:xfrm>
          <a:prstGeom prst="rect">
            <a:avLst/>
          </a:prstGeom>
        </p:spPr>
      </p:pic>
      <p:sp>
        <p:nvSpPr>
          <p:cNvPr id="9" name="Google Shape;63;p13"/>
          <p:cNvSpPr txBox="1"/>
          <p:nvPr/>
        </p:nvSpPr>
        <p:spPr>
          <a:xfrm>
            <a:off x="3755244" y="3191441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900" dirty="0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Барков Антон</a:t>
            </a:r>
            <a:endParaRPr sz="900" dirty="0">
              <a:solidFill>
                <a:schemeClr val="tx1"/>
              </a:solidFill>
              <a:latin typeface="Rostelecom Basis" panose="020B05030306040401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64;p13"/>
          <p:cNvSpPr txBox="1"/>
          <p:nvPr/>
        </p:nvSpPr>
        <p:spPr>
          <a:xfrm>
            <a:off x="3755244" y="3397246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900" dirty="0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Разработчик</a:t>
            </a:r>
            <a:endParaRPr sz="900" dirty="0">
              <a:solidFill>
                <a:schemeClr val="tx1"/>
              </a:solidFill>
              <a:latin typeface="Rostelecom Basis" panose="020B0503030604040103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6">
            <a:off x="4113112" y="2250901"/>
            <a:ext cx="917998" cy="94051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4" name="Google Shape;66;p13"/>
          <p:cNvSpPr txBox="1"/>
          <p:nvPr/>
        </p:nvSpPr>
        <p:spPr>
          <a:xfrm>
            <a:off x="7086588" y="3191431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90000"/>
              </a:lnSpc>
              <a:buSzPts val="1400"/>
            </a:pPr>
            <a:r>
              <a:rPr lang="ru-RU" sz="900" dirty="0" err="1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Трусенкина</a:t>
            </a:r>
            <a:r>
              <a:rPr lang="en-US" sz="900" dirty="0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ru" sz="900" dirty="0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Екатерина</a:t>
            </a:r>
            <a:endParaRPr sz="900" dirty="0">
              <a:solidFill>
                <a:schemeClr val="tx1"/>
              </a:solidFill>
              <a:latin typeface="Rostelecom Basis" panose="020B05030306040401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67;p13"/>
          <p:cNvSpPr txBox="1"/>
          <p:nvPr/>
        </p:nvSpPr>
        <p:spPr>
          <a:xfrm>
            <a:off x="7086588" y="3397232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900" dirty="0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Промпт-инженер</a:t>
            </a:r>
            <a:endParaRPr sz="900" dirty="0">
              <a:solidFill>
                <a:schemeClr val="tx1"/>
              </a:solidFill>
              <a:latin typeface="Rostelecom Basis" panose="020B0503030604040103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8" name="Google Shape;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6">
            <a:off x="7444456" y="2250887"/>
            <a:ext cx="917998" cy="94051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9" name="Google Shape;69;p13"/>
          <p:cNvSpPr txBox="1"/>
          <p:nvPr/>
        </p:nvSpPr>
        <p:spPr>
          <a:xfrm>
            <a:off x="423900" y="3191423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900" dirty="0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Зимин Максим</a:t>
            </a:r>
            <a:endParaRPr sz="900" dirty="0">
              <a:solidFill>
                <a:schemeClr val="tx1"/>
              </a:solidFill>
              <a:latin typeface="Rostelecom Basis" panose="020B05030306040401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70;p13"/>
          <p:cNvSpPr txBox="1"/>
          <p:nvPr/>
        </p:nvSpPr>
        <p:spPr>
          <a:xfrm>
            <a:off x="423900" y="3397229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900" dirty="0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Капитан </a:t>
            </a:r>
            <a:endParaRPr sz="900" dirty="0">
              <a:solidFill>
                <a:schemeClr val="tx1"/>
              </a:solidFill>
              <a:latin typeface="Rostelecom Basis" panose="020B0503030604040103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23" name="Google Shape;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6">
            <a:off x="781768" y="2250883"/>
            <a:ext cx="917998" cy="94051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4" name="Google Shape;72;p13"/>
          <p:cNvSpPr txBox="1"/>
          <p:nvPr/>
        </p:nvSpPr>
        <p:spPr>
          <a:xfrm>
            <a:off x="2089572" y="3191440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900" dirty="0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Османов Рустам</a:t>
            </a:r>
            <a:endParaRPr sz="900" dirty="0">
              <a:solidFill>
                <a:schemeClr val="tx1"/>
              </a:solidFill>
              <a:latin typeface="Rostelecom Basis" panose="020B05030306040401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73;p13"/>
          <p:cNvSpPr txBox="1"/>
          <p:nvPr/>
        </p:nvSpPr>
        <p:spPr>
          <a:xfrm>
            <a:off x="2089572" y="3397245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900" dirty="0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Разработчик</a:t>
            </a:r>
            <a:endParaRPr sz="900" dirty="0">
              <a:solidFill>
                <a:schemeClr val="tx1"/>
              </a:solidFill>
              <a:latin typeface="Rostelecom Basis" panose="020B05030306040401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75;p13"/>
          <p:cNvSpPr txBox="1"/>
          <p:nvPr/>
        </p:nvSpPr>
        <p:spPr>
          <a:xfrm>
            <a:off x="5420916" y="3191440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900" dirty="0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Лавришина Елена</a:t>
            </a:r>
            <a:endParaRPr sz="900" dirty="0">
              <a:solidFill>
                <a:schemeClr val="tx1"/>
              </a:solidFill>
              <a:latin typeface="Rostelecom Basis" panose="020B05030306040401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76;p13"/>
          <p:cNvSpPr txBox="1"/>
          <p:nvPr/>
        </p:nvSpPr>
        <p:spPr>
          <a:xfrm>
            <a:off x="5420916" y="3397245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900" dirty="0">
                <a:solidFill>
                  <a:schemeClr val="tx1"/>
                </a:solidFill>
                <a:latin typeface="Rostelecom Basis" panose="020B0503030604040103" pitchFamily="34" charset="0"/>
                <a:ea typeface="Montserrat"/>
                <a:cs typeface="Montserrat"/>
                <a:sym typeface="Montserrat"/>
              </a:rPr>
              <a:t>Промпт-инженер</a:t>
            </a:r>
            <a:endParaRPr sz="900" dirty="0">
              <a:solidFill>
                <a:schemeClr val="tx1"/>
              </a:solidFill>
              <a:latin typeface="Rostelecom Basis" panose="020B0503030604040103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29" name="Google Shape;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6">
            <a:off x="5778784" y="2250900"/>
            <a:ext cx="917998" cy="94051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46" y="2150082"/>
            <a:ext cx="1094243" cy="10820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146" y="2159441"/>
            <a:ext cx="1088924" cy="10889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303" y="2145464"/>
            <a:ext cx="1097920" cy="11096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6229" y="2159441"/>
            <a:ext cx="1083101" cy="108892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4713" y="2145464"/>
            <a:ext cx="1096939" cy="110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4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329365" y="1115384"/>
            <a:ext cx="8370095" cy="4885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700" dirty="0">
                <a:effectLst/>
              </a:rPr>
              <a:t>Описание решения</a:t>
            </a:r>
            <a:endParaRPr lang="ru-RU" sz="2700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6954" y="4794963"/>
            <a:ext cx="2057400" cy="27384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 fontScale="77500" lnSpcReduction="20000"/>
          </a:bodyPr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23" y="87638"/>
            <a:ext cx="489857" cy="472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954" y="2032000"/>
            <a:ext cx="819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СКУП  + API (</a:t>
            </a:r>
            <a:r>
              <a:rPr lang="en-US" b="1" i="1" dirty="0"/>
              <a:t>ai.rt.ru</a:t>
            </a:r>
            <a:r>
              <a:rPr lang="ru-RU" b="1" i="1" dirty="0"/>
              <a:t>)  = веб-портал</a:t>
            </a:r>
            <a:r>
              <a:rPr lang="ru-RU" dirty="0"/>
              <a:t>, который</a:t>
            </a:r>
          </a:p>
          <a:p>
            <a:endParaRPr lang="ru-RU" dirty="0"/>
          </a:p>
          <a:p>
            <a:r>
              <a:rPr lang="ru-RU" dirty="0"/>
              <a:t>- хранит описания товаров и услуг, уточняющие пользовательские настройки; </a:t>
            </a:r>
          </a:p>
          <a:p>
            <a:endParaRPr lang="ru-RU" dirty="0"/>
          </a:p>
          <a:p>
            <a:r>
              <a:rPr lang="ru-RU" dirty="0"/>
              <a:t>- формирует по шаблонам </a:t>
            </a:r>
            <a:r>
              <a:rPr lang="ru-RU" dirty="0" err="1"/>
              <a:t>промпты</a:t>
            </a:r>
            <a:r>
              <a:rPr lang="ru-RU" dirty="0"/>
              <a:t> для генерации постов и изображений;</a:t>
            </a:r>
          </a:p>
          <a:p>
            <a:endParaRPr lang="ru-RU" dirty="0"/>
          </a:p>
          <a:p>
            <a:r>
              <a:rPr lang="ru-RU" dirty="0"/>
              <a:t>- рассылает на почту заказчиков результаты генераций;</a:t>
            </a:r>
          </a:p>
          <a:p>
            <a:endParaRPr lang="ru-RU" dirty="0"/>
          </a:p>
          <a:p>
            <a:r>
              <a:rPr lang="ru-RU" dirty="0"/>
              <a:t>- автоматически обрабатывает массивы заявок.</a:t>
            </a:r>
          </a:p>
        </p:txBody>
      </p:sp>
    </p:spTree>
    <p:extLst>
      <p:ext uri="{BB962C8B-B14F-4D97-AF65-F5344CB8AC3E}">
        <p14:creationId xmlns:p14="http://schemas.microsoft.com/office/powerpoint/2010/main" val="49952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329365" y="1115384"/>
            <a:ext cx="8370095" cy="4885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700" dirty="0">
                <a:effectLst/>
              </a:rPr>
              <a:t>Проверяемые гипотезы</a:t>
            </a:r>
            <a:endParaRPr lang="ru-RU" sz="2700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6954" y="4794963"/>
            <a:ext cx="2057400" cy="27384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 fontScale="77500" lnSpcReduction="20000"/>
          </a:bodyPr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23" y="87638"/>
            <a:ext cx="489857" cy="472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701" y="2133600"/>
            <a:ext cx="828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возможность генерации качественных презентационных постов в промышленных масштабах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возможность генерации </a:t>
            </a:r>
            <a:r>
              <a:rPr lang="ru-RU" dirty="0" err="1"/>
              <a:t>промпта</a:t>
            </a:r>
            <a:r>
              <a:rPr lang="ru-RU" dirty="0"/>
              <a:t> </a:t>
            </a:r>
            <a:r>
              <a:rPr lang="en-US" dirty="0"/>
              <a:t>Stable Diffusion</a:t>
            </a:r>
            <a:r>
              <a:rPr lang="ru-RU" dirty="0"/>
              <a:t> для картинки </a:t>
            </a:r>
            <a:r>
              <a:rPr lang="en-US" dirty="0"/>
              <a:t>c </a:t>
            </a:r>
            <a:r>
              <a:rPr lang="ru-RU" dirty="0"/>
              <a:t>презентацией товаров/услуг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/>
              <a:t>-     учет обратной связи от пользователей для повышения качества генерации</a:t>
            </a:r>
          </a:p>
        </p:txBody>
      </p:sp>
    </p:spTree>
    <p:extLst>
      <p:ext uri="{BB962C8B-B14F-4D97-AF65-F5344CB8AC3E}">
        <p14:creationId xmlns:p14="http://schemas.microsoft.com/office/powerpoint/2010/main" val="4235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329365" y="1115384"/>
            <a:ext cx="8370095" cy="4885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700" dirty="0">
                <a:effectLst/>
              </a:rPr>
              <a:t>Используемые технологии</a:t>
            </a:r>
            <a:endParaRPr lang="ru-RU" sz="2700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6954" y="4794963"/>
            <a:ext cx="2057400" cy="27384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 fontScale="77500" lnSpcReduction="20000"/>
          </a:bodyPr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23" y="87638"/>
            <a:ext cx="489857" cy="472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364" y="2095500"/>
            <a:ext cx="3442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База данных </a:t>
            </a:r>
            <a:r>
              <a:rPr lang="en-US" dirty="0"/>
              <a:t>Oracle </a:t>
            </a:r>
            <a:endParaRPr lang="ru-RU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Oracle Application Express</a:t>
            </a:r>
            <a:endParaRPr lang="ru-RU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API </a:t>
            </a:r>
            <a:r>
              <a:rPr lang="ru-RU" dirty="0"/>
              <a:t>портала </a:t>
            </a:r>
            <a:r>
              <a:rPr lang="en-US" dirty="0"/>
              <a:t>ai.rt.ru</a:t>
            </a: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8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329365" y="1115384"/>
            <a:ext cx="8370095" cy="4885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700" dirty="0">
                <a:effectLst/>
              </a:rPr>
              <a:t>Предобработка данных</a:t>
            </a:r>
            <a:endParaRPr lang="ru-RU" sz="2700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6954" y="4794963"/>
            <a:ext cx="2057400" cy="27384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 fontScale="77500" lnSpcReduction="20000"/>
          </a:bodyPr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23" y="87638"/>
            <a:ext cx="489857" cy="4722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954" y="2273300"/>
            <a:ext cx="72266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Источники данных: </a:t>
            </a:r>
            <a:r>
              <a:rPr lang="ru-RU" dirty="0" err="1"/>
              <a:t>маркетплейсы</a:t>
            </a:r>
            <a:r>
              <a:rPr lang="ru-RU" dirty="0"/>
              <a:t> (</a:t>
            </a:r>
            <a:r>
              <a:rPr lang="ru-RU" dirty="0" err="1"/>
              <a:t>Ozon</a:t>
            </a:r>
            <a:r>
              <a:rPr lang="ru-RU" dirty="0"/>
              <a:t>, WB, </a:t>
            </a:r>
            <a:r>
              <a:rPr lang="ru-RU" dirty="0" err="1"/>
              <a:t>MегаМаркет</a:t>
            </a:r>
            <a:r>
              <a:rPr lang="ru-RU" dirty="0"/>
              <a:t>), тематические сайты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Импорт данных в соответствующие поля таблиц БД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Стандартизация описания объектов с помощью AI.RT.RU (развитие)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92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329365" y="1115384"/>
            <a:ext cx="8370095" cy="4885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700" dirty="0">
                <a:effectLst/>
              </a:rPr>
              <a:t>Аналитика данных</a:t>
            </a:r>
            <a:endParaRPr lang="ru-RU" sz="2700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6954" y="4794963"/>
            <a:ext cx="2057400" cy="27384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 fontScale="77500" lnSpcReduction="20000"/>
          </a:bodyPr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23" y="87638"/>
            <a:ext cx="489857" cy="472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954" y="2131407"/>
            <a:ext cx="705513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Группировка товаров/услуг по брендам, видам товаров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Подбор  оптимальных шаблонов промптов для каждого группы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Отбор формата промптов </a:t>
            </a:r>
            <a:r>
              <a:rPr lang="en-US" dirty="0"/>
              <a:t>SD </a:t>
            </a:r>
            <a:r>
              <a:rPr lang="ru-RU" dirty="0"/>
              <a:t>для унификации картинок одного бренда/группы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61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329365" y="1115384"/>
            <a:ext cx="8370095" cy="4885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700" dirty="0">
                <a:effectLst/>
              </a:rPr>
              <a:t>Визуализация данных</a:t>
            </a:r>
            <a:endParaRPr lang="ru-RU" sz="2700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6954" y="4794963"/>
            <a:ext cx="2057400" cy="27384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 fontScale="77500" lnSpcReduction="20000"/>
          </a:bodyPr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6EBEAB-2E23-446C-AAAD-45A29B3695C1}"/>
              </a:ext>
            </a:extLst>
          </p:cNvPr>
          <p:cNvSpPr txBox="1"/>
          <p:nvPr/>
        </p:nvSpPr>
        <p:spPr>
          <a:xfrm>
            <a:off x="386955" y="2083634"/>
            <a:ext cx="8020051" cy="2564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950"/>
              </a:lnSpc>
            </a:pPr>
            <a:r>
              <a:rPr lang="ru-RU" sz="1200" u="dotted" baseline="20000" dirty="0">
                <a:solidFill>
                  <a:schemeClr val="bg1"/>
                </a:solidFill>
                <a:uFill>
                  <a:solidFill>
                    <a:schemeClr val="bg1">
                      <a:lumMod val="75000"/>
                    </a:schemeClr>
                  </a:solidFill>
                </a:uFill>
                <a:latin typeface="Rostelecom Basis Medium" panose="020B0603030604040103" pitchFamily="34" charset="0"/>
              </a:rPr>
              <a:t>…                            ………… …… …… …… …… …… …… …… …… …… …… …… …… …… …… …… …… …… …… …… …… ………. ………………</a:t>
            </a:r>
            <a:endParaRPr lang="ru-RU" sz="1200" u="dotted" baseline="20000" dirty="0">
              <a:uFill>
                <a:solidFill>
                  <a:schemeClr val="bg1">
                    <a:lumMod val="75000"/>
                  </a:schemeClr>
                </a:solidFill>
              </a:uFill>
              <a:latin typeface="Rostelecom Basis Medium" panose="020B06030306040401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EBEAB-2E23-446C-AAAD-45A29B3695C1}"/>
              </a:ext>
            </a:extLst>
          </p:cNvPr>
          <p:cNvSpPr txBox="1"/>
          <p:nvPr/>
        </p:nvSpPr>
        <p:spPr>
          <a:xfrm>
            <a:off x="382061" y="2997932"/>
            <a:ext cx="8020051" cy="2564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950"/>
              </a:lnSpc>
            </a:pPr>
            <a:r>
              <a:rPr lang="ru-RU" sz="1200" u="dotted" baseline="20000" dirty="0">
                <a:solidFill>
                  <a:schemeClr val="bg1"/>
                </a:solidFill>
                <a:uFill>
                  <a:solidFill>
                    <a:schemeClr val="bg1">
                      <a:lumMod val="75000"/>
                    </a:schemeClr>
                  </a:solidFill>
                </a:uFill>
                <a:latin typeface="Rostelecom Basis Medium" panose="020B0603030604040103" pitchFamily="34" charset="0"/>
              </a:rPr>
              <a:t>…        ………………. ………………. ………………. ………………. ………………. . . . . . . . . . . . . .                …………. . . . ……. ………………</a:t>
            </a:r>
            <a:endParaRPr lang="ru-RU" sz="1200" u="dotted" baseline="20000" dirty="0">
              <a:uFill>
                <a:solidFill>
                  <a:schemeClr val="bg1">
                    <a:lumMod val="75000"/>
                  </a:schemeClr>
                </a:solidFill>
              </a:uFill>
              <a:latin typeface="Rostelecom Basis Medium" panose="020B06030306040401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6EBEAB-2E23-446C-AAAD-45A29B3695C1}"/>
              </a:ext>
            </a:extLst>
          </p:cNvPr>
          <p:cNvSpPr txBox="1"/>
          <p:nvPr/>
        </p:nvSpPr>
        <p:spPr>
          <a:xfrm>
            <a:off x="312711" y="2517070"/>
            <a:ext cx="8020051" cy="2564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950"/>
              </a:lnSpc>
            </a:pPr>
            <a:r>
              <a:rPr lang="ru-RU" sz="1200" u="dotted" baseline="20000" dirty="0">
                <a:solidFill>
                  <a:schemeClr val="bg1"/>
                </a:solidFill>
                <a:uFill>
                  <a:solidFill>
                    <a:schemeClr val="bg1">
                      <a:lumMod val="75000"/>
                    </a:schemeClr>
                  </a:solidFill>
                </a:uFill>
                <a:latin typeface="Rostelecom Basis Medium" panose="020B0603030604040103" pitchFamily="34" charset="0"/>
              </a:rPr>
              <a:t>…                            ………………. …… ………………. ………………. ………………. ………………. ………………. ……</a:t>
            </a:r>
            <a:endParaRPr lang="ru-RU" sz="1200" u="dotted" baseline="20000" dirty="0">
              <a:uFill>
                <a:solidFill>
                  <a:schemeClr val="bg1">
                    <a:lumMod val="75000"/>
                  </a:schemeClr>
                </a:solidFill>
              </a:uFill>
              <a:latin typeface="Rostelecom Basis Medium" panose="020B06030306040401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6EBEAB-2E23-446C-AAAD-45A29B3695C1}"/>
              </a:ext>
            </a:extLst>
          </p:cNvPr>
          <p:cNvSpPr txBox="1"/>
          <p:nvPr/>
        </p:nvSpPr>
        <p:spPr>
          <a:xfrm>
            <a:off x="382062" y="3668485"/>
            <a:ext cx="8020051" cy="2564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950"/>
              </a:lnSpc>
            </a:pPr>
            <a:r>
              <a:rPr lang="ru-RU" sz="1200" u="dotted" baseline="20000" dirty="0">
                <a:solidFill>
                  <a:schemeClr val="bg1"/>
                </a:solidFill>
                <a:uFill>
                  <a:solidFill>
                    <a:schemeClr val="bg1">
                      <a:lumMod val="75000"/>
                    </a:schemeClr>
                  </a:solidFill>
                </a:uFill>
                <a:latin typeface="Rostelecom Basis Medium" panose="020B0603030604040103" pitchFamily="34" charset="0"/>
              </a:rPr>
              <a:t>…                            ………………. ………… ………………. ………………. ………………. ………………. ………………. ……………….  ………………. …… …………. …. ……………. ………………. …. </a:t>
            </a:r>
            <a:endParaRPr lang="ru-RU" sz="1200" u="dotted" baseline="20000" dirty="0">
              <a:uFill>
                <a:solidFill>
                  <a:schemeClr val="bg1">
                    <a:lumMod val="75000"/>
                  </a:schemeClr>
                </a:solidFill>
              </a:uFill>
              <a:latin typeface="Rostelecom Basis Medium" panose="020B06030306040401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23" y="87638"/>
            <a:ext cx="489857" cy="4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329365" y="1115384"/>
            <a:ext cx="8370095" cy="4885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700" dirty="0">
                <a:effectLst/>
              </a:rPr>
              <a:t>Анализ получаемых результатов</a:t>
            </a:r>
            <a:endParaRPr lang="ru-RU" sz="2700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6954" y="4794963"/>
            <a:ext cx="2057400" cy="27384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 fontScale="77500" lnSpcReduction="20000"/>
          </a:bodyPr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23" y="87638"/>
            <a:ext cx="489857" cy="472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954" y="2210348"/>
            <a:ext cx="81320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- </a:t>
            </a:r>
            <a:r>
              <a:rPr lang="en-US" dirty="0"/>
              <a:t> </a:t>
            </a:r>
            <a:r>
              <a:rPr lang="ru-RU" dirty="0"/>
              <a:t>Составили  шаблоны  промптов Мистраль для публикации в </a:t>
            </a:r>
            <a:r>
              <a:rPr lang="ru-RU" dirty="0" err="1"/>
              <a:t>соцсетях</a:t>
            </a:r>
            <a:r>
              <a:rPr lang="ru-RU" dirty="0"/>
              <a:t>: </a:t>
            </a:r>
          </a:p>
          <a:p>
            <a:r>
              <a:rPr lang="ru-RU" dirty="0"/>
              <a:t>	Спокойный рассказ</a:t>
            </a:r>
          </a:p>
          <a:p>
            <a:r>
              <a:rPr lang="ru-RU" dirty="0"/>
              <a:t>	Интрига</a:t>
            </a:r>
          </a:p>
          <a:p>
            <a:r>
              <a:rPr lang="ru-RU" dirty="0"/>
              <a:t>	Давим на боль</a:t>
            </a:r>
          </a:p>
          <a:p>
            <a:r>
              <a:rPr lang="ru-RU" dirty="0"/>
              <a:t>	Паникуем</a:t>
            </a:r>
          </a:p>
          <a:p>
            <a:r>
              <a:rPr lang="ru-RU" dirty="0"/>
              <a:t>	Польза</a:t>
            </a:r>
          </a:p>
          <a:p>
            <a:endParaRPr lang="ru-RU" dirty="0"/>
          </a:p>
          <a:p>
            <a:r>
              <a:rPr lang="ru-RU" dirty="0"/>
              <a:t>- «Уговорили» Мистраль составлять короткие детальные SD </a:t>
            </a:r>
            <a:r>
              <a:rPr lang="ru-RU" dirty="0" err="1"/>
              <a:t>prompt</a:t>
            </a:r>
            <a:r>
              <a:rPr lang="ru-RU" dirty="0"/>
              <a:t> презентационной графики.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483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316</Words>
  <Application>Microsoft Office PowerPoint</Application>
  <PresentationFormat>Экран (16:9)</PresentationFormat>
  <Paragraphs>75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Rostelecom Basis Light</vt:lpstr>
      <vt:lpstr>Rostelecom Basis Medium</vt:lpstr>
      <vt:lpstr>Rostelecom Basis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Коноплева Алина Алексеевна</dc:creator>
  <cp:lastModifiedBy>Osmanov Rustam</cp:lastModifiedBy>
  <cp:revision>16</cp:revision>
  <dcterms:modified xsi:type="dcterms:W3CDTF">2024-05-25T10:05:22Z</dcterms:modified>
</cp:coreProperties>
</file>