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25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4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9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9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8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4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1190-E5BD-46FA-BF6B-0765E5D5062D}" type="datetimeFigureOut">
              <a:rPr lang="ru-RU" smtClean="0"/>
              <a:t>08/02/2023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8B7829-CD73-4140-B266-064C57C03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726C4-F1F4-4D17-8172-8F29F1837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Симптомы синдрома </a:t>
            </a:r>
            <a:r>
              <a:rPr lang="ru-RU" dirty="0" err="1"/>
              <a:t>Иценго-Кушенга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26138-F092-4D7B-88C8-7ED5CE820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 err="1"/>
              <a:t>Фозилов</a:t>
            </a:r>
            <a:r>
              <a:rPr lang="ru-RU" dirty="0"/>
              <a:t> Рустам</a:t>
            </a:r>
          </a:p>
        </p:txBody>
      </p:sp>
    </p:spTree>
    <p:extLst>
      <p:ext uri="{BB962C8B-B14F-4D97-AF65-F5344CB8AC3E}">
        <p14:creationId xmlns:p14="http://schemas.microsoft.com/office/powerpoint/2010/main" val="87746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Остеопороз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25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Полосы растяжения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46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Климактерический горбик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67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Мышечная слабость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38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/>
              <a:t>Атрофия мышц конечностей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97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/>
              <a:t>Гнойничковые поражения кожи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3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Плохое заживление 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Экхимозы, гематомы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64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Нарушение психики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73" y="6285283"/>
            <a:ext cx="2580771" cy="572717"/>
          </a:xfrm>
        </p:spPr>
        <p:txBody>
          <a:bodyPr/>
          <a:lstStyle/>
          <a:p>
            <a:r>
              <a:rPr lang="ru-RU" dirty="0"/>
              <a:t>Камилла</a:t>
            </a:r>
          </a:p>
        </p:txBody>
      </p:sp>
    </p:spTree>
    <p:extLst>
      <p:ext uri="{BB962C8B-B14F-4D97-AF65-F5344CB8AC3E}">
        <p14:creationId xmlns:p14="http://schemas.microsoft.com/office/powerpoint/2010/main" val="42222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C677-9590-419E-9C8A-75CC5B73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2429522"/>
            <a:ext cx="9149715" cy="1320800"/>
          </a:xfrm>
        </p:spPr>
        <p:txBody>
          <a:bodyPr>
            <a:normAutofit fontScale="90000"/>
          </a:bodyPr>
          <a:lstStyle/>
          <a:p>
            <a:r>
              <a:rPr lang="ru-RU" sz="72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158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Ожирение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наиболее ранним и частым клиническим проявлением, отмечающимся у 90% пациентов</a:t>
            </a:r>
          </a:p>
          <a:p>
            <a:r>
              <a:rPr lang="ru-RU" dirty="0"/>
              <a:t> Не бывает массивным - индекс массы тела 27-35</a:t>
            </a:r>
          </a:p>
          <a:p>
            <a:r>
              <a:rPr lang="ru-RU" dirty="0"/>
              <a:t>Носит диспластический </a:t>
            </a:r>
            <a:r>
              <a:rPr lang="ru-RU" dirty="0" err="1"/>
              <a:t>центрипетальный</a:t>
            </a:r>
            <a:r>
              <a:rPr lang="ru-RU" dirty="0"/>
              <a:t> характер, что обусловлено различными уровнями экспрессии </a:t>
            </a:r>
            <a:r>
              <a:rPr lang="ru-RU" dirty="0" err="1"/>
              <a:t>глюкокорткоидных</a:t>
            </a:r>
            <a:r>
              <a:rPr lang="ru-RU" dirty="0"/>
              <a:t> рецепторов на </a:t>
            </a:r>
            <a:r>
              <a:rPr lang="ru-RU" dirty="0" err="1"/>
              <a:t>адипоцитах</a:t>
            </a:r>
            <a:endParaRPr lang="ru-RU" dirty="0"/>
          </a:p>
          <a:p>
            <a:r>
              <a:rPr lang="ru-RU" dirty="0"/>
              <a:t>Точные механизмы не до конца изучены. ГКС стимулируют дифференцировку </a:t>
            </a:r>
            <a:r>
              <a:rPr lang="ru-RU" dirty="0" err="1"/>
              <a:t>адипоцитов</a:t>
            </a:r>
            <a:r>
              <a:rPr lang="ru-RU" dirty="0"/>
              <a:t> и способствуют образованию новых клеток путем активации транскрипции генов – </a:t>
            </a:r>
            <a:r>
              <a:rPr lang="ru-RU" dirty="0" err="1"/>
              <a:t>протеинлипазы</a:t>
            </a:r>
            <a:r>
              <a:rPr lang="ru-RU" dirty="0"/>
              <a:t>, глицерол-3-фосфатдегидрогеназы и также лептина.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0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9D5C07-E03D-4933-950F-FB6C930E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58" y="669933"/>
            <a:ext cx="2325302" cy="5279921"/>
          </a:xfrm>
          <a:prstGeom prst="rect">
            <a:avLst/>
          </a:prstGeom>
        </p:spPr>
      </p:pic>
      <p:sp>
        <p:nvSpPr>
          <p:cNvPr id="10" name="AutoShape 10" descr="Механизм развития центрального ожирения при синдроме Иценко-Кушинга:  Центральное ожирение представляет собой.. | ВКонтакте">
            <a:extLst>
              <a:ext uri="{FF2B5EF4-FFF2-40B4-BE49-F238E27FC236}">
                <a16:creationId xmlns:a16="http://schemas.microsoft.com/office/drawing/2014/main" id="{A4FB9688-5645-4AD6-8A92-ECF450C49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ABAE78-859F-4A5A-A543-5B8F09CF2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3345"/>
            <a:ext cx="4324304" cy="5346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D2240-325E-4C33-9117-5E82C5332370}"/>
              </a:ext>
            </a:extLst>
          </p:cNvPr>
          <p:cNvSpPr txBox="1"/>
          <p:nvPr/>
        </p:nvSpPr>
        <p:spPr>
          <a:xfrm>
            <a:off x="3426594" y="991402"/>
            <a:ext cx="635267" cy="1925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9ACFB-30BE-468C-BA45-1E183CC4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Избирательность отложения жира</a:t>
            </a:r>
            <a:br>
              <a:rPr lang="ru-RU" dirty="0"/>
            </a:br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DB0A-C945-4130-9023-3214D6D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Объясняется различной чувствительностью жировой ткани  отдельных частей тела к глюкокортикоидам</a:t>
            </a:r>
          </a:p>
          <a:p>
            <a:r>
              <a:rPr lang="ru-RU" sz="2400" dirty="0"/>
              <a:t>Связано с особенностью распределения рецепторов к ГКС</a:t>
            </a:r>
          </a:p>
          <a:p>
            <a:r>
              <a:rPr lang="ru-RU" sz="2400" dirty="0"/>
              <a:t>Различные уровни экспрессии глюкокортикоидных рецепторов на </a:t>
            </a:r>
            <a:r>
              <a:rPr lang="ru-RU" sz="2400" dirty="0" err="1"/>
              <a:t>адипоцитах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7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Лунообразное лицо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8040A90-9CB9-4378-A367-3BBC125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7224"/>
            <a:ext cx="7977780" cy="44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Артериальная гипертензия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Повышенная активация ренина в почках, </a:t>
            </a:r>
            <a:r>
              <a:rPr lang="ru-RU" dirty="0" err="1"/>
              <a:t>гиперстимуляция</a:t>
            </a:r>
            <a:r>
              <a:rPr lang="ru-RU" dirty="0"/>
              <a:t> синтеза ангиотензина в печени, излишняя задержка воды и натрия, избыточная потеря калия, поражение почечных канальцев, изменение сосудистой реактивности и повышение сосудистого тонуса, потенцирование глюкокортикоидами </a:t>
            </a:r>
            <a:r>
              <a:rPr lang="ru-RU" dirty="0" err="1"/>
              <a:t>прессорного</a:t>
            </a:r>
            <a:r>
              <a:rPr lang="ru-RU" dirty="0"/>
              <a:t> эффекта катехоламинов и других биогенных аминов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AA458-3415-41F3-99A3-CFDD0360C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100975"/>
            <a:ext cx="3867552" cy="15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/>
              <a:t>Нарушение углеводного обмена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Известно, что глюкокортикоиды (ГК) обладают </a:t>
            </a:r>
            <a:r>
              <a:rPr lang="ru-RU" dirty="0" err="1"/>
              <a:t>контринсулярным</a:t>
            </a:r>
            <a:r>
              <a:rPr lang="ru-RU" dirty="0"/>
              <a:t> действием, однако влияние ГК на углеводный обмен более выражено в связи с </a:t>
            </a:r>
            <a:r>
              <a:rPr lang="ru-RU" dirty="0" err="1"/>
              <a:t>плейотропностью</a:t>
            </a:r>
            <a:r>
              <a:rPr lang="ru-RU" dirty="0"/>
              <a:t> их действия; как известно, помимо развития инсулинорезистентности в мышечной и жировой ткани, стимуляции глюконеогенеза, избыток ГК может подавлять активность бета-клеток, снижая таким образом секрецию инсулина </a:t>
            </a:r>
          </a:p>
        </p:txBody>
      </p:sp>
    </p:spTree>
    <p:extLst>
      <p:ext uri="{BB962C8B-B14F-4D97-AF65-F5344CB8AC3E}">
        <p14:creationId xmlns:p14="http://schemas.microsoft.com/office/powerpoint/2010/main" val="3049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Аменорея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5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71428-3DD7-4A9E-9703-835BB0C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Вирилизм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C8D8-E0A6-44B5-8D0F-8ACC6C9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0187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231</Words>
  <Application>Microsoft Office PowerPoint</Application>
  <PresentationFormat>Широкоэкранный</PresentationFormat>
  <Paragraphs>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Симптомы синдрома Иценго-Кушенга</vt:lpstr>
      <vt:lpstr>Ожирение</vt:lpstr>
      <vt:lpstr>Презентация PowerPoint</vt:lpstr>
      <vt:lpstr>Избирательность отложения жира  </vt:lpstr>
      <vt:lpstr>Лунообразное лицо</vt:lpstr>
      <vt:lpstr>Артериальная гипертензия</vt:lpstr>
      <vt:lpstr>Нарушение углеводного обмена</vt:lpstr>
      <vt:lpstr>Аменорея</vt:lpstr>
      <vt:lpstr>Вирилизм</vt:lpstr>
      <vt:lpstr>Остеопороз</vt:lpstr>
      <vt:lpstr>Полосы растяжения</vt:lpstr>
      <vt:lpstr>Климактерический горбик</vt:lpstr>
      <vt:lpstr>Мышечная слабость</vt:lpstr>
      <vt:lpstr>Атрофия мышц конечностей</vt:lpstr>
      <vt:lpstr>Гнойничковые поражения кожи</vt:lpstr>
      <vt:lpstr>Плохое заживление ран</vt:lpstr>
      <vt:lpstr>Экхимозы, гематомы</vt:lpstr>
      <vt:lpstr>Нарушение психики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Симптомы синдрома Иценго-Кушенга</dc:title>
  <dc:creator>Rustam Fozilov</dc:creator>
  <cp:lastModifiedBy>Rustam Fozilov</cp:lastModifiedBy>
  <cp:revision>1</cp:revision>
  <dcterms:created xsi:type="dcterms:W3CDTF">2023-02-08T06:40:42Z</dcterms:created>
  <dcterms:modified xsi:type="dcterms:W3CDTF">2023-02-08T11:52:29Z</dcterms:modified>
</cp:coreProperties>
</file>