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74" r:id="rId5"/>
    <p:sldId id="275" r:id="rId6"/>
    <p:sldId id="276" r:id="rId7"/>
    <p:sldId id="267" r:id="rId8"/>
    <p:sldId id="278" r:id="rId9"/>
    <p:sldId id="279" r:id="rId10"/>
    <p:sldId id="277" r:id="rId11"/>
    <p:sldId id="266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289"/>
    <a:srgbClr val="D0402E"/>
    <a:srgbClr val="222B89"/>
    <a:srgbClr val="BE5F33"/>
    <a:srgbClr val="4F384B"/>
    <a:srgbClr val="5F3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/>
    <p:restoredTop sz="76846" autoAdjust="0"/>
  </p:normalViewPr>
  <p:slideViewPr>
    <p:cSldViewPr snapToGrid="0" snapToObjects="1">
      <p:cViewPr varScale="1">
        <p:scale>
          <a:sx n="88" d="100"/>
          <a:sy n="88" d="100"/>
        </p:scale>
        <p:origin x="1608" y="78"/>
      </p:cViewPr>
      <p:guideLst/>
    </p:cSldViewPr>
  </p:slideViewPr>
  <p:notesTextViewPr>
    <p:cViewPr>
      <p:scale>
        <a:sx n="1" d="1"/>
        <a:sy n="1" d="1"/>
      </p:scale>
      <p:origin x="0" y="-13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tahub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cita-cloud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err="1"/>
              <a:t>GitOps</a:t>
            </a:r>
            <a:r>
              <a:rPr lang="zh-CN" altLang="en-US" dirty="0"/>
              <a:t>适合于去中心化场景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备份，无状态副本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K8s</a:t>
            </a:r>
            <a:r>
              <a:rPr lang="zh-CN" altLang="en-US" dirty="0"/>
              <a:t>联邦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Meshed VPN</a:t>
            </a:r>
          </a:p>
          <a:p>
            <a:endParaRPr lang="en-US" altLang="zh-CN" dirty="0"/>
          </a:p>
          <a:p>
            <a:r>
              <a:rPr lang="en-US" altLang="zh-CN" dirty="0"/>
              <a:t>Istio</a:t>
            </a:r>
          </a:p>
          <a:p>
            <a:endParaRPr lang="en-US" altLang="zh-CN" dirty="0"/>
          </a:p>
          <a:p>
            <a:r>
              <a:rPr lang="en-US" altLang="zh-CN" dirty="0"/>
              <a:t>Chaos mesh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CITAHub</a:t>
            </a:r>
            <a:r>
              <a:rPr lang="en-US" altLang="zh-CN" dirty="0">
                <a:hlinkClick r:id="rId3"/>
              </a:rPr>
              <a:t> · GitHub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4"/>
              </a:rPr>
              <a:t>CITA-Cloud · GitHub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https://www.citahub.com/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https://tech.citahub.com/about/talks/Blockchain-CloudNative.pdf   2020 GIAC</a:t>
            </a:r>
          </a:p>
          <a:p>
            <a:endParaRPr lang="en-US" altLang="zh-CN" dirty="0"/>
          </a:p>
          <a:p>
            <a:r>
              <a:rPr lang="en-US" altLang="zh-CN" dirty="0"/>
              <a:t>https://tech.citahub.com/about/talks/cloud-native-blockchain.pdf   2021</a:t>
            </a:r>
            <a:r>
              <a:rPr lang="zh-CN" altLang="en-US" dirty="0"/>
              <a:t>云原生</a:t>
            </a:r>
            <a:r>
              <a:rPr lang="en-US" altLang="zh-CN" dirty="0"/>
              <a:t>Meetup</a:t>
            </a:r>
          </a:p>
          <a:p>
            <a:endParaRPr lang="en-US" altLang="zh-CN" dirty="0"/>
          </a:p>
          <a:p>
            <a:r>
              <a:rPr lang="en-US" altLang="zh-CN" dirty="0"/>
              <a:t>https://www.bilibili.com/video/BV1Sb4y1h7eb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企业应用定制化的需求非常多，可定制性要求比较高。时间要求紧，需要快速定制；可靠性要求高，需要交付的成熟度高。</a:t>
            </a:r>
            <a:endParaRPr lang="en-US" altLang="zh-CN"/>
          </a:p>
          <a:p>
            <a:r>
              <a:rPr lang="zh-CN" altLang="en-US"/>
              <a:t>事多，钱少，时间紧。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企业应用有非常复杂的要求。信息安全等级保护，各种认证。一般会使用云环境。</a:t>
            </a:r>
            <a:endParaRPr lang="en-US" altLang="zh-CN"/>
          </a:p>
          <a:p>
            <a:r>
              <a:rPr lang="zh-CN" altLang="en-US"/>
              <a:t>区块链的自动化运维非常重要，联盟链并不像一般想象的那么皮实。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依然偏好</a:t>
            </a:r>
            <a:r>
              <a:rPr lang="en-US" altLang="zh-CN"/>
              <a:t>Rust</a:t>
            </a:r>
            <a:r>
              <a:rPr lang="zh-CN" altLang="en-US"/>
              <a:t>：</a:t>
            </a:r>
            <a:endParaRPr lang="en-US" altLang="zh-CN"/>
          </a:p>
          <a:p>
            <a:r>
              <a:rPr lang="zh-CN" altLang="en-US"/>
              <a:t>开发体验好，开发人员都愿意转</a:t>
            </a:r>
            <a:r>
              <a:rPr lang="en-US" altLang="zh-CN"/>
              <a:t>Rust</a:t>
            </a:r>
          </a:p>
          <a:p>
            <a:r>
              <a:rPr lang="zh-CN" altLang="en-US"/>
              <a:t>可靠性高（</a:t>
            </a:r>
            <a:r>
              <a:rPr lang="en-US" altLang="zh-CN"/>
              <a:t>Java</a:t>
            </a:r>
            <a:r>
              <a:rPr lang="zh-CN" altLang="en-US"/>
              <a:t>应用经常爆内存）容器</a:t>
            </a:r>
            <a:r>
              <a:rPr lang="en-US" altLang="zh-CN"/>
              <a:t>137error</a:t>
            </a:r>
            <a:r>
              <a:rPr lang="zh-CN" altLang="en-US"/>
              <a:t>被误认为是爆内存（绝对不可能）</a:t>
            </a:r>
            <a:endParaRPr lang="en-US" altLang="zh-CN"/>
          </a:p>
          <a:p>
            <a:r>
              <a:rPr lang="zh-CN" altLang="en-US"/>
              <a:t>生态也越来越好，本来想复用别的语言的库，但是</a:t>
            </a:r>
            <a:r>
              <a:rPr lang="en-US" altLang="zh-CN"/>
              <a:t>Rust</a:t>
            </a:r>
            <a:r>
              <a:rPr lang="zh-CN" altLang="en-US"/>
              <a:t>社区都可以满足要求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也有问题：</a:t>
            </a:r>
            <a:endParaRPr lang="en-US" altLang="zh-CN"/>
          </a:p>
          <a:p>
            <a:r>
              <a:rPr lang="en-US" altLang="zh-CN"/>
              <a:t>gRPC retry  https://tech.citahub.com/grpc-retry-in-rust/</a:t>
            </a:r>
          </a:p>
          <a:p>
            <a:r>
              <a:rPr lang="zh-CN" altLang="en-US"/>
              <a:t>死锁检测工具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类似：</a:t>
            </a:r>
            <a:endParaRPr lang="en-US" altLang="zh-CN"/>
          </a:p>
          <a:p>
            <a:r>
              <a:rPr lang="en-US" altLang="zh-CN"/>
              <a:t>PaaS</a:t>
            </a:r>
            <a:r>
              <a:rPr lang="zh-CN" altLang="en-US"/>
              <a:t>平台</a:t>
            </a:r>
            <a:endParaRPr lang="en-US" altLang="zh-CN"/>
          </a:p>
          <a:p>
            <a:r>
              <a:rPr lang="en-US" altLang="zh-CN"/>
              <a:t>Dapr</a:t>
            </a:r>
            <a:r>
              <a:rPr lang="zh-CN" altLang="en-US"/>
              <a:t>（</a:t>
            </a:r>
            <a:r>
              <a:rPr lang="en-US" altLang="zh-CN"/>
              <a:t>distributed/decentralized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集成共识算法</a:t>
            </a:r>
            <a:r>
              <a:rPr lang="en-US" altLang="zh-CN"/>
              <a:t>1</a:t>
            </a:r>
            <a:r>
              <a:rPr lang="zh-CN" altLang="en-US"/>
              <a:t>个月</a:t>
            </a:r>
            <a:endParaRPr lang="en-US" altLang="zh-CN"/>
          </a:p>
          <a:p>
            <a:r>
              <a:rPr lang="zh-CN" altLang="en-US"/>
              <a:t>集成密码学算法</a:t>
            </a:r>
            <a:r>
              <a:rPr lang="en-US" altLang="zh-CN"/>
              <a:t>2</a:t>
            </a:r>
            <a:r>
              <a:rPr lang="zh-CN" altLang="en-US"/>
              <a:t>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按需增加，有重点的维护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过程中对区块链的认识更深入了：</a:t>
            </a:r>
            <a:endParaRPr lang="en-US" altLang="zh-CN"/>
          </a:p>
          <a:p>
            <a:r>
              <a:rPr lang="zh-CN" altLang="en-US"/>
              <a:t>不同算法的</a:t>
            </a:r>
            <a:r>
              <a:rPr lang="en-US" altLang="zh-CN"/>
              <a:t>Proof</a:t>
            </a:r>
            <a:r>
              <a:rPr lang="zh-CN" altLang="en-US"/>
              <a:t>不一样</a:t>
            </a:r>
            <a:endParaRPr lang="en-US" altLang="zh-CN"/>
          </a:p>
          <a:p>
            <a:r>
              <a:rPr lang="zh-CN" altLang="en-US"/>
              <a:t>协作平台 </a:t>
            </a:r>
            <a:r>
              <a:rPr lang="en-US" altLang="zh-CN"/>
              <a:t>– </a:t>
            </a:r>
            <a:r>
              <a:rPr lang="zh-CN" altLang="en-US"/>
              <a:t>类似于谷歌文档 </a:t>
            </a:r>
            <a:r>
              <a:rPr lang="en-US" altLang="zh-CN"/>
              <a:t>git</a:t>
            </a:r>
            <a:r>
              <a:rPr lang="zh-CN" altLang="en-US"/>
              <a:t>（</a:t>
            </a:r>
            <a:r>
              <a:rPr lang="en-US" altLang="zh-CN"/>
              <a:t>automerge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共识算法</a:t>
            </a:r>
            <a:r>
              <a:rPr lang="en-US" altLang="zh-CN"/>
              <a:t>-</a:t>
            </a:r>
            <a:r>
              <a:rPr lang="zh-CN" altLang="en-US"/>
              <a:t>冲突解决算法  </a:t>
            </a:r>
            <a:r>
              <a:rPr lang="en-US" altLang="zh-CN"/>
              <a:t>git</a:t>
            </a:r>
            <a:r>
              <a:rPr lang="zh-CN" altLang="en-US"/>
              <a:t>本身也有冲突解决算法</a:t>
            </a:r>
            <a:endParaRPr lang="en-US" altLang="zh-CN"/>
          </a:p>
          <a:p>
            <a:r>
              <a:rPr lang="zh-CN" altLang="en-US"/>
              <a:t>合约和跨链是一种可信计算，把链上数据的可信程度传播到计算结果或者其他的系统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6B8F28-10E4-FC4E-89CD-516875AE5460}" type="datetimeFigureOut">
              <a:rPr kumimoji="1" lang="zh-CN" altLang="en-US" smtClean="0"/>
              <a:t>2022/7/26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1FF768-24A0-774B-A99C-BC14E79F1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2" name="图片 1" descr="rust onlin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073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272530" y="2413337"/>
            <a:ext cx="5646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latin typeface="Proxima Nova Rg" panose="02000506030000020004" pitchFamily="2" charset="0"/>
              </a:rPr>
              <a:t>Thanks</a:t>
            </a:r>
            <a:endParaRPr kumimoji="1" lang="zh-CN" altLang="en-US" sz="6000" b="1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10" name="Date Placeholder 2"/>
          <p:cNvSpPr txBox="1"/>
          <p:nvPr userDrawn="1"/>
        </p:nvSpPr>
        <p:spPr>
          <a:xfrm>
            <a:off x="4242902" y="3429000"/>
            <a:ext cx="37061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zh-CN" sz="1600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2021-2022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</a:p>
          <a:p>
            <a:pPr algn="ctr"/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Online,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sz="1600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6796" y="802579"/>
            <a:ext cx="1078407" cy="10784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6796" y="802579"/>
            <a:ext cx="1078407" cy="10784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32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2933" y="5739839"/>
            <a:ext cx="801256" cy="801256"/>
          </a:xfrm>
          <a:prstGeom prst="rect">
            <a:avLst/>
          </a:prstGeom>
        </p:spPr>
      </p:pic>
      <p:sp>
        <p:nvSpPr>
          <p:cNvPr id="2" name="Date Placeholder 2"/>
          <p:cNvSpPr txBox="1"/>
          <p:nvPr userDrawn="1"/>
        </p:nvSpPr>
        <p:spPr>
          <a:xfrm>
            <a:off x="8244840" y="79375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cxnSp>
        <p:nvCxnSpPr>
          <p:cNvPr id="16" name="直线连接符 15"/>
          <p:cNvCxnSpPr/>
          <p:nvPr userDrawn="1"/>
        </p:nvCxnSpPr>
        <p:spPr>
          <a:xfrm>
            <a:off x="877485" y="1250481"/>
            <a:ext cx="541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 userDrawn="1"/>
        </p:nvSpPr>
        <p:spPr>
          <a:xfrm>
            <a:off x="877485" y="283169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877485" y="3211616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75154" y="4453005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875154" y="4832927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cxnSp>
        <p:nvCxnSpPr>
          <p:cNvPr id="27" name="直线连接符 26"/>
          <p:cNvCxnSpPr/>
          <p:nvPr userDrawn="1"/>
        </p:nvCxnSpPr>
        <p:spPr>
          <a:xfrm>
            <a:off x="877485" y="1250481"/>
            <a:ext cx="541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8323" y="313154"/>
            <a:ext cx="801256" cy="801256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5839193" y="1434551"/>
            <a:ext cx="5015068" cy="5094113"/>
          </a:xfrm>
          <a:prstGeom prst="rect">
            <a:avLst/>
          </a:prstGeom>
          <a:gradFill>
            <a:gsLst>
              <a:gs pos="0">
                <a:srgbClr val="5F3E7D"/>
              </a:gs>
              <a:gs pos="100000">
                <a:srgbClr val="222B89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967218" y="636104"/>
            <a:ext cx="3661964" cy="4240696"/>
          </a:xfrm>
          <a:prstGeom prst="rect">
            <a:avLst/>
          </a:prstGeom>
          <a:gradFill>
            <a:gsLst>
              <a:gs pos="30000">
                <a:srgbClr val="222B89"/>
              </a:gs>
              <a:gs pos="99000">
                <a:srgbClr val="BE5F33">
                  <a:alpha val="69965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695678" y="329334"/>
            <a:ext cx="5956077" cy="5164816"/>
          </a:xfrm>
          <a:prstGeom prst="rect">
            <a:avLst/>
          </a:prstGeom>
          <a:gradFill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ta-clou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citahub.com/" TargetMode="External"/><Relationship Id="rId4" Type="http://schemas.openxmlformats.org/officeDocument/2006/relationships/hyperlink" Target="https://tech.citahub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9733" y="21578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部署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1517" y="2630512"/>
            <a:ext cx="1415772" cy="1156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Chart</a:t>
            </a: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工程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配置生成工具</a:t>
            </a:r>
            <a:endParaRPr kumimoji="1"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GitOps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80770" y="283169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80770" y="3540448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7402" y="377913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运维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9186" y="4251823"/>
            <a:ext cx="1005403" cy="1895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健康检查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应用网关</a:t>
            </a:r>
            <a:endParaRPr kumimoji="1"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监控</a:t>
            </a:r>
            <a:endParaRPr kumimoji="1"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日志</a:t>
            </a:r>
            <a:endParaRPr kumimoji="1"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备份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78439" y="4453005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78439" y="4832927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>
                <a:latin typeface="Proxima Nova Rg" panose="02000506030000020004" pitchFamily="2" charset="0"/>
              </a:rPr>
              <a:t>运维部署</a:t>
            </a:r>
            <a:endParaRPr kumimoji="1" lang="en-US" altLang="zh-CN" sz="4400" b="1">
              <a:latin typeface="Proxima Nova Rg" panose="02000506030000020004" pitchFamily="2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72343" y="5168207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78439" y="5564447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72343" y="5911919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412" y="1633728"/>
            <a:ext cx="6444437" cy="451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4F1B10-48A8-077D-AE38-9FF842B1D8E8}"/>
              </a:ext>
            </a:extLst>
          </p:cNvPr>
          <p:cNvSpPr txBox="1"/>
          <p:nvPr/>
        </p:nvSpPr>
        <p:spPr>
          <a:xfrm>
            <a:off x="555171" y="1164771"/>
            <a:ext cx="93072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相关链接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代码仓库    </a:t>
            </a:r>
            <a:r>
              <a:rPr lang="en-US" altLang="zh-CN" sz="3600" dirty="0">
                <a:hlinkClick r:id="rId3"/>
              </a:rPr>
              <a:t>h</a:t>
            </a:r>
            <a:r>
              <a:rPr lang="en-US" altLang="zh-CN" sz="3600" dirty="0">
                <a:hlinkClick r:id="rId3"/>
              </a:rPr>
              <a:t>ttps://github.com/cita-cloud</a:t>
            </a:r>
            <a:endParaRPr lang="en-US" altLang="zh-CN" sz="3600" dirty="0"/>
          </a:p>
          <a:p>
            <a:r>
              <a:rPr lang="zh-CN" altLang="en-US" sz="3600" dirty="0"/>
              <a:t>文档网站    </a:t>
            </a:r>
            <a:r>
              <a:rPr lang="en-US" altLang="zh-CN" sz="3600" dirty="0"/>
              <a:t>cita-cloud-docs.rtfd.io</a:t>
            </a:r>
          </a:p>
          <a:p>
            <a:r>
              <a:rPr lang="zh-CN" altLang="en-US" sz="3600" dirty="0"/>
              <a:t>技术博客    </a:t>
            </a:r>
            <a:r>
              <a:rPr lang="en-US" altLang="zh-CN" sz="3600" dirty="0">
                <a:hlinkClick r:id="rId4"/>
              </a:rPr>
              <a:t>https://tech.citahub.com/</a:t>
            </a:r>
            <a:endParaRPr lang="en-US" altLang="zh-CN" sz="3600" dirty="0"/>
          </a:p>
          <a:p>
            <a:r>
              <a:rPr lang="zh-CN" altLang="en-US" sz="3600" dirty="0"/>
              <a:t>社区网站    </a:t>
            </a:r>
            <a:r>
              <a:rPr lang="en-US" altLang="zh-CN" sz="3600" dirty="0">
                <a:hlinkClick r:id="rId5"/>
              </a:rPr>
              <a:t>https://www.citahub.com/</a:t>
            </a:r>
            <a:endParaRPr lang="en-US" altLang="zh-CN" sz="36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upload_post_object_v2_6659931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336" y="4156256"/>
            <a:ext cx="1503327" cy="15033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48683" y="2635404"/>
            <a:ext cx="8494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/>
              <a:t>云原生区块链框架实践之路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64493" y="4065270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溪塔科技 宁志伟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9733" y="215782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区块链前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1517" y="2630512"/>
            <a:ext cx="6466835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2005-2014</a:t>
            </a: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：在华为从事嵌入式系统</a:t>
            </a:r>
            <a:r>
              <a:rPr kumimoji="1"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/Linux</a:t>
            </a: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操作系统</a:t>
            </a:r>
            <a:r>
              <a:rPr kumimoji="1"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/</a:t>
            </a: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编译器设计开发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2014-2016</a:t>
            </a: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：在阿里巴巴从事</a:t>
            </a:r>
            <a:r>
              <a:rPr kumimoji="1"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JVM</a:t>
            </a: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及调试调优工具的设计开发</a:t>
            </a:r>
            <a:endParaRPr kumimoji="1"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80770" y="283169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80770" y="3211616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7402" y="377913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区块链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9186" y="4251823"/>
            <a:ext cx="6174511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2016-2019</a:t>
            </a: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：领导企业级高性能联盟链</a:t>
            </a:r>
            <a:r>
              <a:rPr kumimoji="1"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CITA</a:t>
            </a: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的设计和开发工作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2019-</a:t>
            </a: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至今：领导云原生区块链框架</a:t>
            </a:r>
            <a:r>
              <a:rPr kumimoji="1"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CITA-Cloud</a:t>
            </a: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的设计和开发工作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78439" y="4453005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78439" y="4832927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>
                <a:latin typeface="Proxima Nova Rg" panose="02000506030000020004" pitchFamily="2" charset="0"/>
              </a:rPr>
              <a:t>自我介绍</a:t>
            </a:r>
            <a:r>
              <a:rPr kumimoji="1" lang="en-US" altLang="zh-CN" sz="4400" b="1">
                <a:latin typeface="Proxima Nova Rg" panose="02000506030000020004" pitchFamily="2" charset="0"/>
              </a:rPr>
              <a:t>-</a:t>
            </a:r>
            <a:r>
              <a:rPr kumimoji="1" lang="zh-CN" altLang="en-US" sz="4400" b="1">
                <a:latin typeface="Proxima Nova Rg" panose="02000506030000020004" pitchFamily="2" charset="0"/>
              </a:rPr>
              <a:t>宁志伟</a:t>
            </a:r>
            <a:endParaRPr kumimoji="1" lang="en-US" altLang="zh-CN" sz="4400" b="1">
              <a:latin typeface="Proxima Nova Rg" panose="02000506030000020004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051" y="3779131"/>
            <a:ext cx="4624986" cy="110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56F324B-7F41-BA8D-4006-22433B0CE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062" y="2058908"/>
            <a:ext cx="1836964" cy="139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56CC647-CE4F-47D6-3BFB-92713E305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051" y="5039346"/>
            <a:ext cx="4624987" cy="12790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183222" y="2132971"/>
            <a:ext cx="1499128" cy="2480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项目介绍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主要特性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微服务架构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运维部署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相关链接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890998" y="2132971"/>
            <a:ext cx="6285695" cy="2480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………………………………………………………………………………………………..</a:t>
            </a: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………………………………………………………………………………………………..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………………………………………………………………………………………………..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………………………………………………………………………………………………..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………………………………………………………………………………………………..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602662" y="2132971"/>
            <a:ext cx="425116" cy="2480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5</a:t>
            </a: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7</a:t>
            </a: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8</a:t>
            </a: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10</a:t>
            </a: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11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9733" y="21578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技术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1517" y="2630512"/>
            <a:ext cx="3520516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相似：都属于分布式系统的大范畴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互补：区块链的去中心化和可信计算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80770" y="283169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80770" y="3211616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7402" y="377913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生态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9186" y="4251823"/>
            <a:ext cx="3057247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对区块链来说生态很重要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融入云原生是联盟链的唯一出路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78439" y="4453005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78439" y="4832927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>
                <a:latin typeface="Proxima Nova Rg" panose="02000506030000020004" pitchFamily="2" charset="0"/>
              </a:rPr>
              <a:t>云原生</a:t>
            </a:r>
            <a:r>
              <a:rPr kumimoji="1" lang="en-US" altLang="zh-CN" sz="4400" b="1">
                <a:latin typeface="Proxima Nova Rg" panose="02000506030000020004" pitchFamily="2" charset="0"/>
              </a:rPr>
              <a:t>X</a:t>
            </a:r>
            <a:r>
              <a:rPr kumimoji="1" lang="zh-CN" altLang="en-US" sz="4400" b="1">
                <a:latin typeface="Proxima Nova Rg" panose="02000506030000020004" pitchFamily="2" charset="0"/>
              </a:rPr>
              <a:t>区块链</a:t>
            </a:r>
            <a:endParaRPr kumimoji="1" lang="en-US" altLang="zh-CN" sz="4400" b="1">
              <a:latin typeface="Proxima Nova Rg" panose="02000506030000020004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9733" y="2157821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Actix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1517" y="2630512"/>
            <a:ext cx="2236510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Polkadot</a:t>
            </a: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的</a:t>
            </a:r>
            <a:r>
              <a:rPr kumimoji="1"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Substrate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Cosmos SDK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80770" y="283169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80770" y="3211616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7402" y="3779132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K8S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9186" y="4251823"/>
            <a:ext cx="1296573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CITA-Cloud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Unknown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78439" y="4453005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78439" y="4832927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>
                <a:latin typeface="Proxima Nova Rg" panose="02000506030000020004" pitchFamily="2" charset="0"/>
              </a:rPr>
              <a:t>框架</a:t>
            </a:r>
            <a:endParaRPr kumimoji="1" lang="en-US" altLang="zh-CN" sz="4400" b="1">
              <a:latin typeface="Proxima Nova Rg" panose="02000506030000020004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24128" y="2060986"/>
            <a:ext cx="2871216" cy="3015497"/>
            <a:chOff x="1536192" y="2029968"/>
            <a:chExt cx="2871216" cy="3015497"/>
          </a:xfrm>
        </p:grpSpPr>
        <p:sp>
          <p:nvSpPr>
            <p:cNvPr id="3" name="椭圆 2"/>
            <p:cNvSpPr/>
            <p:nvPr/>
          </p:nvSpPr>
          <p:spPr>
            <a:xfrm>
              <a:off x="1536192" y="2029968"/>
              <a:ext cx="1152144" cy="1152144"/>
            </a:xfrm>
            <a:prstGeom prst="ellipse">
              <a:avLst/>
            </a:prstGeom>
            <a:gradFill flip="none" rotWithShape="1">
              <a:gsLst>
                <a:gs pos="0">
                  <a:srgbClr val="2A3289"/>
                </a:gs>
                <a:gs pos="100000">
                  <a:srgbClr val="D0402E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536192" y="3429000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anose="02000506030000020004" pitchFamily="2" charset="0"/>
                  <a:ea typeface="PingFang SC Medium" panose="020B0400000000000000" pitchFamily="34" charset="-122"/>
                </a:rPr>
                <a:t>微服务</a:t>
              </a:r>
              <a:endPara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536192" y="3901690"/>
              <a:ext cx="2871216" cy="1143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6</a:t>
              </a:r>
              <a:r>
                <a:rPr kumimoji="1"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个微服务</a:t>
              </a:r>
              <a:endParaRPr kumimoji="1"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kumimoji="1"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ProtoBuf + gRPC</a:t>
              </a:r>
            </a:p>
            <a:p>
              <a:pPr>
                <a:lnSpc>
                  <a:spcPct val="125000"/>
                </a:lnSpc>
              </a:pPr>
              <a:r>
                <a:rPr kumimoji="1"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快速定制</a:t>
              </a:r>
              <a:endParaRPr kumimoji="1"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kumimoji="1"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复用成熟组件</a:t>
              </a:r>
              <a:endParaRPr kumimoji="1"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32960" y="2060986"/>
            <a:ext cx="2871216" cy="3015497"/>
            <a:chOff x="1536192" y="2029968"/>
            <a:chExt cx="2871216" cy="3015497"/>
          </a:xfrm>
        </p:grpSpPr>
        <p:sp>
          <p:nvSpPr>
            <p:cNvPr id="7" name="椭圆 6"/>
            <p:cNvSpPr/>
            <p:nvPr/>
          </p:nvSpPr>
          <p:spPr>
            <a:xfrm>
              <a:off x="1536192" y="2029968"/>
              <a:ext cx="1152144" cy="1152144"/>
            </a:xfrm>
            <a:prstGeom prst="ellipse">
              <a:avLst/>
            </a:prstGeom>
            <a:gradFill flip="none" rotWithShape="1">
              <a:gsLst>
                <a:gs pos="0">
                  <a:srgbClr val="2A3289"/>
                </a:gs>
                <a:gs pos="100000">
                  <a:srgbClr val="D0402E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536192" y="3429000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anose="02000506030000020004" pitchFamily="2" charset="0"/>
                  <a:ea typeface="PingFang SC Medium" panose="020B0400000000000000" pitchFamily="34" charset="-122"/>
                </a:rPr>
                <a:t>云原生</a:t>
              </a:r>
              <a:endPara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36192" y="3901690"/>
              <a:ext cx="2871216" cy="1143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原生支持</a:t>
              </a:r>
              <a:r>
                <a:rPr kumimoji="1"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K8S</a:t>
              </a:r>
            </a:p>
            <a:p>
              <a:pPr>
                <a:lnSpc>
                  <a:spcPct val="125000"/>
                </a:lnSpc>
              </a:pPr>
              <a:r>
                <a:rPr kumimoji="1"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适合共有云</a:t>
              </a:r>
              <a:r>
                <a:rPr kumimoji="1"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/</a:t>
              </a:r>
              <a:r>
                <a:rPr kumimoji="1"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私有云</a:t>
              </a:r>
              <a:r>
                <a:rPr kumimoji="1"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/</a:t>
              </a:r>
              <a:r>
                <a:rPr kumimoji="1"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混合云</a:t>
              </a:r>
              <a:endParaRPr kumimoji="1"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kumimoji="1"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支持</a:t>
              </a:r>
              <a:r>
                <a:rPr kumimoji="1"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PaaS</a:t>
              </a:r>
              <a:r>
                <a:rPr kumimoji="1"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和</a:t>
              </a:r>
              <a:r>
                <a:rPr kumimoji="1"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BaaS</a:t>
              </a:r>
              <a:r>
                <a:rPr kumimoji="1"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等部署模式</a:t>
              </a:r>
              <a:endParaRPr kumimoji="1"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kumimoji="1"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自动化运维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241792" y="2060986"/>
            <a:ext cx="2871216" cy="3280121"/>
            <a:chOff x="1536192" y="2029968"/>
            <a:chExt cx="2871216" cy="3280121"/>
          </a:xfrm>
        </p:grpSpPr>
        <p:sp>
          <p:nvSpPr>
            <p:cNvPr id="11" name="椭圆 10"/>
            <p:cNvSpPr/>
            <p:nvPr/>
          </p:nvSpPr>
          <p:spPr>
            <a:xfrm>
              <a:off x="1536192" y="2029968"/>
              <a:ext cx="1152144" cy="1152144"/>
            </a:xfrm>
            <a:prstGeom prst="ellipse">
              <a:avLst/>
            </a:prstGeom>
            <a:gradFill flip="none" rotWithShape="1">
              <a:gsLst>
                <a:gs pos="0">
                  <a:srgbClr val="2A3289"/>
                </a:gs>
                <a:gs pos="100000">
                  <a:srgbClr val="D0402E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536192" y="342900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anose="02000506030000020004" pitchFamily="2" charset="0"/>
                  <a:ea typeface="PingFang SC Medium" panose="020B0400000000000000" pitchFamily="34" charset="-122"/>
                </a:rPr>
                <a:t>开放</a:t>
              </a:r>
              <a:endPara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36192" y="3901690"/>
              <a:ext cx="2871216" cy="1408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使用</a:t>
              </a:r>
              <a:r>
                <a:rPr kumimoji="1"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Apache 2.0</a:t>
              </a:r>
              <a:r>
                <a:rPr kumimoji="1"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开源协议</a:t>
              </a:r>
              <a:endParaRPr kumimoji="1"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kumimoji="1"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CITAHub</a:t>
              </a:r>
              <a:r>
                <a:rPr kumimoji="1"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社区</a:t>
              </a:r>
              <a:endParaRPr kumimoji="1"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kumimoji="1"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兼容陆羽跨链协议</a:t>
              </a:r>
              <a:endParaRPr kumimoji="1"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kumimoji="1"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语言无关</a:t>
              </a:r>
              <a:endParaRPr kumimoji="1"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endParaRPr>
            </a:p>
            <a:p>
              <a:pPr>
                <a:lnSpc>
                  <a:spcPct val="125000"/>
                </a:lnSpc>
              </a:pPr>
              <a:endParaRPr kumimoji="1"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>
                <a:latin typeface="Proxima Nova Rg" panose="02000506030000020004" pitchFamily="2" charset="0"/>
              </a:rPr>
              <a:t>主要特性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>
                <a:latin typeface="Proxima Nova Rg" panose="02000506030000020004" pitchFamily="2" charset="0"/>
              </a:rPr>
              <a:t>微服务架构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1138809"/>
            <a:ext cx="701992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/>
          <p:cNvSpPr txBox="1"/>
          <p:nvPr/>
        </p:nvSpPr>
        <p:spPr>
          <a:xfrm>
            <a:off x="747402" y="1743456"/>
            <a:ext cx="4312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微服务相互解耦，内部实现可以灵活替换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协议只定义微服务之间的接口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每个微服务功能自洽，可独立使用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控制面数据面分离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20" y="4318513"/>
            <a:ext cx="4989575" cy="19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24128" y="2060986"/>
            <a:ext cx="2871216" cy="2741512"/>
            <a:chOff x="1536192" y="2029968"/>
            <a:chExt cx="2871216" cy="2741512"/>
          </a:xfrm>
        </p:grpSpPr>
        <p:sp>
          <p:nvSpPr>
            <p:cNvPr id="3" name="椭圆 2"/>
            <p:cNvSpPr/>
            <p:nvPr/>
          </p:nvSpPr>
          <p:spPr>
            <a:xfrm>
              <a:off x="1536192" y="2029968"/>
              <a:ext cx="1152144" cy="1152144"/>
            </a:xfrm>
            <a:prstGeom prst="ellipse">
              <a:avLst/>
            </a:prstGeom>
            <a:gradFill flip="none" rotWithShape="1">
              <a:gsLst>
                <a:gs pos="0">
                  <a:srgbClr val="2A3289"/>
                </a:gs>
                <a:gs pos="100000">
                  <a:srgbClr val="D0402E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536192" y="342900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anose="02000506030000020004" pitchFamily="2" charset="0"/>
                  <a:ea typeface="PingFang SC Medium" panose="020B0400000000000000" pitchFamily="34" charset="-122"/>
                </a:rPr>
                <a:t>共识算法</a:t>
              </a:r>
              <a:endPara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536192" y="3901690"/>
              <a:ext cx="2871216" cy="869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CITA-BFT</a:t>
              </a:r>
            </a:p>
            <a:p>
              <a:pPr>
                <a:lnSpc>
                  <a:spcPct val="125000"/>
                </a:lnSpc>
              </a:pPr>
              <a:r>
                <a:rPr kumimoji="1"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Overlord</a:t>
              </a:r>
            </a:p>
            <a:p>
              <a:pPr>
                <a:lnSpc>
                  <a:spcPct val="125000"/>
                </a:lnSpc>
              </a:pPr>
              <a:r>
                <a:rPr kumimoji="1"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Raft(PingCAP)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64028" y="2060986"/>
            <a:ext cx="2871216" cy="3015497"/>
            <a:chOff x="1536192" y="2029968"/>
            <a:chExt cx="2871216" cy="3015497"/>
          </a:xfrm>
        </p:grpSpPr>
        <p:sp>
          <p:nvSpPr>
            <p:cNvPr id="7" name="椭圆 6"/>
            <p:cNvSpPr/>
            <p:nvPr/>
          </p:nvSpPr>
          <p:spPr>
            <a:xfrm>
              <a:off x="1536192" y="2029968"/>
              <a:ext cx="1152144" cy="1152144"/>
            </a:xfrm>
            <a:prstGeom prst="ellipse">
              <a:avLst/>
            </a:prstGeom>
            <a:gradFill flip="none" rotWithShape="1">
              <a:gsLst>
                <a:gs pos="0">
                  <a:srgbClr val="2A3289"/>
                </a:gs>
                <a:gs pos="100000">
                  <a:srgbClr val="D0402E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536192" y="342900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anose="02000506030000020004" pitchFamily="2" charset="0"/>
                  <a:ea typeface="PingFang SC Medium" panose="020B0400000000000000" pitchFamily="34" charset="-122"/>
                </a:rPr>
                <a:t>合约引擎</a:t>
              </a:r>
              <a:endPara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36192" y="3901690"/>
              <a:ext cx="2871216" cy="1143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CITA-EVM</a:t>
              </a:r>
            </a:p>
            <a:p>
              <a:pPr>
                <a:lnSpc>
                  <a:spcPct val="125000"/>
                </a:lnSpc>
              </a:pPr>
              <a:r>
                <a:rPr kumimoji="1"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Chaincode</a:t>
              </a:r>
            </a:p>
            <a:p>
              <a:pPr>
                <a:lnSpc>
                  <a:spcPct val="125000"/>
                </a:lnSpc>
              </a:pPr>
              <a:r>
                <a:rPr kumimoji="1"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自定义可信计算引擎</a:t>
              </a:r>
              <a:r>
                <a:rPr kumimoji="1"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(Rollup)</a:t>
              </a:r>
            </a:p>
            <a:p>
              <a:pPr>
                <a:lnSpc>
                  <a:spcPct val="125000"/>
                </a:lnSpc>
              </a:pPr>
              <a:endParaRPr kumimoji="1"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942832" y="2060986"/>
            <a:ext cx="2871216" cy="2472207"/>
            <a:chOff x="1536192" y="2029968"/>
            <a:chExt cx="2871216" cy="2472207"/>
          </a:xfrm>
        </p:grpSpPr>
        <p:sp>
          <p:nvSpPr>
            <p:cNvPr id="11" name="椭圆 10"/>
            <p:cNvSpPr/>
            <p:nvPr/>
          </p:nvSpPr>
          <p:spPr>
            <a:xfrm>
              <a:off x="1536192" y="2029968"/>
              <a:ext cx="1152144" cy="1152144"/>
            </a:xfrm>
            <a:prstGeom prst="ellipse">
              <a:avLst/>
            </a:prstGeom>
            <a:gradFill flip="none" rotWithShape="1">
              <a:gsLst>
                <a:gs pos="0">
                  <a:srgbClr val="2A3289"/>
                </a:gs>
                <a:gs pos="100000">
                  <a:srgbClr val="D0402E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536192" y="3429000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anose="02000506030000020004" pitchFamily="2" charset="0"/>
                  <a:ea typeface="PingFang SC Medium" panose="020B0400000000000000" pitchFamily="34" charset="-122"/>
                </a:rPr>
                <a:t>控制面</a:t>
              </a:r>
              <a:endPara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36192" y="3901690"/>
              <a:ext cx="2871216" cy="600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CITA-Controller</a:t>
              </a:r>
            </a:p>
            <a:p>
              <a:pPr>
                <a:lnSpc>
                  <a:spcPct val="125000"/>
                </a:lnSpc>
              </a:pPr>
              <a:r>
                <a:rPr kumimoji="1"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Controller-CRDT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>
                <a:latin typeface="Proxima Nova Rg" panose="02000506030000020004" pitchFamily="2" charset="0"/>
              </a:rPr>
              <a:t>组件实现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335244" y="2060986"/>
            <a:ext cx="2871216" cy="2472207"/>
            <a:chOff x="1536192" y="2029968"/>
            <a:chExt cx="2871216" cy="2472207"/>
          </a:xfrm>
        </p:grpSpPr>
        <p:sp>
          <p:nvSpPr>
            <p:cNvPr id="16" name="椭圆 15"/>
            <p:cNvSpPr/>
            <p:nvPr/>
          </p:nvSpPr>
          <p:spPr>
            <a:xfrm>
              <a:off x="1536192" y="2029968"/>
              <a:ext cx="1152144" cy="1152144"/>
            </a:xfrm>
            <a:prstGeom prst="ellipse">
              <a:avLst/>
            </a:prstGeom>
            <a:gradFill flip="none" rotWithShape="1">
              <a:gsLst>
                <a:gs pos="0">
                  <a:srgbClr val="2A3289"/>
                </a:gs>
                <a:gs pos="100000">
                  <a:srgbClr val="D0402E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536192" y="342900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anose="02000506030000020004" pitchFamily="2" charset="0"/>
                  <a:ea typeface="PingFang SC Medium" panose="020B0400000000000000" pitchFamily="34" charset="-122"/>
                </a:rPr>
                <a:t>密码学算法</a:t>
              </a:r>
              <a:endPara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36192" y="3901690"/>
              <a:ext cx="2871216" cy="600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Secp256k1 + keccak</a:t>
              </a:r>
            </a:p>
            <a:p>
              <a:pPr>
                <a:lnSpc>
                  <a:spcPct val="125000"/>
                </a:lnSpc>
              </a:pPr>
              <a:r>
                <a:rPr kumimoji="1"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SM2+ SM3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673</Words>
  <Application>Microsoft Office PowerPoint</Application>
  <PresentationFormat>宽屏</PresentationFormat>
  <Paragraphs>142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PingFang SC Light</vt:lpstr>
      <vt:lpstr>Proxima Nova Lt</vt:lpstr>
      <vt:lpstr>Proxima Nova Rg</vt:lpstr>
      <vt:lpstr>等线</vt:lpstr>
      <vt:lpstr>等线 Light</vt:lpstr>
      <vt:lpstr>Arial</vt:lpstr>
      <vt:lpstr>Calibri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贝贝</dc:creator>
  <cp:lastModifiedBy>宁 志伟</cp:lastModifiedBy>
  <cp:revision>6</cp:revision>
  <dcterms:created xsi:type="dcterms:W3CDTF">2022-07-26T02:49:49Z</dcterms:created>
  <dcterms:modified xsi:type="dcterms:W3CDTF">2022-07-26T03:13:36Z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125DD38C89B8050E2691CF62E9BF75D3</vt:lpwstr>
  </property>
  <property fmtid="{D5CDD505-2E9C-101B-9397-08002B2CF9AE}" pid="3" name="KSOProductBuildVer">
    <vt:lpwstr>2052-0.0.0.0</vt:lpwstr>
  </property>
</Properties>
</file>