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75" r:id="rId4"/>
    <p:sldId id="274" r:id="rId5"/>
    <p:sldId id="276" r:id="rId6"/>
    <p:sldId id="277" r:id="rId7"/>
    <p:sldId id="302" r:id="rId8"/>
    <p:sldId id="305" r:id="rId9"/>
    <p:sldId id="278" r:id="rId10"/>
    <p:sldId id="304" r:id="rId11"/>
    <p:sldId id="306" r:id="rId12"/>
    <p:sldId id="296" r:id="rId13"/>
    <p:sldId id="279" r:id="rId14"/>
    <p:sldId id="286" r:id="rId15"/>
    <p:sldId id="309" r:id="rId16"/>
    <p:sldId id="288" r:id="rId17"/>
    <p:sldId id="291" r:id="rId18"/>
    <p:sldId id="316" r:id="rId19"/>
    <p:sldId id="283" r:id="rId20"/>
    <p:sldId id="314" r:id="rId21"/>
    <p:sldId id="317" r:id="rId22"/>
    <p:sldId id="300" r:id="rId23"/>
    <p:sldId id="281" r:id="rId24"/>
    <p:sldId id="289" r:id="rId25"/>
    <p:sldId id="310" r:id="rId26"/>
    <p:sldId id="282" r:id="rId27"/>
    <p:sldId id="280" r:id="rId28"/>
    <p:sldId id="294" r:id="rId29"/>
    <p:sldId id="298" r:id="rId30"/>
    <p:sldId id="284" r:id="rId31"/>
    <p:sldId id="299" r:id="rId32"/>
    <p:sldId id="315" r:id="rId33"/>
    <p:sldId id="295" r:id="rId34"/>
    <p:sldId id="301" r:id="rId35"/>
    <p:sldId id="262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289"/>
    <a:srgbClr val="D0402E"/>
    <a:srgbClr val="222B89"/>
    <a:srgbClr val="BE5F33"/>
    <a:srgbClr val="4F384B"/>
    <a:srgbClr val="5F3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9"/>
    <p:restoredTop sz="85799"/>
  </p:normalViewPr>
  <p:slideViewPr>
    <p:cSldViewPr snapToGrid="0" snapToObjects="1">
      <p:cViewPr varScale="1">
        <p:scale>
          <a:sx n="179" d="100"/>
          <a:sy n="179" d="100"/>
        </p:scale>
        <p:origin x="2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17:59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859 1 24575,'-23'6'0,"-38"16"0,13-2 0,-8 2 0,-22 7 0,-13 3 0,6-1 0,-1 0 0,3-2 0,14-4 0,-2-1 0,15-5 0,7-5 0,48-13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02:19:26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514 0 24575,'7'22'0,"0"3"0,5 17 0,-3 0 0,-2 2 0,-2-7 0,-2-9 0,-1-14 0,-1-7 0,-1-4 0,-1-2 0,-3 1 0,-7 3 0,-6-1 0,-6 2 0,2-2 0,3-1 0,4-3 0,-11-3 0,-16 0 0,-20 0 0,-10 2 0,-3 3 0,6-1 0,10-1 0,21 0 0,17-2 0,17 2 0,3-1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02:19:28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24575,'24'28'0,"22"22"0,12 12 0,-10-13 0,4 2 0,2 3 0,-3-3 0,3 2 0,1 1 0,3 2-1376,8 8 1,4 2-1,1 1 1,0-1 1375,-12-12 0,1 0 0,0 1 0,1 0 0,2 2 0,-3-3 0,1 2 0,1 0 0,1 2 0,0-1 0,1 1 0,4 2 0,1 1 0,1 0 0,0 0 0,0 0 0,-1 0 0,1-1 0,-1 1 0,1 0 0,-1-1 0,-1-1 0,-3-3 0,2 1 0,-2-1 0,-2-2 0,-1-1 0,-1-1 106,8 5 1,-1 0 0,-3-3 0,-4-3-107,-3 0 0,-3-3 0,-2-2 568,18 18 0,-4-4-568,-14-11 0,-5-3 0,-10-9 0,-3-2 0,27 22 2801,4-7-2801,14-4 569,-33-21 0,2 0-569,1 0 0,1 2 0,13 10 0,2 3 0,1 0 0,0 0 0,0 0 0,-3-2 0,-15-10 0,-6-4 0,5 0 0,-34-18 0,-14-5 0,0 0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02:19:37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0 24575,'1'24'0,"-1"0"0,1 5 0,-1-6 0,0-8 0,1-5 0,-1-5 0,0 0 0,0 2 0,0 0 0,0 2 0,2 0 0,-2 2 0,1 0 0,0 2 0,-1-1 0,1-2 0,-1-4 0,-3-3 0,2-2 0,-7-2 0,-1 1 0,-10 0 0,-7 1 0,-4 2 0,1-1 0,6 0 0,10-1 0,6 0 0,4-1 0,-2 1 0,-2-1 0,-5 1 0,-3 0 0,0 1 0,3-1 0,5-1 0,5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02:22:0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24575,'30'44'0,"3"-4"0,5 6 0,15 19 0,4 5 0,-12-16 0,2 1 0,0 2 0,4 6 0,1 1 0,0 3-953,-8-10 1,1 3 0,1 1 0,0 2 952,7 10 0,1 3 0,1 1 0,1 3 0,-6-10 0,1 3 0,0 1 0,0-1 0,0 0 0,-3-3 0,0 0 0,0-1 0,-1-1 0,-2-2 0,4 4 0,-2-2 0,-2-3 0,-1-3 364,4 4 0,-2-4 1,-1-5-365,3 0 0,0-4 321,-1-5 1,-1-3-322,-6-6 0,-2-3 0,23 21 0,-26-25 1995,-15-13-1995,-7-9 78,1 3-78,8 11 0,1 1 0,0 4 0,-6-6 0,1 2 0,4 6 0,10 6 0,0-3 0,-3-5 0,-2-4 0,8 7 0,9 7 0,5 2 0,-10-9 0,0-6 0,1-3 0,12 2 0,-5-4 0,-15-8 0,-14-7 0,-5 0 0,5 1 0,1 2 0,-5-3 0,-8-4 0,-4-1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02:22:11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0 24575,'0'14'0,"1"17"0,1 5 0,0 14 0,0-7 0,-1-3 0,-1-5 0,0-3 0,1-3 0,0-5 0,1-6 0,-1-5 0,2 0 0,0 2 0,2 2 0,-2-3 0,-1-5 0,-1-5 0,-1-4 0,-2 0 0,-11 0 0,-6-1 0,-14 1 0,-1 2 0,-1 4 0,1 4 0,4 2 0,4-1 0,9-4 0,9-4 0,5-2 0,1-1 0,-2 2 0,-12 2 0,1 1 0,-2 0 0,8-2 0,7-2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8:26:55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460 684 24575,'-47'-62'0,"-15"-12"0,22 27 0,-2-2 0,2 4 0,2 0 0,6 3 0,4 2 0,-14-24 0,11 11 0,10 14 0,9 12 0,4 8 0,5 6 0,1 0 0,0 0 0,-1-2 0,0 3 0,0 4 0,2 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8:26:56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 24575,'-16'24'0,"-13"20"0,1-4 0,-9 13 0,5-7 0,12-16 0,8-9 0,9-12 0,3-7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8:26:57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24575,'40'25'0,"2"-1"0,17 6 0,-15-8 0,-21-11 0,-11-4 0,-12-7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8:27:02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1174 1 24575,'-77'25'0,"26"-8"0,-7 2 0,-27 9 0,-9 1 0,22-7 0,-3 1 0,2-2 0,6-1 0,2-1 0,2-1 0,-19 6 0,9-3 0,-2 0 0,50-11 0,22-9 0,-4 2 0,-13 4 0,-12 6 0,-4 1 0,12-4 0,10-3 0,12-7 0,1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8:27:03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0 24575,'-19'20'0,"-3"3"0,-6 11 0,7-3 0,8-5 0,6-10 0,4-6 0,1-5 0,1-1 0,-2 6 0,0 3 0,-2 3 0,3-6 0,1-3 0,1-6 0,11 1 0,6-1 0,41 3 0,-6 1 0,19 7 0,-20 3 0,-7 4 0,-18-7 0,4 1 0,-4-4 0,12 3 0,-5-1 0,-8-4 0,-21-5 0,-4-2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18:01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24575,'-8'22'0,"-5"21"0,-4 18 0,1 5 0,3-17 0,8-24 0,3-12 0,4 2 0,1 1 0,-1 0 0,-1-7 0,0-6 0,-1-2 0,7-1 0,13 2 0,20 5 0,27 8 0,12 3 0,6 1 0,-21-6 0,-19-6 0,-20-2 0,-15-4 0,-5 2 0,-5-3 0,-2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8:27:11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749 550 24575,'-26'-13'0,"-15"-7"0,-28-17 0,17 7 0,-3-1 0,0-2 0,-1-1 0,1-2 0,1 1 0,-25-22 0,31 10 0,20 9 0,9 5 0,6 9 0,7 9 0,0 6 0,4 5 0,-3-1 0,-2-1 0,-10-6 0,-2 0 0,-1 1 0,9 6 0,6 3 0,4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8:27:13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406 37 24575,'-12'-2'0,"-18"-4"0,-5 1 0,-8-2 0,10 3 0,15 2 0,9 1 0,3 1 0,-17-2 0,-19 0 0,-7 0 0,10-1 0,21 4 0,13 9 0,1 8 0,-5 6 0,2 3 0,1-6 0,4-3 0,-1-6 0,3-5 0,-1-2 0,1-4 0,-1 5 0,1-2 0,-1 2 0,1-2 0,-1 1 0,0-1 0,0 3 0,1-3 0,0 1 0,0-4 0,-1 5 0,0 0 0,-1 2 0,2-2 0,-1-1 0,1-3 0,-1-1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9:24:10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24575,'14'4'0,"25"9"0,44 10 0,-26-9 0,3 1 0,7 1 0,-1-1 0,-6-2 0,-3 0 0,26 10 0,-23-6 0,-14-4 0,-5-4 0,1-1 0,-4-1 0,4 1 0,-4-2 0,7 0 0,-1 1 0,3 1 0,-7 0 0,-6-3 0,-15-2 0,-8-2 0,-7-1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9:24:12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 24575,'-23'7'0,"-4"6"0,-4 3 0,-1 5 0,5-5 0,6-3 0,8-6 0,6-4 0,3-2 0,-2 1 0,-1 1 0,-1 0 0,3-1 0,2 2 0,3-3 0,3 9 0,6 4 0,4 7 0,6 5 0,2 0 0,2-1 0,0-3 0,-5-8 0,-8-7 0,-3-4 0,-3 0 0,0 1 0,0 0 0,-1-1 0,-2-1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18:1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1455 231 24575,'-9'0'0,"-20"0"0,-13-1 0,-37-1 0,20-2 0,-6-2 0,-16-2 0,-5-3 0,20 2 0,-3-1 0,1-1 0,-31-5 0,3-2 0,13 1 0,6 0 0,20 3 0,6 0 0,-14-9 0,28 6 0,18 7 0,11 6 0,3 2 0,4 2 0,-11-1 0,-4 0 0,-12-2 0,-3 0 0,2 0 0,6 1 0,6 1 0,4 0 0,1 1 0,2-1 0,3 1 0,3 0 0,3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7T06:18:13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0 24575,'-22'13'0,"-20"5"0,-24 7 0,-3-1 0,2-2 0,27-8 0,18-5 0,13-2 0,19 7 0,5 7 0,7 7 0,-1 2 0,0-2 0,4 1 0,-2-6 0,-7-8 0,-6-8 0,-10-7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02:19:09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24575,'21'5'0,"41"5"0,36 0 0,-33-6 0,8 0 0,7 0 0,2 0 0,6 1 0,4 0 0,1 1-772,-7-2 0,2 1 0,2-1 0,2 1 0,-1 0 772,7 1 0,1 0 0,1 1 0,-1-1 0,-4 0 0,9 0 0,-2-1 0,-4 1 0,-7-2 297,0 1 0,-7-1 0,-9-1-297,-1-2 0,-15-1 0,-17-1 0,-24 2 0,1 4 0,1 0 2969,7 0-2969,-16-3 0,-2 0 0,-2 1 0,3 1 0,-1-1 0,-1-1 0,-7-2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02:19:10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1 24575,'7'17'0,"-1"-2"0,7 4 0,0 0 0,2 3 0,-4-6 0,-4-5 0,-6-7 0,-4 5 0,-2 3 0,-2 2 0,2-4 0,2-5 0,1-3 0,-4 0 0,-7 1 0,-14 2 0,-26 4 0,-21 5 0,-8 11 0,0 2 0,31-6 0,19-7 0,21-10 0,9-4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02:19:19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24575,'60'24'0,"-7"-5"0,12 3 0,15 3 0,13 3 0,6 0-1532,-23-7 0,3 0 0,4 1 1,3 0-1,2 0 1532,0 0 0,5 1 0,1 1 0,3-1 0,0 0 0,0 0 0,-9-2 0,1-1 0,0 0 0,2 0 0,-2 0 0,0 0 0,-3 0 0,8 2 0,0 0 0,-1 0 0,-2 0 0,-3-1 0,-3-1 354,18 4 0,-3-1 1,-6-2-1,-9 0-354,-11-3 0,-7 0 0,-12-3 1355,13 6-1355,-50-13 0,-11-4 0,-2-2 1028,1 0 1,-2 0 0,-2-2-1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02:19:20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1 24575,'14'33'0,"10"5"0,6-3 0,3 0 0,-7-12 0,-10-10 0,-8-6 0,-4 1 0,-3-1 0,-1 1 0,0-3 0,0-2 0,-1-1 0,-1-2 0,-3 1 0,-6 1 0,-24 4 0,-24 2 0,7-3 0,-5 0 0,3-1 0,-1-1 0,2 1 0,5-2 0,-11 0 0,38-1 0,16-1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02:19:25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24575,'44'74'0,"0"1"0,2-10 0,5 4 0,5 4 0,-10-14 0,3 3 0,3 3 0,1 1 0,1 1-1124,6 6 1,2 2-1,1 1 1,2 1-1,0 1 1124,-4-7 0,1 2 0,2 0 0,0 1 0,0-2 0,-1-1 0,-2-3 0,0-1 0,0-1 0,1-1 0,0 0 0,0 0 0,2 0 0,2 1 0,0-1 0,-1-1 0,0-2 0,-2-3 0,0 1 0,0-3 0,-1-2 0,-2-2 0,-1-1 0,5 5 0,-1-3 0,-4-2 0,-4-4 838,21 19 0,-13-10-838,2 1 908,-37-31-908,-23-22 0,-4-5 0,-1-1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以大数据和人工智能驱动，赋能腾讯企业安全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545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79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BA3-DAD2-9D43-B962-F6F48D174A02}" type="slidenum">
              <a:rPr lang="en-CN" smtClean="0"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6157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https://rust-</a:t>
            </a:r>
            <a:r>
              <a:rPr lang="en-US" dirty="0" err="1"/>
              <a:t>lang.github.io</a:t>
            </a:r>
            <a:r>
              <a:rPr lang="en-US" dirty="0"/>
              <a:t>/</a:t>
            </a:r>
            <a:r>
              <a:rPr lang="en-US" dirty="0" err="1"/>
              <a:t>rfcs</a:t>
            </a:r>
            <a:r>
              <a:rPr lang="en-US" dirty="0"/>
              <a:t>/2318-custom-test-frameworks.html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BA3-DAD2-9D43-B962-F6F48D174A02}" type="slidenum">
              <a:rPr lang="en-CN" smtClean="0"/>
              <a:t>23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63747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对用rust对模糊测试或者安全日志平台感兴趣</a:t>
            </a:r>
            <a:r>
              <a:rPr lang="zh-CN" altLang="en-US" dirty="0"/>
              <a:t> 或者想加入我们。请扫二维码联系我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07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www.infinyon.com</a:t>
            </a:r>
            <a:r>
              <a:rPr lang="en-US" dirty="0"/>
              <a:t>/blog/2021/04/rust-custom-test-harness/</a:t>
            </a:r>
          </a:p>
          <a:p>
            <a:r>
              <a:rPr lang="en-US" dirty="0"/>
              <a:t>https://</a:t>
            </a:r>
            <a:r>
              <a:rPr lang="en-US" dirty="0" err="1"/>
              <a:t>crates.io</a:t>
            </a:r>
            <a:r>
              <a:rPr lang="en-US" dirty="0"/>
              <a:t>/crates/inventory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BA3-DAD2-9D43-B962-F6F48D174A02}" type="slidenum">
              <a:rPr lang="en-CN" smtClean="0"/>
              <a:t>34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2171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6B8F28-10E4-FC4E-89CD-516875AE5460}" type="datetimeFigureOut">
              <a:rPr kumimoji="1" lang="zh-CN" altLang="en-US" smtClean="0"/>
              <a:t>2022/7/25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1FF768-24A0-774B-A99C-BC14E79F17A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2" name="图片 1" descr="rust onlin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073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272530" y="2413337"/>
            <a:ext cx="5646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latin typeface="Proxima Nova Rg" panose="02000506030000020004" pitchFamily="2" charset="0"/>
              </a:rPr>
              <a:t>Thanks</a:t>
            </a:r>
            <a:endParaRPr kumimoji="1" lang="zh-CN" altLang="en-US" sz="6000" b="1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10" name="Date Placeholder 2"/>
          <p:cNvSpPr txBox="1"/>
          <p:nvPr userDrawn="1"/>
        </p:nvSpPr>
        <p:spPr>
          <a:xfrm>
            <a:off x="4242902" y="3429000"/>
            <a:ext cx="37061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x-none" altLang="zh-CN" sz="1600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2021-2022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</a:p>
          <a:p>
            <a:pPr algn="ctr"/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Online,</a:t>
            </a:r>
            <a:r>
              <a:rPr lang="zh-CN" altLang="en-US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sz="1600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sz="1600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6796" y="802579"/>
            <a:ext cx="1078407" cy="10784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56796" y="802579"/>
            <a:ext cx="1078407" cy="10784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32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2933" y="5739839"/>
            <a:ext cx="801256" cy="801256"/>
          </a:xfrm>
          <a:prstGeom prst="rect">
            <a:avLst/>
          </a:prstGeom>
        </p:spPr>
      </p:pic>
      <p:sp>
        <p:nvSpPr>
          <p:cNvPr id="2" name="Date Placeholder 2"/>
          <p:cNvSpPr txBox="1"/>
          <p:nvPr userDrawn="1"/>
        </p:nvSpPr>
        <p:spPr>
          <a:xfrm>
            <a:off x="8244840" y="79375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cxnSp>
        <p:nvCxnSpPr>
          <p:cNvPr id="16" name="直线连接符 15"/>
          <p:cNvCxnSpPr/>
          <p:nvPr userDrawn="1"/>
        </p:nvCxnSpPr>
        <p:spPr>
          <a:xfrm>
            <a:off x="877485" y="1250481"/>
            <a:ext cx="541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 userDrawn="1"/>
        </p:nvSpPr>
        <p:spPr>
          <a:xfrm>
            <a:off x="877485" y="283169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877485" y="3211616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875154" y="4453005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875154" y="4832927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cxnSp>
        <p:nvCxnSpPr>
          <p:cNvPr id="27" name="直线连接符 26"/>
          <p:cNvCxnSpPr/>
          <p:nvPr userDrawn="1"/>
        </p:nvCxnSpPr>
        <p:spPr>
          <a:xfrm>
            <a:off x="877485" y="1250481"/>
            <a:ext cx="541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5705"/>
            <a:ext cx="12192000" cy="432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8323" y="313154"/>
            <a:ext cx="801256" cy="801256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/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  <a:latin typeface="Proxima Nova Lt" panose="02000506030000020004" pitchFamily="2" charset="0"/>
              </a:rPr>
              <a:t>China</a:t>
            </a:r>
            <a:endParaRPr lang="x-none" altLang="zh-CN" b="0" i="0">
              <a:solidFill>
                <a:schemeClr val="bg1"/>
              </a:solidFill>
              <a:latin typeface="Proxima Nova Lt" panose="020005060300000200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42933" y="313154"/>
            <a:ext cx="801256" cy="801256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5839193" y="1434551"/>
            <a:ext cx="5015068" cy="5094113"/>
          </a:xfrm>
          <a:prstGeom prst="rect">
            <a:avLst/>
          </a:prstGeom>
          <a:gradFill>
            <a:gsLst>
              <a:gs pos="0">
                <a:srgbClr val="5F3E7D"/>
              </a:gs>
              <a:gs pos="100000">
                <a:srgbClr val="222B89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967218" y="636104"/>
            <a:ext cx="3661964" cy="4240696"/>
          </a:xfrm>
          <a:prstGeom prst="rect">
            <a:avLst/>
          </a:prstGeom>
          <a:gradFill>
            <a:gsLst>
              <a:gs pos="30000">
                <a:srgbClr val="222B89"/>
              </a:gs>
              <a:gs pos="99000">
                <a:srgbClr val="BE5F33">
                  <a:alpha val="69965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695678" y="329334"/>
            <a:ext cx="5956077" cy="5164816"/>
          </a:xfrm>
          <a:prstGeom prst="rect">
            <a:avLst/>
          </a:prstGeom>
          <a:gradFill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Date Placeholder 2"/>
          <p:cNvSpPr txBox="1"/>
          <p:nvPr userDrawn="1"/>
        </p:nvSpPr>
        <p:spPr>
          <a:xfrm>
            <a:off x="300355" y="6525260"/>
            <a:ext cx="3912870" cy="29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x-none" altLang="zh-CN" b="0" i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Rust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Conf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2021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–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2022, Online,</a:t>
            </a:r>
            <a:r>
              <a:rPr lang="zh-CN" altLang="en-US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 </a:t>
            </a:r>
            <a:r>
              <a:rPr lang="en-US" altLang="zh-CN" b="0" i="0" dirty="0">
                <a:solidFill>
                  <a:schemeClr val="bg1">
                    <a:lumMod val="75000"/>
                  </a:schemeClr>
                </a:solidFill>
                <a:latin typeface="Proxima Nova Lt" panose="02000506030000020004" pitchFamily="2" charset="0"/>
              </a:rPr>
              <a:t>China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6.png"/><Relationship Id="rId3" Type="http://schemas.openxmlformats.org/officeDocument/2006/relationships/image" Target="../media/image111.png"/><Relationship Id="rId7" Type="http://schemas.openxmlformats.org/officeDocument/2006/relationships/image" Target="../media/image13.png"/><Relationship Id="rId12" Type="http://schemas.openxmlformats.org/officeDocument/2006/relationships/customXml" Target="../ink/ink10.xml"/><Relationship Id="rId17" Type="http://schemas.openxmlformats.org/officeDocument/2006/relationships/image" Target="../media/image18.png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7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14.png"/><Relationship Id="rId14" Type="http://schemas.openxmlformats.org/officeDocument/2006/relationships/customXml" Target="../ink/ink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customXml" Target="../ink/ink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customXml" Target="../ink/ink20.xml"/><Relationship Id="rId21" Type="http://schemas.openxmlformats.org/officeDocument/2006/relationships/image" Target="../media/image28.png"/><Relationship Id="rId12" Type="http://schemas.openxmlformats.org/officeDocument/2006/relationships/customXml" Target="../ink/ink17.xml"/><Relationship Id="rId17" Type="http://schemas.openxmlformats.org/officeDocument/2006/relationships/image" Target="../media/image26.png"/><Relationship Id="rId2" Type="http://schemas.openxmlformats.org/officeDocument/2006/relationships/customXml" Target="../ink/ink15.xml"/><Relationship Id="rId16" Type="http://schemas.openxmlformats.org/officeDocument/2006/relationships/customXml" Target="../ink/ink19.xml"/><Relationship Id="rId20" Type="http://schemas.openxmlformats.org/officeDocument/2006/relationships/customXml" Target="../ink/ink21.xml"/><Relationship Id="rId1" Type="http://schemas.openxmlformats.org/officeDocument/2006/relationships/slideLayout" Target="../slideLayouts/slideLayout5.xml"/><Relationship Id="rId11" Type="http://schemas.openxmlformats.org/officeDocument/2006/relationships/image" Target="../media/image23.png"/><Relationship Id="rId15" Type="http://schemas.openxmlformats.org/officeDocument/2006/relationships/image" Target="../media/image25.png"/><Relationship Id="rId10" Type="http://schemas.openxmlformats.org/officeDocument/2006/relationships/customXml" Target="../ink/ink16.xml"/><Relationship Id="rId19" Type="http://schemas.openxmlformats.org/officeDocument/2006/relationships/image" Target="../media/image27.png"/><Relationship Id="rId9" Type="http://schemas.openxmlformats.org/officeDocument/2006/relationships/image" Target="../media/image22.png"/><Relationship Id="rId14" Type="http://schemas.openxmlformats.org/officeDocument/2006/relationships/customXml" Target="../ink/ink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21.png"/><Relationship Id="rId7" Type="http://schemas.openxmlformats.org/officeDocument/2006/relationships/image" Target="../media/image17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0.png"/><Relationship Id="rId11" Type="http://schemas.openxmlformats.org/officeDocument/2006/relationships/image" Target="../media/image181.png"/><Relationship Id="rId5" Type="http://schemas.openxmlformats.org/officeDocument/2006/relationships/image" Target="../media/image150.png"/><Relationship Id="rId10" Type="http://schemas.openxmlformats.org/officeDocument/2006/relationships/customXml" Target="../ink/ink23.xml"/><Relationship Id="rId4" Type="http://schemas.openxmlformats.org/officeDocument/2006/relationships/image" Target="../media/image140.png"/><Relationship Id="rId9" Type="http://schemas.openxmlformats.org/officeDocument/2006/relationships/image" Target="../media/image1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customXml" Target="../ink/ink4.xml"/><Relationship Id="rId3" Type="http://schemas.openxmlformats.org/officeDocument/2006/relationships/hyperlink" Target="https://docs.rs/rand/0.5.0/rand/distributions/struct.Standard.html" TargetMode="External"/><Relationship Id="rId7" Type="http://schemas.openxmlformats.org/officeDocument/2006/relationships/customXml" Target="../ink/ink1.xml"/><Relationship Id="rId12" Type="http://schemas.openxmlformats.org/officeDocument/2006/relationships/image" Target="../media/image90.png"/><Relationship Id="rId2" Type="http://schemas.openxmlformats.org/officeDocument/2006/relationships/hyperlink" Target="https://docs.rs/rand/0.5.0/rand/trait.Rng.html#method.gen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ust-random.github.io/rand/rand/distributions/trait.Distribution.html" TargetMode="External"/><Relationship Id="rId11" Type="http://schemas.openxmlformats.org/officeDocument/2006/relationships/customXml" Target="../ink/ink3.xml"/><Relationship Id="rId5" Type="http://schemas.openxmlformats.org/officeDocument/2006/relationships/hyperlink" Target="https://rust-random.github.io/rand/rand/trait.Rng.html#method.sample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docs.rs/rand/0.5.0/rand/distributions/trait.Distribution.html" TargetMode="External"/><Relationship Id="rId9" Type="http://schemas.openxmlformats.org/officeDocument/2006/relationships/customXml" Target="../ink/ink2.xml"/><Relationship Id="rId1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2" y="313090"/>
            <a:ext cx="72472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CN" sz="4400" b="1" dirty="0">
                <a:latin typeface="Proxima Nova Rg" panose="02000506030000020004" pitchFamily="2" charset="0"/>
              </a:rPr>
              <a:t>更好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的</a:t>
            </a:r>
            <a:r>
              <a:rPr kumimoji="1" lang="en-US" altLang="zh-CN" sz="4400" b="1" dirty="0" err="1">
                <a:latin typeface="Proxima Nova Rg" panose="02000506030000020004" pitchFamily="2" charset="0"/>
              </a:rPr>
              <a:t>Fuzzer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需要什么？</a:t>
            </a:r>
          </a:p>
        </p:txBody>
      </p:sp>
      <p:sp>
        <p:nvSpPr>
          <p:cNvPr id="15" name="文本框 2">
            <a:extLst>
              <a:ext uri="{FF2B5EF4-FFF2-40B4-BE49-F238E27FC236}">
                <a16:creationId xmlns:a16="http://schemas.microsoft.com/office/drawing/2014/main" id="{484CB7C0-A778-A649-8393-3760BABFC547}"/>
              </a:ext>
            </a:extLst>
          </p:cNvPr>
          <p:cNvSpPr txBox="1"/>
          <p:nvPr/>
        </p:nvSpPr>
        <p:spPr>
          <a:xfrm>
            <a:off x="747402" y="1858125"/>
            <a:ext cx="27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生成高质量的输入</a:t>
            </a:r>
          </a:p>
        </p:txBody>
      </p:sp>
      <p:sp>
        <p:nvSpPr>
          <p:cNvPr id="16" name="文本框 3">
            <a:extLst>
              <a:ext uri="{FF2B5EF4-FFF2-40B4-BE49-F238E27FC236}">
                <a16:creationId xmlns:a16="http://schemas.microsoft.com/office/drawing/2014/main" id="{AE90D8E7-DB93-C54F-9E51-26C216BC5F06}"/>
              </a:ext>
            </a:extLst>
          </p:cNvPr>
          <p:cNvSpPr txBox="1"/>
          <p:nvPr/>
        </p:nvSpPr>
        <p:spPr>
          <a:xfrm>
            <a:off x="979186" y="2330816"/>
            <a:ext cx="3525324" cy="798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完全随机产生的输入不够高效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高效的构造更有可能触发漏洞的输入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17" name="椭圆 4">
            <a:extLst>
              <a:ext uri="{FF2B5EF4-FFF2-40B4-BE49-F238E27FC236}">
                <a16:creationId xmlns:a16="http://schemas.microsoft.com/office/drawing/2014/main" id="{26E8CE08-886C-DD4D-9131-2821CABD679E}"/>
              </a:ext>
            </a:extLst>
          </p:cNvPr>
          <p:cNvSpPr/>
          <p:nvPr/>
        </p:nvSpPr>
        <p:spPr>
          <a:xfrm>
            <a:off x="878439" y="2531998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5">
            <a:extLst>
              <a:ext uri="{FF2B5EF4-FFF2-40B4-BE49-F238E27FC236}">
                <a16:creationId xmlns:a16="http://schemas.microsoft.com/office/drawing/2014/main" id="{C7FDD5F2-0A88-5C41-8A3A-C0C4D6969823}"/>
              </a:ext>
            </a:extLst>
          </p:cNvPr>
          <p:cNvSpPr/>
          <p:nvPr/>
        </p:nvSpPr>
        <p:spPr>
          <a:xfrm>
            <a:off x="878439" y="2911920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3">
            <a:extLst>
              <a:ext uri="{FF2B5EF4-FFF2-40B4-BE49-F238E27FC236}">
                <a16:creationId xmlns:a16="http://schemas.microsoft.com/office/drawing/2014/main" id="{A51E6740-602E-8048-B30B-3B5C44A0FE45}"/>
              </a:ext>
            </a:extLst>
          </p:cNvPr>
          <p:cNvSpPr txBox="1"/>
          <p:nvPr/>
        </p:nvSpPr>
        <p:spPr>
          <a:xfrm>
            <a:off x="966818" y="3957501"/>
            <a:ext cx="5134739" cy="798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大部分的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(Rust)</a:t>
            </a:r>
            <a:r>
              <a:rPr kumimoji="1"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Fuzzer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: 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 需要引入额外的代码和人工成本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开箱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即用： 一行代码或者一个标注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24" name="椭圆 4">
            <a:extLst>
              <a:ext uri="{FF2B5EF4-FFF2-40B4-BE49-F238E27FC236}">
                <a16:creationId xmlns:a16="http://schemas.microsoft.com/office/drawing/2014/main" id="{DFB283D7-B0CC-5743-9C00-72D1ADB55802}"/>
              </a:ext>
            </a:extLst>
          </p:cNvPr>
          <p:cNvSpPr/>
          <p:nvPr/>
        </p:nvSpPr>
        <p:spPr>
          <a:xfrm>
            <a:off x="866071" y="4158683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5">
            <a:extLst>
              <a:ext uri="{FF2B5EF4-FFF2-40B4-BE49-F238E27FC236}">
                <a16:creationId xmlns:a16="http://schemas.microsoft.com/office/drawing/2014/main" id="{B888DE0D-4CC5-5A4D-8CE3-BA27746650ED}"/>
              </a:ext>
            </a:extLst>
          </p:cNvPr>
          <p:cNvSpPr/>
          <p:nvPr/>
        </p:nvSpPr>
        <p:spPr>
          <a:xfrm>
            <a:off x="866071" y="4538605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3D296C28-B9F8-4949-AFF1-6EA3893EFFE8}"/>
              </a:ext>
            </a:extLst>
          </p:cNvPr>
          <p:cNvSpPr txBox="1"/>
          <p:nvPr/>
        </p:nvSpPr>
        <p:spPr>
          <a:xfrm>
            <a:off x="747402" y="3398368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简单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易用</a:t>
            </a:r>
          </a:p>
        </p:txBody>
      </p:sp>
    </p:spTree>
    <p:extLst>
      <p:ext uri="{BB962C8B-B14F-4D97-AF65-F5344CB8AC3E}">
        <p14:creationId xmlns:p14="http://schemas.microsoft.com/office/powerpoint/2010/main" val="335439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>
            <a:extLst>
              <a:ext uri="{FF2B5EF4-FFF2-40B4-BE49-F238E27FC236}">
                <a16:creationId xmlns:a16="http://schemas.microsoft.com/office/drawing/2014/main" id="{38D6C194-59A1-BB40-B4E5-2435B1384CA5}"/>
              </a:ext>
            </a:extLst>
          </p:cNvPr>
          <p:cNvSpPr txBox="1"/>
          <p:nvPr/>
        </p:nvSpPr>
        <p:spPr>
          <a:xfrm>
            <a:off x="1305542" y="3044279"/>
            <a:ext cx="7814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如何生成高质量的输入？</a:t>
            </a:r>
          </a:p>
        </p:txBody>
      </p:sp>
    </p:spTree>
    <p:extLst>
      <p:ext uri="{BB962C8B-B14F-4D97-AF65-F5344CB8AC3E}">
        <p14:creationId xmlns:p14="http://schemas.microsoft.com/office/powerpoint/2010/main" val="4167996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1" y="313090"/>
            <a:ext cx="7814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AFL</a:t>
            </a:r>
            <a:r>
              <a:rPr kumimoji="1"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为何如此成功？</a:t>
            </a:r>
          </a:p>
        </p:txBody>
      </p:sp>
      <p:sp>
        <p:nvSpPr>
          <p:cNvPr id="4" name="多文档 7">
            <a:extLst>
              <a:ext uri="{FF2B5EF4-FFF2-40B4-BE49-F238E27FC236}">
                <a16:creationId xmlns:a16="http://schemas.microsoft.com/office/drawing/2014/main" id="{AFEA6ABB-EB41-B743-AD9D-B59C2A5DCFAF}"/>
              </a:ext>
            </a:extLst>
          </p:cNvPr>
          <p:cNvSpPr/>
          <p:nvPr/>
        </p:nvSpPr>
        <p:spPr bwMode="auto">
          <a:xfrm>
            <a:off x="473184" y="2692123"/>
            <a:ext cx="1525309" cy="935834"/>
          </a:xfrm>
          <a:prstGeom prst="flowChartMulti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Input Seeds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5" name="文档 8">
            <a:extLst>
              <a:ext uri="{FF2B5EF4-FFF2-40B4-BE49-F238E27FC236}">
                <a16:creationId xmlns:a16="http://schemas.microsoft.com/office/drawing/2014/main" id="{80BC9125-C0F9-374C-81A5-CA5FC7D5A917}"/>
              </a:ext>
            </a:extLst>
          </p:cNvPr>
          <p:cNvSpPr/>
          <p:nvPr/>
        </p:nvSpPr>
        <p:spPr bwMode="auto">
          <a:xfrm>
            <a:off x="2557815" y="2803897"/>
            <a:ext cx="1178648" cy="712284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1600" dirty="0">
                <a:latin typeface="+mn-ea"/>
              </a:rPr>
              <a:t>Select Input</a:t>
            </a:r>
          </a:p>
        </p:txBody>
      </p:sp>
      <p:sp>
        <p:nvSpPr>
          <p:cNvPr id="6" name="矩形 9">
            <a:extLst>
              <a:ext uri="{FF2B5EF4-FFF2-40B4-BE49-F238E27FC236}">
                <a16:creationId xmlns:a16="http://schemas.microsoft.com/office/drawing/2014/main" id="{92D43B01-404C-804C-9B02-6F7407DE4C91}"/>
              </a:ext>
            </a:extLst>
          </p:cNvPr>
          <p:cNvSpPr/>
          <p:nvPr/>
        </p:nvSpPr>
        <p:spPr bwMode="auto">
          <a:xfrm>
            <a:off x="4360453" y="2803897"/>
            <a:ext cx="1178648" cy="712284"/>
          </a:xfrm>
          <a:prstGeom prst="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Mutation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7" name="文档 10">
            <a:extLst>
              <a:ext uri="{FF2B5EF4-FFF2-40B4-BE49-F238E27FC236}">
                <a16:creationId xmlns:a16="http://schemas.microsoft.com/office/drawing/2014/main" id="{92BA3B45-16C7-F041-854C-090FF83B001D}"/>
              </a:ext>
            </a:extLst>
          </p:cNvPr>
          <p:cNvSpPr/>
          <p:nvPr/>
        </p:nvSpPr>
        <p:spPr bwMode="auto">
          <a:xfrm>
            <a:off x="6163090" y="1656150"/>
            <a:ext cx="1178648" cy="712284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1600" dirty="0">
                <a:latin typeface="+mn-ea"/>
              </a:rPr>
              <a:t>Mutated input 1</a:t>
            </a:r>
          </a:p>
        </p:txBody>
      </p:sp>
      <p:sp>
        <p:nvSpPr>
          <p:cNvPr id="8" name="文档 11">
            <a:extLst>
              <a:ext uri="{FF2B5EF4-FFF2-40B4-BE49-F238E27FC236}">
                <a16:creationId xmlns:a16="http://schemas.microsoft.com/office/drawing/2014/main" id="{52CFA4CF-C98D-5140-BF86-D624F2BA1B7C}"/>
              </a:ext>
            </a:extLst>
          </p:cNvPr>
          <p:cNvSpPr/>
          <p:nvPr/>
        </p:nvSpPr>
        <p:spPr bwMode="auto">
          <a:xfrm>
            <a:off x="6182278" y="2803897"/>
            <a:ext cx="1178648" cy="712284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1600" dirty="0">
                <a:latin typeface="+mn-ea"/>
              </a:rPr>
              <a:t>Mutated input 2</a:t>
            </a:r>
          </a:p>
        </p:txBody>
      </p:sp>
      <p:sp>
        <p:nvSpPr>
          <p:cNvPr id="9" name="文档 12">
            <a:extLst>
              <a:ext uri="{FF2B5EF4-FFF2-40B4-BE49-F238E27FC236}">
                <a16:creationId xmlns:a16="http://schemas.microsoft.com/office/drawing/2014/main" id="{CDC1CE79-004C-3841-A780-967ED689D34F}"/>
              </a:ext>
            </a:extLst>
          </p:cNvPr>
          <p:cNvSpPr/>
          <p:nvPr/>
        </p:nvSpPr>
        <p:spPr bwMode="auto">
          <a:xfrm>
            <a:off x="6182278" y="3946092"/>
            <a:ext cx="1178648" cy="712284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1600" dirty="0">
                <a:latin typeface="+mn-ea"/>
              </a:rPr>
              <a:t>Mutated input N</a:t>
            </a:r>
          </a:p>
        </p:txBody>
      </p:sp>
      <p:sp>
        <p:nvSpPr>
          <p:cNvPr id="10" name="矩形 13">
            <a:extLst>
              <a:ext uri="{FF2B5EF4-FFF2-40B4-BE49-F238E27FC236}">
                <a16:creationId xmlns:a16="http://schemas.microsoft.com/office/drawing/2014/main" id="{A88AFBC5-6275-B546-AB25-D7E14BE25D57}"/>
              </a:ext>
            </a:extLst>
          </p:cNvPr>
          <p:cNvSpPr/>
          <p:nvPr/>
        </p:nvSpPr>
        <p:spPr bwMode="auto">
          <a:xfrm>
            <a:off x="7934772" y="2803897"/>
            <a:ext cx="1417600" cy="7122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Execute Against Target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1" name="矩形 14">
            <a:extLst>
              <a:ext uri="{FF2B5EF4-FFF2-40B4-BE49-F238E27FC236}">
                <a16:creationId xmlns:a16="http://schemas.microsoft.com/office/drawing/2014/main" id="{48228E0D-988B-3442-96B8-B108C54F7FCB}"/>
              </a:ext>
            </a:extLst>
          </p:cNvPr>
          <p:cNvSpPr/>
          <p:nvPr/>
        </p:nvSpPr>
        <p:spPr bwMode="auto">
          <a:xfrm>
            <a:off x="7934772" y="4129076"/>
            <a:ext cx="1417600" cy="7122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Monitor</a:t>
            </a:r>
          </a:p>
        </p:txBody>
      </p:sp>
      <p:cxnSp>
        <p:nvCxnSpPr>
          <p:cNvPr id="12" name="直线箭头连接符 15">
            <a:extLst>
              <a:ext uri="{FF2B5EF4-FFF2-40B4-BE49-F238E27FC236}">
                <a16:creationId xmlns:a16="http://schemas.microsoft.com/office/drawing/2014/main" id="{48DBFB1E-59B3-0142-936B-28624698C83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 bwMode="auto">
          <a:xfrm>
            <a:off x="1998493" y="3160040"/>
            <a:ext cx="55932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线箭头连接符 16">
            <a:extLst>
              <a:ext uri="{FF2B5EF4-FFF2-40B4-BE49-F238E27FC236}">
                <a16:creationId xmlns:a16="http://schemas.microsoft.com/office/drawing/2014/main" id="{CDC84553-4E84-E640-A475-37F0CCAA69B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>
            <a:off x="3736463" y="3160040"/>
            <a:ext cx="62399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线箭头连接符 17">
            <a:extLst>
              <a:ext uri="{FF2B5EF4-FFF2-40B4-BE49-F238E27FC236}">
                <a16:creationId xmlns:a16="http://schemas.microsoft.com/office/drawing/2014/main" id="{58A74052-7DF9-CC4D-AB96-4684C68E912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 bwMode="auto">
          <a:xfrm>
            <a:off x="5539100" y="3160040"/>
            <a:ext cx="64317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线箭头连接符 18">
            <a:extLst>
              <a:ext uri="{FF2B5EF4-FFF2-40B4-BE49-F238E27FC236}">
                <a16:creationId xmlns:a16="http://schemas.microsoft.com/office/drawing/2014/main" id="{7AF23A2A-A363-334A-A38A-4990ED1B2B6B}"/>
              </a:ext>
            </a:extLst>
          </p:cNvPr>
          <p:cNvCxnSpPr>
            <a:cxnSpLocks/>
          </p:cNvCxnSpPr>
          <p:nvPr/>
        </p:nvCxnSpPr>
        <p:spPr bwMode="auto">
          <a:xfrm>
            <a:off x="7360926" y="3128653"/>
            <a:ext cx="57384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线箭头连接符 19">
            <a:extLst>
              <a:ext uri="{FF2B5EF4-FFF2-40B4-BE49-F238E27FC236}">
                <a16:creationId xmlns:a16="http://schemas.microsoft.com/office/drawing/2014/main" id="{BDA20536-662F-6146-836F-22AB8377533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 bwMode="auto">
          <a:xfrm>
            <a:off x="8643572" y="3516182"/>
            <a:ext cx="0" cy="6128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线箭头连接符 20">
            <a:extLst>
              <a:ext uri="{FF2B5EF4-FFF2-40B4-BE49-F238E27FC236}">
                <a16:creationId xmlns:a16="http://schemas.microsoft.com/office/drawing/2014/main" id="{1293B063-7429-3345-AF22-BE4365B18426}"/>
              </a:ext>
            </a:extLst>
          </p:cNvPr>
          <p:cNvCxnSpPr>
            <a:cxnSpLocks/>
          </p:cNvCxnSpPr>
          <p:nvPr/>
        </p:nvCxnSpPr>
        <p:spPr bwMode="auto">
          <a:xfrm>
            <a:off x="5860689" y="2012292"/>
            <a:ext cx="32159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直线箭头连接符 21">
            <a:extLst>
              <a:ext uri="{FF2B5EF4-FFF2-40B4-BE49-F238E27FC236}">
                <a16:creationId xmlns:a16="http://schemas.microsoft.com/office/drawing/2014/main" id="{516528E9-80CA-2640-B9EB-25A08871F26E}"/>
              </a:ext>
            </a:extLst>
          </p:cNvPr>
          <p:cNvCxnSpPr>
            <a:cxnSpLocks/>
          </p:cNvCxnSpPr>
          <p:nvPr/>
        </p:nvCxnSpPr>
        <p:spPr bwMode="auto">
          <a:xfrm>
            <a:off x="5860689" y="4306504"/>
            <a:ext cx="32159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直线箭头连接符 22">
            <a:extLst>
              <a:ext uri="{FF2B5EF4-FFF2-40B4-BE49-F238E27FC236}">
                <a16:creationId xmlns:a16="http://schemas.microsoft.com/office/drawing/2014/main" id="{374A8F4F-83CF-3A4C-B42C-07898E7ADD45}"/>
              </a:ext>
            </a:extLst>
          </p:cNvPr>
          <p:cNvCxnSpPr>
            <a:cxnSpLocks/>
          </p:cNvCxnSpPr>
          <p:nvPr/>
        </p:nvCxnSpPr>
        <p:spPr bwMode="auto">
          <a:xfrm>
            <a:off x="5860689" y="2016562"/>
            <a:ext cx="0" cy="2289942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肘形连接符 23">
            <a:extLst>
              <a:ext uri="{FF2B5EF4-FFF2-40B4-BE49-F238E27FC236}">
                <a16:creationId xmlns:a16="http://schemas.microsoft.com/office/drawing/2014/main" id="{DDDFD5AA-85B2-ED49-A0A3-F636CD62E585}"/>
              </a:ext>
            </a:extLst>
          </p:cNvPr>
          <p:cNvCxnSpPr>
            <a:cxnSpLocks/>
            <a:stCxn id="29" idx="1"/>
          </p:cNvCxnSpPr>
          <p:nvPr/>
        </p:nvCxnSpPr>
        <p:spPr bwMode="auto">
          <a:xfrm rot="10800000" flipV="1">
            <a:off x="1129773" y="5576159"/>
            <a:ext cx="6369617" cy="9326"/>
          </a:xfrm>
          <a:prstGeom prst="bentConnector3">
            <a:avLst>
              <a:gd name="adj1" fmla="val 49697"/>
            </a:avLst>
          </a:prstGeom>
          <a:ln>
            <a:headEnd type="none" w="med" len="med"/>
            <a:tailEnd type="non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线箭头连接符 24">
            <a:extLst>
              <a:ext uri="{FF2B5EF4-FFF2-40B4-BE49-F238E27FC236}">
                <a16:creationId xmlns:a16="http://schemas.microsoft.com/office/drawing/2014/main" id="{64B21AAA-D94C-C348-853D-717EAA932F48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 flipV="1">
            <a:off x="1129773" y="3592517"/>
            <a:ext cx="0" cy="199296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文本框 25">
            <a:extLst>
              <a:ext uri="{FF2B5EF4-FFF2-40B4-BE49-F238E27FC236}">
                <a16:creationId xmlns:a16="http://schemas.microsoft.com/office/drawing/2014/main" id="{3DEA4E77-A89B-D04F-BB52-6A0B39EC0D7F}"/>
              </a:ext>
            </a:extLst>
          </p:cNvPr>
          <p:cNvSpPr txBox="1"/>
          <p:nvPr/>
        </p:nvSpPr>
        <p:spPr>
          <a:xfrm>
            <a:off x="6547572" y="3464214"/>
            <a:ext cx="328936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kumimoji="1" lang="en-US" altLang="zh-CN" sz="1600" dirty="0">
                <a:solidFill>
                  <a:schemeClr val="tx1"/>
                </a:solidFill>
                <a:latin typeface="+mn-ea"/>
              </a:rPr>
              <a:t>…</a:t>
            </a:r>
            <a:endParaRPr kumimoji="1"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矩形 26">
            <a:extLst>
              <a:ext uri="{FF2B5EF4-FFF2-40B4-BE49-F238E27FC236}">
                <a16:creationId xmlns:a16="http://schemas.microsoft.com/office/drawing/2014/main" id="{4ADB20D2-84A5-1A48-B1A2-57080BCE1CE1}"/>
              </a:ext>
            </a:extLst>
          </p:cNvPr>
          <p:cNvSpPr/>
          <p:nvPr/>
        </p:nvSpPr>
        <p:spPr>
          <a:xfrm>
            <a:off x="1734015" y="5014360"/>
            <a:ext cx="36663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Added to input queue on new behavior</a:t>
            </a:r>
            <a:endParaRPr kumimoji="1" lang="zh-CN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菱形 34">
            <a:extLst>
              <a:ext uri="{FF2B5EF4-FFF2-40B4-BE49-F238E27FC236}">
                <a16:creationId xmlns:a16="http://schemas.microsoft.com/office/drawing/2014/main" id="{A3C0BD2D-53F0-684C-ADD3-43F6D2369A3F}"/>
              </a:ext>
            </a:extLst>
          </p:cNvPr>
          <p:cNvSpPr/>
          <p:nvPr/>
        </p:nvSpPr>
        <p:spPr>
          <a:xfrm>
            <a:off x="9903616" y="4130062"/>
            <a:ext cx="1346645" cy="712284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+mn-ea"/>
              </a:rPr>
              <a:t>Crash?</a:t>
            </a:r>
            <a:endParaRPr kumimoji="1" lang="zh-CN" altLang="en-US" sz="1600" dirty="0">
              <a:latin typeface="+mn-ea"/>
            </a:endParaRPr>
          </a:p>
        </p:txBody>
      </p:sp>
      <p:cxnSp>
        <p:nvCxnSpPr>
          <p:cNvPr id="26" name="直线箭头连接符 35">
            <a:extLst>
              <a:ext uri="{FF2B5EF4-FFF2-40B4-BE49-F238E27FC236}">
                <a16:creationId xmlns:a16="http://schemas.microsoft.com/office/drawing/2014/main" id="{E0257D8F-427B-744A-94BD-6A92E7C68178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 bwMode="auto">
          <a:xfrm>
            <a:off x="9352372" y="4485218"/>
            <a:ext cx="551244" cy="9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线箭头连接符 36">
            <a:extLst>
              <a:ext uri="{FF2B5EF4-FFF2-40B4-BE49-F238E27FC236}">
                <a16:creationId xmlns:a16="http://schemas.microsoft.com/office/drawing/2014/main" id="{9C0B36C1-1C85-6043-B833-C40A19E73FE3}"/>
              </a:ext>
            </a:extLst>
          </p:cNvPr>
          <p:cNvCxnSpPr>
            <a:cxnSpLocks/>
          </p:cNvCxnSpPr>
          <p:nvPr/>
        </p:nvCxnSpPr>
        <p:spPr bwMode="auto">
          <a:xfrm flipV="1">
            <a:off x="10541570" y="3614518"/>
            <a:ext cx="0" cy="51455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磁盘 37">
            <a:extLst>
              <a:ext uri="{FF2B5EF4-FFF2-40B4-BE49-F238E27FC236}">
                <a16:creationId xmlns:a16="http://schemas.microsoft.com/office/drawing/2014/main" id="{6C6DE3B4-98FC-0E42-97AC-FB0AAE7AEEB5}"/>
              </a:ext>
            </a:extLst>
          </p:cNvPr>
          <p:cNvSpPr/>
          <p:nvPr/>
        </p:nvSpPr>
        <p:spPr>
          <a:xfrm>
            <a:off x="10061172" y="2999572"/>
            <a:ext cx="784075" cy="614453"/>
          </a:xfrm>
          <a:prstGeom prst="flowChartMagneticDis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+mn-ea"/>
              </a:rPr>
              <a:t>Bugs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29" name="菱形 42">
            <a:extLst>
              <a:ext uri="{FF2B5EF4-FFF2-40B4-BE49-F238E27FC236}">
                <a16:creationId xmlns:a16="http://schemas.microsoft.com/office/drawing/2014/main" id="{4227896A-F68B-E343-9A51-2AFB97C56C57}"/>
              </a:ext>
            </a:extLst>
          </p:cNvPr>
          <p:cNvSpPr/>
          <p:nvPr/>
        </p:nvSpPr>
        <p:spPr>
          <a:xfrm>
            <a:off x="7499390" y="5220017"/>
            <a:ext cx="2288362" cy="712284"/>
          </a:xfrm>
          <a:prstGeom prst="diamond">
            <a:avLst/>
          </a:prstGeom>
          <a:solidFill>
            <a:schemeClr val="bg2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+mn-ea"/>
              </a:rPr>
              <a:t>Has new Coverage</a:t>
            </a:r>
            <a:endParaRPr kumimoji="1"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直线箭头连接符 43">
            <a:extLst>
              <a:ext uri="{FF2B5EF4-FFF2-40B4-BE49-F238E27FC236}">
                <a16:creationId xmlns:a16="http://schemas.microsoft.com/office/drawing/2014/main" id="{7A1EB22F-9019-D847-8681-2ADF2ECD2A23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 bwMode="auto">
          <a:xfrm>
            <a:off x="8643572" y="4841360"/>
            <a:ext cx="0" cy="3786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线箭头连接符 55">
            <a:extLst>
              <a:ext uri="{FF2B5EF4-FFF2-40B4-BE49-F238E27FC236}">
                <a16:creationId xmlns:a16="http://schemas.microsoft.com/office/drawing/2014/main" id="{76C10775-E497-DE4A-AF58-A6DD080286D2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 bwMode="auto">
          <a:xfrm>
            <a:off x="6771602" y="4611287"/>
            <a:ext cx="1871970" cy="60872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文本框 2">
            <a:extLst>
              <a:ext uri="{FF2B5EF4-FFF2-40B4-BE49-F238E27FC236}">
                <a16:creationId xmlns:a16="http://schemas.microsoft.com/office/drawing/2014/main" id="{B47252B8-C38C-9349-BBAC-4EC2DD7E368F}"/>
              </a:ext>
            </a:extLst>
          </p:cNvPr>
          <p:cNvSpPr txBox="1"/>
          <p:nvPr/>
        </p:nvSpPr>
        <p:spPr>
          <a:xfrm>
            <a:off x="747401" y="1593142"/>
            <a:ext cx="4113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将路径覆盖反馈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(Coverage)</a:t>
            </a:r>
          </a:p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引入到模糊测试中</a:t>
            </a:r>
            <a:endParaRPr kumimoji="1"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568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1" y="313090"/>
            <a:ext cx="7814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从无状态到有状态的生成</a:t>
            </a: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77D6BAB5-DF3C-3E4F-8499-C4DCFD93E4DC}"/>
              </a:ext>
            </a:extLst>
          </p:cNvPr>
          <p:cNvSpPr txBox="1"/>
          <p:nvPr/>
        </p:nvSpPr>
        <p:spPr>
          <a:xfrm>
            <a:off x="747401" y="1683327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无状态分布</a:t>
            </a:r>
            <a:endParaRPr kumimoji="1"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7" name="文本框 3">
            <a:extLst>
              <a:ext uri="{FF2B5EF4-FFF2-40B4-BE49-F238E27FC236}">
                <a16:creationId xmlns:a16="http://schemas.microsoft.com/office/drawing/2014/main" id="{52314B9B-5C93-DF4E-B6B8-0142AE0CF8C4}"/>
              </a:ext>
            </a:extLst>
          </p:cNvPr>
          <p:cNvSpPr txBox="1"/>
          <p:nvPr/>
        </p:nvSpPr>
        <p:spPr>
          <a:xfrm>
            <a:off x="966817" y="2211828"/>
            <a:ext cx="4068645" cy="190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Rand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使用的分布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Standard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 ： 默认分布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Uniform : 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可以在自定义范围内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…</a:t>
            </a:r>
          </a:p>
          <a:p>
            <a:pPr>
              <a:lnSpc>
                <a:spcPct val="150000"/>
              </a:lnSpc>
            </a:pP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id="{0496828A-3FAE-2F41-9734-F1D7898276C3}"/>
              </a:ext>
            </a:extLst>
          </p:cNvPr>
          <p:cNvSpPr txBox="1"/>
          <p:nvPr/>
        </p:nvSpPr>
        <p:spPr>
          <a:xfrm>
            <a:off x="6096000" y="2211828"/>
            <a:ext cx="4392397" cy="3753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状态与反馈：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采集测试目标的路径覆盖等反馈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判断一个输入是否能够触发新的状态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输入生成：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对不同类型实现不同的生成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 – Type Aware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根据其反馈调整下一次输入的生成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包括在之前生成的有效输入上进行变异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A13020-18AE-044C-B5B2-4FB31F51B29B}"/>
              </a:ext>
            </a:extLst>
          </p:cNvPr>
          <p:cNvSpPr txBox="1"/>
          <p:nvPr/>
        </p:nvSpPr>
        <p:spPr>
          <a:xfrm>
            <a:off x="747401" y="4487644"/>
            <a:ext cx="3967103" cy="116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对不同的类型，不同的场景，可能需要：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不同的分布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有状态的分布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FC4BEF3C-6E68-F441-8369-852903E20976}"/>
              </a:ext>
            </a:extLst>
          </p:cNvPr>
          <p:cNvSpPr txBox="1"/>
          <p:nvPr/>
        </p:nvSpPr>
        <p:spPr>
          <a:xfrm>
            <a:off x="747400" y="4025979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观察</a:t>
            </a:r>
            <a:endParaRPr kumimoji="1"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B5C72075-56C5-BF4C-BF92-692598719A55}"/>
              </a:ext>
            </a:extLst>
          </p:cNvPr>
          <p:cNvSpPr txBox="1"/>
          <p:nvPr/>
        </p:nvSpPr>
        <p:spPr>
          <a:xfrm>
            <a:off x="6096000" y="1683326"/>
            <a:ext cx="3703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有状态的生成</a:t>
            </a:r>
            <a:endParaRPr kumimoji="1"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4413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1" y="313090"/>
            <a:ext cx="7814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新的生成方式</a:t>
            </a:r>
          </a:p>
        </p:txBody>
      </p:sp>
      <p:sp>
        <p:nvSpPr>
          <p:cNvPr id="15" name="文本框 2">
            <a:extLst>
              <a:ext uri="{FF2B5EF4-FFF2-40B4-BE49-F238E27FC236}">
                <a16:creationId xmlns:a16="http://schemas.microsoft.com/office/drawing/2014/main" id="{484CB7C0-A778-A649-8393-3760BABFC547}"/>
              </a:ext>
            </a:extLst>
          </p:cNvPr>
          <p:cNvSpPr txBox="1"/>
          <p:nvPr/>
        </p:nvSpPr>
        <p:spPr>
          <a:xfrm>
            <a:off x="747401" y="1458185"/>
            <a:ext cx="2768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带有状态的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Trait 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0B2A10C1-8214-B240-AD7C-9903541BABFD}"/>
              </a:ext>
            </a:extLst>
          </p:cNvPr>
          <p:cNvSpPr txBox="1"/>
          <p:nvPr/>
        </p:nvSpPr>
        <p:spPr>
          <a:xfrm>
            <a:off x="747401" y="4564742"/>
            <a:ext cx="3292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State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 可能包括什么？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137A1-9E8B-CB45-8A49-B85E14EF4909}"/>
              </a:ext>
            </a:extLst>
          </p:cNvPr>
          <p:cNvSpPr txBox="1"/>
          <p:nvPr/>
        </p:nvSpPr>
        <p:spPr>
          <a:xfrm>
            <a:off x="747401" y="1933234"/>
            <a:ext cx="9724358" cy="1215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pub</a:t>
            </a: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CN" sz="18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trait</a:t>
            </a: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CN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FuzzGenerate</a:t>
            </a: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{</a:t>
            </a: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CN" sz="18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fn</a:t>
            </a: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fuzz_gen&lt;R&gt;(</a:t>
            </a:r>
            <a:r>
              <a:rPr lang="en-CN" sz="18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rng</a:t>
            </a: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&amp;</a:t>
            </a:r>
            <a:r>
              <a:rPr lang="en-CN" sz="18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mut</a:t>
            </a: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R, </a:t>
            </a:r>
            <a:r>
              <a:rPr lang="en-CN" sz="18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state</a:t>
            </a: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&amp;</a:t>
            </a:r>
            <a:r>
              <a:rPr lang="en-CN" sz="18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mut</a:t>
            </a: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FuzzState) -&gt; </a:t>
            </a:r>
            <a:r>
              <a:rPr lang="en-CN" sz="18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CN" sz="18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where</a:t>
            </a: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R: Rng + ?Sized;</a:t>
            </a: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id="{6393F983-6630-9648-8F6B-0DEBA65622E5}"/>
              </a:ext>
            </a:extLst>
          </p:cNvPr>
          <p:cNvSpPr txBox="1"/>
          <p:nvPr/>
        </p:nvSpPr>
        <p:spPr>
          <a:xfrm>
            <a:off x="747401" y="5007758"/>
            <a:ext cx="4714752" cy="15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生成该变量的次数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反馈得到的信息，比如动态控制流、数据流等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5FF53-96A3-CA49-8686-ADED2E4F9968}"/>
              </a:ext>
            </a:extLst>
          </p:cNvPr>
          <p:cNvSpPr txBox="1"/>
          <p:nvPr/>
        </p:nvSpPr>
        <p:spPr>
          <a:xfrm>
            <a:off x="747401" y="3162272"/>
            <a:ext cx="10359870" cy="1215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pub</a:t>
            </a: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CN" sz="18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trait</a:t>
            </a: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FuzzMutate {</a:t>
            </a: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fn</a:t>
            </a: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CN" sz="18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fuzz_mut</a:t>
            </a: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&lt;R&gt;(&amp;</a:t>
            </a:r>
            <a:r>
              <a:rPr lang="en-CN" sz="18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mut</a:t>
            </a: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CN" sz="1800" u="sng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en-CN" sz="18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rng</a:t>
            </a: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&amp;</a:t>
            </a:r>
            <a:r>
              <a:rPr lang="en-CN" sz="18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mut</a:t>
            </a: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R, </a:t>
            </a:r>
            <a:r>
              <a:rPr lang="en-CN" sz="18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state</a:t>
            </a: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&amp;</a:t>
            </a:r>
            <a:r>
              <a:rPr lang="en-CN" sz="18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mut</a:t>
            </a: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FuzzState)</a:t>
            </a: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CN" sz="18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where</a:t>
            </a: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R: Rng + ?Sized;</a:t>
            </a: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F534AB-2B12-9945-9666-90B0706614E7}"/>
              </a:ext>
            </a:extLst>
          </p:cNvPr>
          <p:cNvSpPr/>
          <p:nvPr/>
        </p:nvSpPr>
        <p:spPr>
          <a:xfrm>
            <a:off x="3230358" y="1408159"/>
            <a:ext cx="3103735" cy="471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--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 对不同类型有不同的实现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31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092872B-8F5C-3840-830D-BD674EFE6C16}"/>
              </a:ext>
            </a:extLst>
          </p:cNvPr>
          <p:cNvSpPr txBox="1"/>
          <p:nvPr/>
        </p:nvSpPr>
        <p:spPr>
          <a:xfrm>
            <a:off x="747401" y="1548428"/>
            <a:ext cx="9417877" cy="445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let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mut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8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= rand::thread_rng();</a:t>
            </a:r>
            <a:endParaRPr lang="en-CN" sz="28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let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mut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8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seeds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= FuzzSeeds::default();</a:t>
            </a:r>
            <a:endParaRPr lang="en-CN" sz="28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let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mut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8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state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= FuzzState::default();</a:t>
            </a:r>
            <a:endParaRPr lang="en-CN" sz="28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i </a:t>
            </a:r>
            <a:r>
              <a:rPr lang="en-CN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800" dirty="0">
                <a:solidFill>
                  <a:srgbClr val="09865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..MAX_ROUND {</a:t>
            </a:r>
            <a:endParaRPr lang="en-CN" sz="28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dirty="0">
                <a:solidFill>
                  <a:srgbClr val="000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CN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let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input = </a:t>
            </a:r>
            <a:r>
              <a:rPr lang="en-CN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let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800" dirty="0">
                <a:solidFill>
                  <a:srgbClr val="09865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Some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(seed) = </a:t>
            </a:r>
            <a:r>
              <a:rPr lang="en-CN" sz="18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seeds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.choose(&amp;</a:t>
            </a:r>
            <a:r>
              <a:rPr lang="en-CN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mut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8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 {</a:t>
            </a:r>
            <a:endParaRPr lang="en-CN" sz="28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seed.fuzz_mut(&amp;</a:t>
            </a:r>
            <a:r>
              <a:rPr lang="en-CN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mut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8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&amp;</a:t>
            </a:r>
            <a:r>
              <a:rPr lang="en-CN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mut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8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state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endParaRPr lang="en-CN" sz="28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seed</a:t>
            </a:r>
            <a:endParaRPr lang="en-CN" sz="28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} </a:t>
            </a:r>
            <a:r>
              <a:rPr lang="en-CN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else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{</a:t>
            </a:r>
            <a:endParaRPr lang="en-CN" sz="28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Vec</a:t>
            </a:r>
            <a:r>
              <a:rPr lang="en-CN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&lt;i8&gt;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::fuzz_gen(&amp;</a:t>
            </a:r>
            <a:r>
              <a:rPr lang="en-CN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mut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8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&amp;</a:t>
            </a:r>
            <a:r>
              <a:rPr lang="en-CN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mut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8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state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en-CN" sz="28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};</a:t>
            </a: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parse(intput);</a:t>
            </a:r>
            <a:endParaRPr lang="en-CN" sz="28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CN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let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feedback = get_feedback();</a:t>
            </a:r>
            <a:endParaRPr lang="en-CN" sz="28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CN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feedback.is_crash() {</a:t>
            </a:r>
            <a:endParaRPr lang="en-CN" sz="28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 save_crash(input, feedback);</a:t>
            </a:r>
            <a:endParaRPr lang="en-CN" sz="28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  <a:endParaRPr lang="en-CN" sz="28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CN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feedback.has_new(&amp;</a:t>
            </a:r>
            <a:r>
              <a:rPr lang="en-CN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mut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8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state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 {</a:t>
            </a:r>
            <a:endParaRPr lang="en-CN" sz="28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 </a:t>
            </a:r>
            <a:r>
              <a:rPr lang="en-CN" sz="18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seeds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.save(input);</a:t>
            </a:r>
            <a:endParaRPr lang="en-CN" sz="28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  <a:endParaRPr lang="en-CN" sz="28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CN" sz="28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BAD051-DB28-9147-8A3D-B799AB75A9EB}"/>
              </a:ext>
            </a:extLst>
          </p:cNvPr>
          <p:cNvSpPr/>
          <p:nvPr/>
        </p:nvSpPr>
        <p:spPr>
          <a:xfrm>
            <a:off x="1306286" y="2422566"/>
            <a:ext cx="7885215" cy="1436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文本框 13"/>
          <p:cNvSpPr txBox="1"/>
          <p:nvPr/>
        </p:nvSpPr>
        <p:spPr>
          <a:xfrm>
            <a:off x="747401" y="313090"/>
            <a:ext cx="7814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测试回路</a:t>
            </a:r>
          </a:p>
        </p:txBody>
      </p:sp>
    </p:spTree>
    <p:extLst>
      <p:ext uri="{BB962C8B-B14F-4D97-AF65-F5344CB8AC3E}">
        <p14:creationId xmlns:p14="http://schemas.microsoft.com/office/powerpoint/2010/main" val="2349311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1" y="313090"/>
            <a:ext cx="8477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生成行为的实现</a:t>
            </a:r>
          </a:p>
        </p:txBody>
      </p:sp>
      <p:sp>
        <p:nvSpPr>
          <p:cNvPr id="15" name="文本框 2">
            <a:extLst>
              <a:ext uri="{FF2B5EF4-FFF2-40B4-BE49-F238E27FC236}">
                <a16:creationId xmlns:a16="http://schemas.microsoft.com/office/drawing/2014/main" id="{484CB7C0-A778-A649-8393-3760BABFC547}"/>
              </a:ext>
            </a:extLst>
          </p:cNvPr>
          <p:cNvSpPr txBox="1"/>
          <p:nvPr/>
        </p:nvSpPr>
        <p:spPr>
          <a:xfrm>
            <a:off x="752318" y="161658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CBFCC5-FD9F-8144-B4C6-96B82CB3F839}"/>
              </a:ext>
            </a:extLst>
          </p:cNvPr>
          <p:cNvSpPr txBox="1"/>
          <p:nvPr/>
        </p:nvSpPr>
        <p:spPr>
          <a:xfrm>
            <a:off x="4775881" y="1429058"/>
            <a:ext cx="7201471" cy="5145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CN" sz="14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impl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FuzzGenerate </a:t>
            </a:r>
            <a:r>
              <a:rPr lang="en-CN" sz="14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u32 {</a:t>
            </a:r>
            <a:endParaRPr lang="en-CN" sz="20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CN" sz="14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fn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fuzz_gen&lt;R&gt;(</a:t>
            </a:r>
            <a:r>
              <a:rPr lang="en-CN" sz="14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 &amp;</a:t>
            </a:r>
            <a:r>
              <a:rPr lang="en-CN" sz="14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mut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R, </a:t>
            </a:r>
            <a:r>
              <a:rPr lang="en-CN" sz="14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state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: &amp;</a:t>
            </a:r>
            <a:r>
              <a:rPr lang="en-CN" sz="14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mut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FuzzState) -&gt; </a:t>
            </a:r>
            <a:r>
              <a:rPr lang="en-CN" sz="14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endParaRPr lang="en-CN" sz="20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CN" sz="14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zh-CN" alt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R: Rng + ?Sized,</a:t>
            </a:r>
            <a:r>
              <a:rPr lang="zh-CN" alt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endParaRPr lang="en-CN" sz="20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CN" sz="14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4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state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.num_fuzz == </a:t>
            </a:r>
            <a:r>
              <a:rPr lang="en-CN" sz="1400" dirty="0">
                <a:solidFill>
                  <a:srgbClr val="09865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  <a:endParaRPr lang="en-CN" sz="20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CN" sz="14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400" dirty="0">
                <a:solidFill>
                  <a:srgbClr val="09865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endParaRPr lang="en-CN" sz="20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}</a:t>
            </a:r>
            <a:endParaRPr lang="en-CN" sz="20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CN" sz="14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4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CN" sz="14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gen_bool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CN" sz="1400" dirty="0">
                <a:solidFill>
                  <a:srgbClr val="09865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0.3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 {</a:t>
            </a:r>
            <a:endParaRPr lang="en-CN" sz="20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CN" sz="14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CORPUS: &amp;[u32] = &amp;[</a:t>
            </a:r>
            <a:endParaRPr lang="en-CN" sz="20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std::u32::MIN,</a:t>
            </a:r>
            <a:endParaRPr lang="en-CN" sz="20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std::u32::MAX,</a:t>
            </a:r>
            <a:endParaRPr lang="en-CN" sz="20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std::i32::MAX </a:t>
            </a:r>
            <a:r>
              <a:rPr lang="en-CN" sz="14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u32,</a:t>
            </a:r>
            <a:endParaRPr lang="en-CN" sz="20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(std::i32::MAX </a:t>
            </a:r>
            <a:r>
              <a:rPr lang="en-CN" sz="14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u32) + </a:t>
            </a:r>
            <a:r>
              <a:rPr lang="en-CN" sz="1400" dirty="0">
                <a:solidFill>
                  <a:srgbClr val="09865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endParaRPr lang="en-CN" sz="20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	     ];</a:t>
            </a:r>
            <a:endParaRPr lang="en-CN" sz="20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CN" sz="14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CORPUS.choose(</a:t>
            </a:r>
            <a:r>
              <a:rPr lang="en-CN" sz="14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).unwrap().to_owned();</a:t>
            </a:r>
            <a:endParaRPr lang="en-CN" sz="20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}</a:t>
            </a:r>
            <a:endParaRPr lang="en-CN" sz="20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CN" sz="14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4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CN" sz="14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gen_bool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CN" sz="1400" dirty="0">
                <a:solidFill>
                  <a:srgbClr val="09865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0.5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 {</a:t>
            </a:r>
            <a:endParaRPr lang="en-CN" sz="20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CN" sz="14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4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let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400" dirty="0">
                <a:solidFill>
                  <a:srgbClr val="09865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Some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(val) = </a:t>
            </a:r>
            <a:r>
              <a:rPr lang="en-CN" sz="14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state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.candicates.choose(</a:t>
            </a:r>
            <a:r>
              <a:rPr lang="en-CN" sz="14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 {</a:t>
            </a:r>
            <a:endParaRPr lang="en-CN" sz="20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return val.downcast_ref::&lt;</a:t>
            </a:r>
            <a:r>
              <a:rPr lang="en-CN" sz="14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&gt;().to_owned();</a:t>
            </a:r>
            <a:endParaRPr lang="en-CN" sz="20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    }</a:t>
            </a:r>
            <a:endParaRPr lang="en-CN" sz="20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}</a:t>
            </a:r>
            <a:endParaRPr lang="en-CN" sz="20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CN" sz="14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CN" sz="14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gen</a:t>
            </a: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</a:t>
            </a:r>
            <a:endParaRPr lang="en-CN" sz="20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  <a:endParaRPr lang="en-CN" sz="20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CN" sz="20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345FF3-FBAA-3149-8CCA-7743440FCF28}"/>
              </a:ext>
            </a:extLst>
          </p:cNvPr>
          <p:cNvSpPr/>
          <p:nvPr/>
        </p:nvSpPr>
        <p:spPr>
          <a:xfrm>
            <a:off x="4775881" y="1008880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latin typeface="Proxima Nova Rg" panose="02000506030000020004" pitchFamily="2" charset="0"/>
              </a:rPr>
              <a:t>可能的实现</a:t>
            </a:r>
            <a:r>
              <a:rPr kumimoji="1" lang="en-US" altLang="zh-CN" b="1" dirty="0">
                <a:latin typeface="Proxima Nova Rg" panose="02000506030000020004" pitchFamily="2" charset="0"/>
              </a:rPr>
              <a:t> –</a:t>
            </a: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 u32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 的生成</a:t>
            </a:r>
            <a:endParaRPr lang="en-CN" dirty="0"/>
          </a:p>
        </p:txBody>
      </p:sp>
      <p:sp>
        <p:nvSpPr>
          <p:cNvPr id="7" name="文本框 3">
            <a:extLst>
              <a:ext uri="{FF2B5EF4-FFF2-40B4-BE49-F238E27FC236}">
                <a16:creationId xmlns:a16="http://schemas.microsoft.com/office/drawing/2014/main" id="{9818CA2A-15CE-584A-9C1E-439B46DB01DF}"/>
              </a:ext>
            </a:extLst>
          </p:cNvPr>
          <p:cNvSpPr txBox="1"/>
          <p:nvPr/>
        </p:nvSpPr>
        <p:spPr>
          <a:xfrm>
            <a:off x="747401" y="1673893"/>
            <a:ext cx="4028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" sz="2000" dirty="0"/>
              <a:t>在</a:t>
            </a:r>
            <a:r>
              <a:rPr kumimoji="1" lang="zh-CN" altLang="en-US" sz="2000" dirty="0"/>
              <a:t>没有种子输入的前提下</a:t>
            </a:r>
            <a:endParaRPr kumimoji="1" lang="en" altLang="zh-CN" sz="2000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000" dirty="0"/>
              <a:t>引入确定性策略：比如第一次生成必须为</a:t>
            </a:r>
            <a:r>
              <a:rPr kumimoji="1" lang="en-US" altLang="zh-CN" sz="2000" dirty="0"/>
              <a:t>0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000" dirty="0"/>
              <a:t>更大概率使用一些预先设定的语料值</a:t>
            </a:r>
            <a:endParaRPr kumimoji="1"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000" dirty="0"/>
              <a:t>通过反馈计算出该输入的可能字段，加入到候选集合并优先使用。</a:t>
            </a:r>
            <a:r>
              <a:rPr kumimoji="1" lang="en-US" altLang="zh-CN" sz="2000" dirty="0"/>
              <a:t>  </a:t>
            </a:r>
            <a:r>
              <a:rPr kumimoji="1" lang="zh-CN" altLang="en-US" sz="2000" dirty="0"/>
              <a:t>比如</a:t>
            </a:r>
            <a:r>
              <a:rPr kumimoji="1" lang="en-US" altLang="zh-CN" sz="2000" dirty="0"/>
              <a:t> Angora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000" dirty="0"/>
              <a:t>设为一个完全新的随机值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CDD9A9-603E-CA44-83C3-A9D771455241}"/>
              </a:ext>
            </a:extLst>
          </p:cNvPr>
          <p:cNvGrpSpPr/>
          <p:nvPr/>
        </p:nvGrpSpPr>
        <p:grpSpPr>
          <a:xfrm>
            <a:off x="4732595" y="2359694"/>
            <a:ext cx="974880" cy="123840"/>
            <a:chOff x="4732595" y="2359694"/>
            <a:chExt cx="97488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7BFC470-E773-AF43-8A89-5C20DE719E20}"/>
                    </a:ext>
                  </a:extLst>
                </p14:cNvPr>
                <p14:cNvContentPartPr/>
                <p14:nvPr/>
              </p14:nvContentPartPr>
              <p14:xfrm>
                <a:off x="4732595" y="2359694"/>
                <a:ext cx="954720" cy="63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7BFC470-E773-AF43-8A89-5C20DE719E2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23595" y="2351054"/>
                  <a:ext cx="9723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F76AC62-EBEF-1B49-AC1B-68163F7F87C4}"/>
                    </a:ext>
                  </a:extLst>
                </p14:cNvPr>
                <p14:cNvContentPartPr/>
                <p14:nvPr/>
              </p14:nvContentPartPr>
              <p14:xfrm>
                <a:off x="5542235" y="2375534"/>
                <a:ext cx="165240" cy="108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F76AC62-EBEF-1B49-AC1B-68163F7F87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33235" y="2366894"/>
                  <a:ext cx="18288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734808-2D8E-1A4D-9C74-D6839E820F82}"/>
              </a:ext>
            </a:extLst>
          </p:cNvPr>
          <p:cNvGrpSpPr/>
          <p:nvPr/>
        </p:nvGrpSpPr>
        <p:grpSpPr>
          <a:xfrm>
            <a:off x="4742315" y="3017054"/>
            <a:ext cx="1238400" cy="348480"/>
            <a:chOff x="4742315" y="3017054"/>
            <a:chExt cx="123840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E225C1A-D5A2-9F4B-BC2F-8265D7FD7097}"/>
                    </a:ext>
                  </a:extLst>
                </p14:cNvPr>
                <p14:cNvContentPartPr/>
                <p14:nvPr/>
              </p14:nvContentPartPr>
              <p14:xfrm>
                <a:off x="4742315" y="3017054"/>
                <a:ext cx="1182240" cy="303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E225C1A-D5A2-9F4B-BC2F-8265D7FD709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33675" y="3008054"/>
                  <a:ext cx="11998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11FBC2-25D3-BF47-9746-12B0440A7480}"/>
                    </a:ext>
                  </a:extLst>
                </p14:cNvPr>
                <p14:cNvContentPartPr/>
                <p14:nvPr/>
              </p14:nvContentPartPr>
              <p14:xfrm>
                <a:off x="5793875" y="3271214"/>
                <a:ext cx="186840" cy="94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11FBC2-25D3-BF47-9746-12B0440A74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85235" y="3262574"/>
                  <a:ext cx="20448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37C10F-095A-B74A-8B44-D5620BC0BD7E}"/>
              </a:ext>
            </a:extLst>
          </p:cNvPr>
          <p:cNvGrpSpPr/>
          <p:nvPr/>
        </p:nvGrpSpPr>
        <p:grpSpPr>
          <a:xfrm>
            <a:off x="4720355" y="3832814"/>
            <a:ext cx="1007640" cy="1091880"/>
            <a:chOff x="4720355" y="3832814"/>
            <a:chExt cx="1007640" cy="10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559F5FE-68F2-6D4B-8972-896B269D4D67}"/>
                    </a:ext>
                  </a:extLst>
                </p14:cNvPr>
                <p14:cNvContentPartPr/>
                <p14:nvPr/>
              </p14:nvContentPartPr>
              <p14:xfrm>
                <a:off x="4720355" y="3832814"/>
                <a:ext cx="983520" cy="1068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559F5FE-68F2-6D4B-8972-896B269D4D6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11355" y="3824174"/>
                  <a:ext cx="100116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E2784C4-3DFE-E44A-A6D3-AA13335CA2BA}"/>
                    </a:ext>
                  </a:extLst>
                </p14:cNvPr>
                <p14:cNvContentPartPr/>
                <p14:nvPr/>
              </p14:nvContentPartPr>
              <p14:xfrm>
                <a:off x="5523515" y="4820294"/>
                <a:ext cx="204480" cy="104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E2784C4-3DFE-E44A-A6D3-AA13335CA2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14515" y="4811294"/>
                  <a:ext cx="222120" cy="12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1BF063F-279C-C047-8391-1BD6AE0C68EF}"/>
                  </a:ext>
                </a:extLst>
              </p14:cNvPr>
              <p14:cNvContentPartPr/>
              <p14:nvPr/>
            </p14:nvContentPartPr>
            <p14:xfrm>
              <a:off x="4110515" y="4466774"/>
              <a:ext cx="1546200" cy="1299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1BF063F-279C-C047-8391-1BD6AE0C68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01875" y="4457774"/>
                <a:ext cx="1563840" cy="13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B1862C6-DBF4-8D4E-9539-7C3F86D8790F}"/>
                  </a:ext>
                </a:extLst>
              </p14:cNvPr>
              <p14:cNvContentPartPr/>
              <p14:nvPr/>
            </p14:nvContentPartPr>
            <p14:xfrm>
              <a:off x="5578955" y="5700494"/>
              <a:ext cx="88920" cy="90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B1862C6-DBF4-8D4E-9539-7C3F86D8790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70315" y="5691494"/>
                <a:ext cx="106560" cy="10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4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1" y="313090"/>
            <a:ext cx="7814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变异行为的实现</a:t>
            </a:r>
          </a:p>
        </p:txBody>
      </p:sp>
      <p:sp>
        <p:nvSpPr>
          <p:cNvPr id="15" name="文本框 2">
            <a:extLst>
              <a:ext uri="{FF2B5EF4-FFF2-40B4-BE49-F238E27FC236}">
                <a16:creationId xmlns:a16="http://schemas.microsoft.com/office/drawing/2014/main" id="{484CB7C0-A778-A649-8393-3760BABFC547}"/>
              </a:ext>
            </a:extLst>
          </p:cNvPr>
          <p:cNvSpPr txBox="1"/>
          <p:nvPr/>
        </p:nvSpPr>
        <p:spPr>
          <a:xfrm>
            <a:off x="752318" y="161658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0CC4F-F82C-A242-B233-3A16F6C83323}"/>
              </a:ext>
            </a:extLst>
          </p:cNvPr>
          <p:cNvSpPr txBox="1"/>
          <p:nvPr/>
        </p:nvSpPr>
        <p:spPr>
          <a:xfrm>
            <a:off x="5628495" y="1847413"/>
            <a:ext cx="644545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impl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FuzzMutate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for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u32 {</a:t>
            </a: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   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Menlo" panose="020B0609030804020204" pitchFamily="49" charset="0"/>
              </a:rPr>
              <a:t>fn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u="sng" dirty="0" err="1">
                <a:solidFill>
                  <a:srgbClr val="000000"/>
                </a:solidFill>
                <a:latin typeface="Menlo" panose="020B0609030804020204" pitchFamily="49" charset="0"/>
              </a:rPr>
              <a:t>fuzz_mut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&lt;R&gt;(&amp;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mut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u="sng" dirty="0">
                <a:solidFill>
                  <a:srgbClr val="0000FF"/>
                </a:solidFill>
                <a:latin typeface="Menlo" panose="020B0609030804020204" pitchFamily="49" charset="0"/>
              </a:rPr>
              <a:t>self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400" u="sng" dirty="0" err="1">
                <a:solidFill>
                  <a:srgbClr val="000000"/>
                </a:solidFill>
                <a:latin typeface="Menlo" panose="020B0609030804020204" pitchFamily="49" charset="0"/>
              </a:rPr>
              <a:t>rng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 &amp;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mut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R, </a:t>
            </a:r>
            <a:r>
              <a:rPr lang="en-US" sz="1400" u="sng" dirty="0">
                <a:solidFill>
                  <a:srgbClr val="000000"/>
                </a:solidFill>
                <a:latin typeface="Menlo" panose="020B0609030804020204" pitchFamily="49" charset="0"/>
              </a:rPr>
              <a:t>state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: &amp;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</a:rPr>
              <a:t>mut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FuzzState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where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R: Rng + ?Sized,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{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if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CN" sz="14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state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.is_det_mutate() {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return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det_mutate(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en-CN" sz="14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state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); 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}</a:t>
            </a: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	… 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match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mutator.gen_range(</a:t>
            </a:r>
            <a:r>
              <a:rPr lang="en-CN" sz="140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0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..</a:t>
            </a:r>
            <a:r>
              <a:rPr lang="en-CN" sz="140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3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 {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en-CN" sz="140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0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=&gt; bit_flip(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en-CN" sz="14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rng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),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en-CN" sz="140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1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=&gt; flip(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en-CN" sz="14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rng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),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en-CN" sz="140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2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=&gt; arithmetic(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en-CN" sz="14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rng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),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}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}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C99AF7-2B46-2745-AEB0-4B1B5BEF0D69}"/>
              </a:ext>
            </a:extLst>
          </p:cNvPr>
          <p:cNvSpPr/>
          <p:nvPr/>
        </p:nvSpPr>
        <p:spPr>
          <a:xfrm>
            <a:off x="5628495" y="1369489"/>
            <a:ext cx="3135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latin typeface="Proxima Nova Rg" panose="02000506030000020004" pitchFamily="2" charset="0"/>
              </a:rPr>
              <a:t>可能的实现</a:t>
            </a:r>
            <a:r>
              <a:rPr kumimoji="1" lang="en-US" altLang="zh-CN" b="1" dirty="0">
                <a:latin typeface="Proxima Nova Rg" panose="02000506030000020004" pitchFamily="2" charset="0"/>
              </a:rPr>
              <a:t> –</a:t>
            </a: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 u32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 的变异</a:t>
            </a:r>
            <a:endParaRPr lang="en-CN" dirty="0"/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id="{61829189-8C33-1049-B43E-366E8EAD51BF}"/>
              </a:ext>
            </a:extLst>
          </p:cNvPr>
          <p:cNvSpPr txBox="1"/>
          <p:nvPr/>
        </p:nvSpPr>
        <p:spPr>
          <a:xfrm>
            <a:off x="747401" y="1846708"/>
            <a:ext cx="46666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除了生成的行为外</a:t>
            </a:r>
            <a:endParaRPr kumimoji="1"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如果是数值类型，</a:t>
            </a:r>
            <a:endParaRPr kumimoji="1"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" sz="2000" dirty="0"/>
              <a:t>位</a:t>
            </a:r>
            <a:r>
              <a:rPr kumimoji="1" lang="zh-CN" altLang="en-US" sz="2000" dirty="0"/>
              <a:t>或者</a:t>
            </a:r>
            <a:r>
              <a:rPr kumimoji="1" lang="zh-CN" altLang="en-CN" sz="2000" dirty="0"/>
              <a:t>字节上</a:t>
            </a:r>
            <a:r>
              <a:rPr kumimoji="1" lang="zh-CN" altLang="en-US" sz="2000" dirty="0"/>
              <a:t>的替换</a:t>
            </a:r>
            <a:endParaRPr kumimoji="1"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" sz="2000" dirty="0"/>
              <a:t>尝试</a:t>
            </a:r>
            <a:r>
              <a:rPr kumimoji="1" lang="zh-CN" altLang="en-US" sz="2000" dirty="0"/>
              <a:t>加上或者减去一个比较少的值</a:t>
            </a:r>
            <a:endParaRPr kumimoji="1" lang="en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" sz="2000" dirty="0"/>
              <a:t>如果</a:t>
            </a:r>
            <a:r>
              <a:rPr kumimoji="1" lang="zh-CN" altLang="en-US" sz="2000" dirty="0"/>
              <a:t>是序列类型，</a:t>
            </a:r>
            <a:endParaRPr kumimoji="1"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尝试删掉或者增加某一些元素</a:t>
            </a:r>
            <a:endParaRPr kumimoji="1"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" sz="2000" dirty="0"/>
              <a:t>如果</a:t>
            </a:r>
            <a:r>
              <a:rPr kumimoji="1" lang="zh-CN" altLang="en-US" sz="2000" dirty="0"/>
              <a:t>是复合类型，</a:t>
            </a:r>
            <a:endParaRPr kumimoji="1"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尝试拼接两个不同输入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3A3C00B-F87D-D840-A973-C6A33AD884C2}"/>
                  </a:ext>
                </a:extLst>
              </p14:cNvPr>
              <p14:cNvContentPartPr/>
              <p14:nvPr/>
            </p14:nvContentPartPr>
            <p14:xfrm>
              <a:off x="5232635" y="3169694"/>
              <a:ext cx="1022760" cy="1191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3A3C00B-F87D-D840-A973-C6A33AD884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3995" y="3161054"/>
                <a:ext cx="1040400" cy="12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7910530-2009-4549-8B29-09B618DC0A16}"/>
                  </a:ext>
                </a:extLst>
              </p14:cNvPr>
              <p14:cNvContentPartPr/>
              <p14:nvPr/>
            </p14:nvContentPartPr>
            <p14:xfrm>
              <a:off x="6152435" y="4250414"/>
              <a:ext cx="115560" cy="183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7910530-2009-4549-8B29-09B618DC0A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43795" y="4241414"/>
                <a:ext cx="133200" cy="20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0764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1" y="313090"/>
            <a:ext cx="7814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覆盖反馈的定义</a:t>
            </a: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E38E2C3B-474E-114F-B752-C7C197297FC4}"/>
              </a:ext>
            </a:extLst>
          </p:cNvPr>
          <p:cNvSpPr txBox="1"/>
          <p:nvPr/>
        </p:nvSpPr>
        <p:spPr>
          <a:xfrm>
            <a:off x="848611" y="1557996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覆盖反馈的定义</a:t>
            </a: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B25B5B03-5AAB-4943-A42B-4ED8EB01824F}"/>
              </a:ext>
            </a:extLst>
          </p:cNvPr>
          <p:cNvSpPr txBox="1"/>
          <p:nvPr/>
        </p:nvSpPr>
        <p:spPr>
          <a:xfrm>
            <a:off x="747401" y="2052062"/>
            <a:ext cx="5448415" cy="11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覆盖反馈：访问过的路径的集合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路径：从一个代码块到另外一个代码块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4A553ED0-CFD1-914A-9990-92DFFA95DFA9}"/>
              </a:ext>
            </a:extLst>
          </p:cNvPr>
          <p:cNvSpPr txBox="1"/>
          <p:nvPr/>
        </p:nvSpPr>
        <p:spPr>
          <a:xfrm>
            <a:off x="848611" y="3407286"/>
            <a:ext cx="3640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如何判断触发新的覆盖？</a:t>
            </a:r>
          </a:p>
        </p:txBody>
      </p:sp>
      <p:sp>
        <p:nvSpPr>
          <p:cNvPr id="12" name="文本框 3">
            <a:extLst>
              <a:ext uri="{FF2B5EF4-FFF2-40B4-BE49-F238E27FC236}">
                <a16:creationId xmlns:a16="http://schemas.microsoft.com/office/drawing/2014/main" id="{DCDDE537-4FF5-6540-B036-99D5E38952E6}"/>
              </a:ext>
            </a:extLst>
          </p:cNvPr>
          <p:cNvSpPr txBox="1"/>
          <p:nvPr/>
        </p:nvSpPr>
        <p:spPr>
          <a:xfrm>
            <a:off x="747402" y="3868951"/>
            <a:ext cx="4913280" cy="11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维护一个累积的覆盖反馈集合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如果当前覆盖反馈的集合并不被累积覆盖包含，则为触发新的覆盖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BDDB24-52AF-9A47-A282-66623D0EB10B}"/>
              </a:ext>
            </a:extLst>
          </p:cNvPr>
          <p:cNvSpPr/>
          <p:nvPr/>
        </p:nvSpPr>
        <p:spPr>
          <a:xfrm>
            <a:off x="5392349" y="1781200"/>
            <a:ext cx="6601692" cy="3252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600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BasicBlock = u32;</a:t>
            </a:r>
            <a:endParaRPr lang="en-CN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600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Edge = (BasicBlock, BasicBlock);</a:t>
            </a:r>
            <a:endParaRPr lang="en-CN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600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Coverage = HashSet&lt;Edge&gt;;</a:t>
            </a:r>
            <a:endParaRPr lang="en-CN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endParaRPr lang="en-CN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endParaRPr lang="en-CN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endParaRPr lang="en-CN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600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</a:t>
            </a: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sz="1600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has_new_edges(</a:t>
            </a:r>
            <a:r>
              <a:rPr lang="en-CN" sz="1600" u="sng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accumulation</a:t>
            </a: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&amp;</a:t>
            </a:r>
            <a:r>
              <a:rPr lang="en-CN" sz="1600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</a:t>
            </a: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Coverage, current: &amp;Coverage) -&gt; bool {</a:t>
            </a:r>
            <a:endParaRPr lang="en-CN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N" sz="1600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!current.is_subset(</a:t>
            </a:r>
            <a:r>
              <a:rPr lang="en-CN" sz="1600" u="sng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accumulation</a:t>
            </a: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CN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CN" sz="1600" u="sng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accumulation</a:t>
            </a: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N" sz="1600" u="sng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(current);</a:t>
            </a:r>
            <a:endParaRPr lang="en-CN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CN" sz="1600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sz="1600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CN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CN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N" sz="1600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CN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CN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89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1" y="313090"/>
            <a:ext cx="7814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反馈收集 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-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 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LLVM </a:t>
            </a:r>
            <a:r>
              <a:rPr kumimoji="1" lang="en-US" altLang="zh-CN" sz="4400" b="1" dirty="0" err="1">
                <a:latin typeface="Proxima Nova Rg" panose="02000506030000020004" pitchFamily="2" charset="0"/>
              </a:rPr>
              <a:t>SanCov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CD6E6-830A-C948-A2BA-CC64C5AF4C9D}"/>
              </a:ext>
            </a:extLst>
          </p:cNvPr>
          <p:cNvSpPr txBox="1"/>
          <p:nvPr/>
        </p:nvSpPr>
        <p:spPr>
          <a:xfrm>
            <a:off x="628648" y="2058119"/>
            <a:ext cx="8658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</a:t>
            </a:r>
            <a:r>
              <a:rPr lang="en-US" b="0" i="0" dirty="0" err="1">
                <a:effectLst/>
              </a:rPr>
              <a:t>ustc</a:t>
            </a:r>
            <a:r>
              <a:rPr lang="en-US" b="0" i="0" dirty="0">
                <a:effectLst/>
              </a:rPr>
              <a:t> –C passes=</a:t>
            </a:r>
            <a:r>
              <a:rPr lang="en-US" b="0" i="0" dirty="0" err="1">
                <a:effectLst/>
              </a:rPr>
              <a:t>sancov</a:t>
            </a:r>
            <a:r>
              <a:rPr lang="en-US" dirty="0"/>
              <a:t>-module -C </a:t>
            </a:r>
            <a:r>
              <a:rPr lang="en-US" dirty="0" err="1"/>
              <a:t>llvm-args</a:t>
            </a:r>
            <a:r>
              <a:rPr lang="en-US" dirty="0"/>
              <a:t>=-sanitizer-coverage-trace-pc-guard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704D1-0150-DD4D-B89A-4B4FDA635FF8}"/>
              </a:ext>
            </a:extLst>
          </p:cNvPr>
          <p:cNvSpPr txBox="1"/>
          <p:nvPr/>
        </p:nvSpPr>
        <p:spPr>
          <a:xfrm>
            <a:off x="628648" y="2983423"/>
            <a:ext cx="86587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void __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sanitizer_cov_trace_pc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(uint32_t *guard)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void __sanitizer_cov_trace_cmp4(uint32_t Arg1, uint32_t Arg2); </a:t>
            </a:r>
            <a:endParaRPr lang="en-CN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endParaRPr lang="en-CN" dirty="0"/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83B870E5-7546-2941-B61E-B31E77F7928F}"/>
              </a:ext>
            </a:extLst>
          </p:cNvPr>
          <p:cNvSpPr txBox="1"/>
          <p:nvPr/>
        </p:nvSpPr>
        <p:spPr>
          <a:xfrm>
            <a:off x="628648" y="1546170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编译参数</a:t>
            </a:r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EED1DD82-4F72-6D4A-AAAE-F782D1857D2D}"/>
              </a:ext>
            </a:extLst>
          </p:cNvPr>
          <p:cNvSpPr txBox="1"/>
          <p:nvPr/>
        </p:nvSpPr>
        <p:spPr>
          <a:xfrm>
            <a:off x="628648" y="2521758"/>
            <a:ext cx="3252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控制流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&amp;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数据流的钩子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B581E9-D040-114B-B7C4-34ED5CF23A69}"/>
              </a:ext>
            </a:extLst>
          </p:cNvPr>
          <p:cNvSpPr/>
          <p:nvPr/>
        </p:nvSpPr>
        <p:spPr>
          <a:xfrm>
            <a:off x="628648" y="4012022"/>
            <a:ext cx="10008396" cy="1912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600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COVRAGE_SIZE: usize = </a:t>
            </a:r>
            <a:r>
              <a:rPr lang="en-CN" sz="1600" dirty="0">
                <a:solidFill>
                  <a:srgbClr val="09865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CN" sz="1600" dirty="0">
                <a:solidFill>
                  <a:srgbClr val="09865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CN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600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</a:t>
            </a: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sz="1600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sz="1600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</a:t>
            </a: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sz="1600" u="sng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COVRAGE</a:t>
            </a: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[u8; COVRAGE_SIZE] = [</a:t>
            </a:r>
            <a:r>
              <a:rPr lang="en-CN" sz="1600" dirty="0">
                <a:solidFill>
                  <a:srgbClr val="09865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COVRAGE_SIZE];</a:t>
            </a:r>
            <a:endParaRPr lang="en-CN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N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#[no_mangle]</a:t>
            </a:r>
            <a:endParaRPr lang="en-CN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600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</a:t>
            </a: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sz="1600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unsafe</a:t>
            </a: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sz="1600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extern</a:t>
            </a: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sz="1600" dirty="0">
                <a:solidFill>
                  <a:srgbClr val="A31515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"C"</a:t>
            </a: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sz="1600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__sanitizer_cov_trace_pc_guard(guard: </a:t>
            </a:r>
            <a:r>
              <a:rPr lang="en-CN" sz="1600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*mut</a:t>
            </a: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u32) {</a:t>
            </a:r>
            <a:endParaRPr lang="en-CN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N" sz="1600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egde = *guard </a:t>
            </a:r>
            <a:r>
              <a:rPr lang="en-CN" sz="1600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usize;</a:t>
            </a:r>
            <a:endParaRPr lang="en-CN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CN" sz="1600" u="sng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COVRAGE</a:t>
            </a: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N" sz="1600" u="sng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get_unchecked_mut</a:t>
            </a: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(egde) = </a:t>
            </a:r>
            <a:r>
              <a:rPr lang="en-CN" sz="1600" dirty="0">
                <a:solidFill>
                  <a:srgbClr val="09865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CN" sz="24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600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CN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31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27606" y="2591559"/>
            <a:ext cx="793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/>
              <a:t>从零开始实现</a:t>
            </a:r>
            <a:r>
              <a:rPr lang="en-US" altLang="zh-CN" sz="5400" dirty="0"/>
              <a:t>Rust</a:t>
            </a:r>
            <a:r>
              <a:rPr lang="zh-CN" altLang="en-US" sz="5400" dirty="0"/>
              <a:t> </a:t>
            </a:r>
            <a:r>
              <a:rPr lang="en-US" altLang="zh-CN" sz="5400" dirty="0" err="1"/>
              <a:t>Fuzzer</a:t>
            </a:r>
            <a:endParaRPr lang="zh-CN" altLang="en-US" sz="5400" dirty="0"/>
          </a:p>
        </p:txBody>
      </p:sp>
      <p:sp>
        <p:nvSpPr>
          <p:cNvPr id="3" name="文本框 2"/>
          <p:cNvSpPr txBox="1"/>
          <p:nvPr/>
        </p:nvSpPr>
        <p:spPr>
          <a:xfrm>
            <a:off x="3936363" y="4039512"/>
            <a:ext cx="431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陈 鹏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CA21423-D862-884A-A12B-67C83654A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949" y="4772555"/>
            <a:ext cx="3367734" cy="99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3">
            <a:extLst>
              <a:ext uri="{FF2B5EF4-FFF2-40B4-BE49-F238E27FC236}">
                <a16:creationId xmlns:a16="http://schemas.microsoft.com/office/drawing/2014/main" id="{38D6C194-59A1-BB40-B4E5-2435B1384CA5}"/>
              </a:ext>
            </a:extLst>
          </p:cNvPr>
          <p:cNvSpPr txBox="1"/>
          <p:nvPr/>
        </p:nvSpPr>
        <p:spPr>
          <a:xfrm>
            <a:off x="1305542" y="3044279"/>
            <a:ext cx="7814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如何更简单易用？</a:t>
            </a:r>
          </a:p>
        </p:txBody>
      </p:sp>
    </p:spTree>
    <p:extLst>
      <p:ext uri="{BB962C8B-B14F-4D97-AF65-F5344CB8AC3E}">
        <p14:creationId xmlns:p14="http://schemas.microsoft.com/office/powerpoint/2010/main" val="410273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1" y="313090"/>
            <a:ext cx="7814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如果只需要下面代码？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D7D7F3-233B-CD43-82CB-95956683BAF0}"/>
              </a:ext>
            </a:extLst>
          </p:cNvPr>
          <p:cNvSpPr txBox="1"/>
          <p:nvPr/>
        </p:nvSpPr>
        <p:spPr>
          <a:xfrm>
            <a:off x="676566" y="1565804"/>
            <a:ext cx="5455070" cy="3754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fuzz_target!(|data: &amp;[u8]| {</a:t>
            </a:r>
            <a:endParaRPr lang="en-CN" sz="2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CN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C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Ok(s) = str::from_utf8(data){</a:t>
            </a:r>
            <a:endParaRPr lang="en-CN" sz="2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CN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C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 = url::Url::parse(s);</a:t>
            </a:r>
            <a:endParaRPr lang="en-CN" sz="2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CN" sz="2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lang="en-CN" dirty="0"/>
          </a:p>
          <a:p>
            <a:pPr>
              <a:lnSpc>
                <a:spcPts val="1500"/>
              </a:lnSpc>
              <a:spcBef>
                <a:spcPts val="300"/>
              </a:spcBef>
            </a:pPr>
            <a:endParaRPr lang="en-CN" sz="1800" dirty="0">
              <a:solidFill>
                <a:srgbClr val="0000FF"/>
              </a:solidFill>
              <a:effectLst/>
              <a:latin typeface="Menlo" panose="020B0609030804020204" pitchFamily="49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endParaRPr lang="en-CN" sz="1800" dirty="0">
              <a:solidFill>
                <a:srgbClr val="0000FF"/>
              </a:solidFill>
              <a:effectLst/>
              <a:latin typeface="Menlo" panose="020B0609030804020204" pitchFamily="49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fn</a:t>
            </a: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fuzz_parse() {</a:t>
            </a: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(parse as fn(Vec&lt;i&gt;)).fuzz();</a:t>
            </a: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endParaRPr lang="en-CN" dirty="0">
              <a:solidFill>
                <a:srgbClr val="000000"/>
              </a:solidFill>
              <a:latin typeface="Menlo" panose="020B0609030804020204" pitchFamily="49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#[fuzz]</a:t>
            </a: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fn</a:t>
            </a: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parse(buf: Vec&lt;i&gt;) {</a:t>
            </a: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...</a:t>
            </a: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ED47A-F3E5-1948-9C42-624DDB13B8AE}"/>
              </a:ext>
            </a:extLst>
          </p:cNvPr>
          <p:cNvSpPr txBox="1"/>
          <p:nvPr/>
        </p:nvSpPr>
        <p:spPr>
          <a:xfrm>
            <a:off x="6601838" y="4781510"/>
            <a:ext cx="4266170" cy="94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pub</a:t>
            </a:r>
            <a:r>
              <a:rPr lang="en-US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trait</a:t>
            </a:r>
            <a:r>
              <a:rPr lang="en-US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FuzzFn</a:t>
            </a:r>
            <a:r>
              <a:rPr lang="en-US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{</a:t>
            </a:r>
          </a:p>
          <a:p>
            <a:r>
              <a:rPr lang="zh-CN" altLang="en-US" dirty="0">
                <a:solidFill>
                  <a:srgbClr val="0000FF"/>
                </a:solidFill>
                <a:latin typeface="Source Code Pro" panose="020B0509030403020204" pitchFamily="49" charset="0"/>
              </a:rPr>
              <a:t>    </a:t>
            </a:r>
            <a:r>
              <a:rPr lang="en-US" b="0" dirty="0" err="1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fn</a:t>
            </a:r>
            <a:r>
              <a:rPr lang="en-US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fuzz(&amp;</a:t>
            </a:r>
            <a:r>
              <a:rPr lang="en-US" b="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0A3705F1-AEA9-BE47-98F4-3F16059CA050}"/>
              </a:ext>
            </a:extLst>
          </p:cNvPr>
          <p:cNvSpPr txBox="1"/>
          <p:nvPr/>
        </p:nvSpPr>
        <p:spPr>
          <a:xfrm>
            <a:off x="6601838" y="4168870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需要对所有函数实现</a:t>
            </a: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4AB9BC8E-FFAE-9048-B711-9005742ECC1F}"/>
              </a:ext>
            </a:extLst>
          </p:cNvPr>
          <p:cNvSpPr txBox="1"/>
          <p:nvPr/>
        </p:nvSpPr>
        <p:spPr>
          <a:xfrm>
            <a:off x="6601837" y="1389813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开箱即用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CEE62B-FEF9-F74D-A918-F6C4396B676F}"/>
              </a:ext>
            </a:extLst>
          </p:cNvPr>
          <p:cNvSpPr txBox="1"/>
          <p:nvPr/>
        </p:nvSpPr>
        <p:spPr>
          <a:xfrm>
            <a:off x="6601838" y="2002453"/>
            <a:ext cx="426617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N" b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不用指定输入怎么生成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可以自动根据类型生成输入</a:t>
            </a:r>
            <a:endParaRPr lang="en-CN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不用指定发现错误时怎么处理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自动保存错误时上下文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只需要一行代码/开关</a:t>
            </a:r>
            <a:endParaRPr lang="en-US" b="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69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1" y="313090"/>
            <a:ext cx="7814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新的测试回路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3D3D5-2909-E144-8ECE-71A87BED18D5}"/>
              </a:ext>
            </a:extLst>
          </p:cNvPr>
          <p:cNvSpPr txBox="1"/>
          <p:nvPr/>
        </p:nvSpPr>
        <p:spPr>
          <a:xfrm>
            <a:off x="747401" y="1429502"/>
            <a:ext cx="11003875" cy="5274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impl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&lt;A: FuzzGenerate+FuzzMutate</a:t>
            </a:r>
            <a:r>
              <a:rPr lang="en-CN" sz="16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B: FuzzGenerate+FuzzMutate, 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R&gt; FuzzFn 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fn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(A, B) -&gt; R {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fn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fuzz(&amp;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 {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let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mut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6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= rand::thread_rng();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let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mut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6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executor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= FuzzExecutor::default();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let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mut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6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seeds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= FuzzSeeds::default();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let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mut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6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state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= FuzzState::default();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i 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600" dirty="0">
                <a:solidFill>
                  <a:srgbClr val="09865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..MAX_ROUND {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let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input = 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let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600" dirty="0">
                <a:solidFill>
                  <a:srgbClr val="09865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Some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(seed) = </a:t>
            </a:r>
            <a:r>
              <a:rPr lang="en-CN" sz="16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seeds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.choose(&amp;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mut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6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 {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seed.fuzz_mut(&amp;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mut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6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&amp;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mut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6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state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seed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    } 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else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{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&lt;(A, B)&gt;::fuzz_gen(&amp;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mut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6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rng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 &amp;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mut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6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state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    };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let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feedback = </a:t>
            </a:r>
            <a:r>
              <a:rPr lang="en-CN" sz="16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executor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.exec(|| 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(input));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feedback.is_crash() {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save_crash(input, feedback);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    }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    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feedback.has_new(&amp;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mut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6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state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 {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</a:t>
            </a:r>
            <a:r>
              <a:rPr lang="en-CN" sz="1600" u="sng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seeds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.save(input);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    }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}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200"/>
              </a:spcBef>
            </a:pP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" name="文本框 3">
            <a:extLst>
              <a:ext uri="{FF2B5EF4-FFF2-40B4-BE49-F238E27FC236}">
                <a16:creationId xmlns:a16="http://schemas.microsoft.com/office/drawing/2014/main" id="{94357373-52BF-AC4D-95E4-9F9E37B93B01}"/>
              </a:ext>
            </a:extLst>
          </p:cNvPr>
          <p:cNvSpPr txBox="1"/>
          <p:nvPr/>
        </p:nvSpPr>
        <p:spPr>
          <a:xfrm>
            <a:off x="8255431" y="1906255"/>
            <a:ext cx="3189168" cy="886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dirty="0">
                <a:solidFill>
                  <a:srgbClr val="FF0000"/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对所有函数可用</a:t>
            </a:r>
            <a:r>
              <a:rPr kumimoji="1" lang="en-US" altLang="zh-CN" dirty="0">
                <a:solidFill>
                  <a:srgbClr val="FF0000"/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: </a:t>
            </a:r>
            <a:r>
              <a:rPr kumimoji="1" lang="zh-CN" altLang="en-US" dirty="0">
                <a:solidFill>
                  <a:srgbClr val="FF0000"/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实现</a:t>
            </a:r>
            <a:r>
              <a:rPr kumimoji="1" lang="en-US" altLang="zh-CN" dirty="0" err="1">
                <a:solidFill>
                  <a:srgbClr val="FF0000"/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FuzzFn</a:t>
            </a:r>
            <a:endParaRPr kumimoji="1" lang="en-US" altLang="zh-CN" dirty="0">
              <a:solidFill>
                <a:srgbClr val="FF0000"/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11" name="文本框 3">
            <a:extLst>
              <a:ext uri="{FF2B5EF4-FFF2-40B4-BE49-F238E27FC236}">
                <a16:creationId xmlns:a16="http://schemas.microsoft.com/office/drawing/2014/main" id="{56972C6C-79D6-4040-88FA-D97D2A644278}"/>
              </a:ext>
            </a:extLst>
          </p:cNvPr>
          <p:cNvSpPr txBox="1"/>
          <p:nvPr/>
        </p:nvSpPr>
        <p:spPr>
          <a:xfrm>
            <a:off x="8255431" y="3495201"/>
            <a:ext cx="3445761" cy="886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2. </a:t>
            </a:r>
            <a:r>
              <a:rPr kumimoji="1" lang="zh-CN" altLang="en-US" dirty="0">
                <a:solidFill>
                  <a:srgbClr val="FF0000"/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对所有输入类型可用：</a:t>
            </a:r>
            <a:r>
              <a:rPr kumimoji="1" lang="en-US" altLang="zh-CN" dirty="0">
                <a:solidFill>
                  <a:srgbClr val="FF0000"/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实现</a:t>
            </a:r>
            <a:r>
              <a:rPr kumimoji="1" lang="en-US" altLang="zh-CN" dirty="0" err="1">
                <a:solidFill>
                  <a:srgbClr val="FF0000"/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FuzzGenerate</a:t>
            </a:r>
            <a:r>
              <a:rPr kumimoji="1" lang="zh-CN" altLang="en-US" dirty="0">
                <a:solidFill>
                  <a:srgbClr val="FF0000"/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和</a:t>
            </a:r>
            <a:r>
              <a:rPr kumimoji="1" lang="en-US" altLang="zh-CN" dirty="0" err="1">
                <a:solidFill>
                  <a:srgbClr val="FF0000"/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FuzzMutate</a:t>
            </a:r>
            <a:endParaRPr kumimoji="1" lang="en-US" altLang="zh-CN" dirty="0">
              <a:solidFill>
                <a:srgbClr val="FF0000"/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12" name="文本框 3">
            <a:extLst>
              <a:ext uri="{FF2B5EF4-FFF2-40B4-BE49-F238E27FC236}">
                <a16:creationId xmlns:a16="http://schemas.microsoft.com/office/drawing/2014/main" id="{73B62791-FF8B-DF40-A0A7-880FF5B0EF82}"/>
              </a:ext>
            </a:extLst>
          </p:cNvPr>
          <p:cNvSpPr txBox="1"/>
          <p:nvPr/>
        </p:nvSpPr>
        <p:spPr>
          <a:xfrm>
            <a:off x="8383039" y="4994622"/>
            <a:ext cx="4263140" cy="471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FF0000"/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3. </a:t>
            </a:r>
            <a:r>
              <a:rPr kumimoji="1" lang="zh-CN" altLang="en-CN" dirty="0">
                <a:solidFill>
                  <a:srgbClr val="FF0000"/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一个</a:t>
            </a:r>
            <a:r>
              <a:rPr kumimoji="1" lang="zh-CN" altLang="en-US" dirty="0">
                <a:solidFill>
                  <a:srgbClr val="FF0000"/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包装的更好的</a:t>
            </a:r>
            <a:r>
              <a:rPr kumimoji="1" lang="en-US" altLang="zh-CN" dirty="0">
                <a:solidFill>
                  <a:srgbClr val="FF0000"/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Executor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A846924-8AE2-D941-AAE3-9016DC4974CC}"/>
              </a:ext>
            </a:extLst>
          </p:cNvPr>
          <p:cNvGrpSpPr/>
          <p:nvPr/>
        </p:nvGrpSpPr>
        <p:grpSpPr>
          <a:xfrm>
            <a:off x="8065159" y="1857717"/>
            <a:ext cx="230040" cy="246240"/>
            <a:chOff x="8065159" y="1857717"/>
            <a:chExt cx="23004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9D129BB-9829-C748-8DC9-D97D4C42BECA}"/>
                    </a:ext>
                  </a:extLst>
                </p14:cNvPr>
                <p14:cNvContentPartPr/>
                <p14:nvPr/>
              </p14:nvContentPartPr>
              <p14:xfrm>
                <a:off x="8129239" y="1857717"/>
                <a:ext cx="165960" cy="246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9D129BB-9829-C748-8DC9-D97D4C42BE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20239" y="1849077"/>
                  <a:ext cx="1836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927F7A6-021A-BF4C-A353-E67BE36D1BC6}"/>
                    </a:ext>
                  </a:extLst>
                </p14:cNvPr>
                <p14:cNvContentPartPr/>
                <p14:nvPr/>
              </p14:nvContentPartPr>
              <p14:xfrm>
                <a:off x="8065159" y="1857717"/>
                <a:ext cx="64440" cy="97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927F7A6-021A-BF4C-A353-E67BE36D1B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56519" y="1849077"/>
                  <a:ext cx="820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6C7BE8F-2682-BA44-82FE-782667DAE553}"/>
                    </a:ext>
                  </a:extLst>
                </p14:cNvPr>
                <p14:cNvContentPartPr/>
                <p14:nvPr/>
              </p14:nvContentPartPr>
              <p14:xfrm>
                <a:off x="8154439" y="1865277"/>
                <a:ext cx="79920" cy="43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6C7BE8F-2682-BA44-82FE-782667DAE55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45799" y="1856637"/>
                  <a:ext cx="9756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55C912-F6B7-AF4E-83CC-2FC07E13F116}"/>
              </a:ext>
            </a:extLst>
          </p:cNvPr>
          <p:cNvGrpSpPr/>
          <p:nvPr/>
        </p:nvGrpSpPr>
        <p:grpSpPr>
          <a:xfrm>
            <a:off x="7797679" y="3786597"/>
            <a:ext cx="449640" cy="184320"/>
            <a:chOff x="7797679" y="3786597"/>
            <a:chExt cx="449640" cy="1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C84232D-CAE1-934A-B209-182F284DCDDB}"/>
                    </a:ext>
                  </a:extLst>
                </p14:cNvPr>
                <p14:cNvContentPartPr/>
                <p14:nvPr/>
              </p14:nvContentPartPr>
              <p14:xfrm>
                <a:off x="7824679" y="3786597"/>
                <a:ext cx="422640" cy="134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C84232D-CAE1-934A-B209-182F284DCDD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15679" y="3777957"/>
                  <a:ext cx="4402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4274C70-BF69-4A46-9D82-842E0B2F6798}"/>
                    </a:ext>
                  </a:extLst>
                </p14:cNvPr>
                <p14:cNvContentPartPr/>
                <p14:nvPr/>
              </p14:nvContentPartPr>
              <p14:xfrm>
                <a:off x="7797679" y="3844917"/>
                <a:ext cx="175320" cy="126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4274C70-BF69-4A46-9D82-842E0B2F67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89039" y="3835917"/>
                  <a:ext cx="19296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CAB578D-DB98-7F49-9D1A-40C40B919C0C}"/>
              </a:ext>
            </a:extLst>
          </p:cNvPr>
          <p:cNvGrpSpPr/>
          <p:nvPr/>
        </p:nvGrpSpPr>
        <p:grpSpPr>
          <a:xfrm>
            <a:off x="8037439" y="4805397"/>
            <a:ext cx="307800" cy="213480"/>
            <a:chOff x="8037439" y="4805397"/>
            <a:chExt cx="30780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6FA6326-812D-2B48-A0D2-8316E648D201}"/>
                    </a:ext>
                  </a:extLst>
                </p14:cNvPr>
                <p14:cNvContentPartPr/>
                <p14:nvPr/>
              </p14:nvContentPartPr>
              <p14:xfrm>
                <a:off x="8075239" y="4820877"/>
                <a:ext cx="270000" cy="198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6FA6326-812D-2B48-A0D2-8316E648D20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66239" y="4812237"/>
                  <a:ext cx="2876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5CA6AD5-4DBE-0D43-8E96-F9B4CBDC7A7C}"/>
                    </a:ext>
                  </a:extLst>
                </p14:cNvPr>
                <p14:cNvContentPartPr/>
                <p14:nvPr/>
              </p14:nvContentPartPr>
              <p14:xfrm>
                <a:off x="8037439" y="4805397"/>
                <a:ext cx="146160" cy="81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5CA6AD5-4DBE-0D43-8E96-F9B4CBDC7A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28799" y="4796757"/>
                  <a:ext cx="163800" cy="99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97DFD1BD-2C23-6746-8754-025D1CDAC837}"/>
              </a:ext>
            </a:extLst>
          </p:cNvPr>
          <p:cNvSpPr/>
          <p:nvPr/>
        </p:nvSpPr>
        <p:spPr>
          <a:xfrm>
            <a:off x="828676" y="1408324"/>
            <a:ext cx="11003874" cy="284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0AF971-99BD-9E4D-AF93-AB450964FFD4}"/>
              </a:ext>
            </a:extLst>
          </p:cNvPr>
          <p:cNvSpPr/>
          <p:nvPr/>
        </p:nvSpPr>
        <p:spPr>
          <a:xfrm flipV="1">
            <a:off x="2721769" y="3970916"/>
            <a:ext cx="5052826" cy="308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1C30EB-E2ED-F549-9F8A-2608F1678E98}"/>
              </a:ext>
            </a:extLst>
          </p:cNvPr>
          <p:cNvSpPr/>
          <p:nvPr/>
        </p:nvSpPr>
        <p:spPr>
          <a:xfrm flipV="1">
            <a:off x="4067175" y="4421008"/>
            <a:ext cx="3730504" cy="308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56161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1" y="313090"/>
            <a:ext cx="7814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 err="1">
                <a:latin typeface="Proxima Nova Rg" panose="02000506030000020004" pitchFamily="2" charset="0"/>
              </a:rPr>
              <a:t>FuzzFn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的实现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2C0870-A869-1948-8B66-92B0ABD01C01}"/>
              </a:ext>
            </a:extLst>
          </p:cNvPr>
          <p:cNvSpPr txBox="1"/>
          <p:nvPr/>
        </p:nvSpPr>
        <p:spPr>
          <a:xfrm>
            <a:off x="747401" y="1516689"/>
            <a:ext cx="10284776" cy="4588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Bef>
                <a:spcPts val="500"/>
              </a:spcBef>
            </a:pPr>
            <a:r>
              <a:rPr lang="en-CN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macro_rules</a:t>
            </a:r>
            <a:r>
              <a:rPr lang="en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! </a:t>
            </a:r>
            <a:r>
              <a:rPr lang="en-CN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impl_fuzz_fn</a:t>
            </a:r>
            <a:r>
              <a:rPr lang="en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{</a:t>
            </a: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</a:pPr>
            <a:r>
              <a:rPr lang="en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($($name: ident),*) =&gt; {</a:t>
            </a: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</a:pPr>
            <a:r>
              <a:rPr lang="en-CN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impl</a:t>
            </a:r>
            <a:r>
              <a:rPr lang="en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&lt;R, $($name: FuzzGenerate + FuzzMutate),*&gt; FuzzFn </a:t>
            </a:r>
            <a:r>
              <a:rPr lang="en-CN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for</a:t>
            </a:r>
            <a:r>
              <a:rPr lang="en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CN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fn</a:t>
            </a:r>
            <a:r>
              <a:rPr lang="en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($($name),*) -&gt; R {</a:t>
            </a: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</a:pPr>
            <a:r>
              <a:rPr lang="en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CN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fn</a:t>
            </a:r>
            <a:r>
              <a:rPr lang="en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fuzz(&amp;</a:t>
            </a:r>
            <a:r>
              <a:rPr lang="en-CN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 {</a:t>
            </a: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</a:pPr>
            <a:r>
              <a:rPr lang="en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...</a:t>
            </a: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</a:pPr>
            <a:r>
              <a:rPr lang="en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&lt;($($name,)*)&gt;::fuzz_gen(&amp;</a:t>
            </a:r>
            <a:r>
              <a:rPr lang="en-CN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mut</a:t>
            </a:r>
            <a:r>
              <a:rPr lang="en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rng, &amp;</a:t>
            </a:r>
            <a:r>
              <a:rPr lang="en-CN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mut</a:t>
            </a:r>
            <a:r>
              <a:rPr lang="en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state)</a:t>
            </a: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</a:pPr>
            <a:r>
              <a:rPr lang="en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...</a:t>
            </a: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</a:pPr>
            <a:r>
              <a:rPr lang="en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}</a:t>
            </a: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</a:pPr>
            <a:r>
              <a:rPr lang="en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</a:pPr>
            <a:r>
              <a:rPr lang="en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};</a:t>
            </a: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</a:pPr>
            <a:r>
              <a:rPr lang="en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</a:pPr>
            <a:r>
              <a:rPr lang="en-CN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impl_</a:t>
            </a:r>
            <a:r>
              <a:rPr lang="en-CN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fuzz_fn</a:t>
            </a:r>
            <a:r>
              <a:rPr lang="en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!(A);</a:t>
            </a: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</a:pPr>
            <a:r>
              <a:rPr lang="en-CN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impl</a:t>
            </a:r>
            <a:r>
              <a:rPr lang="en-CN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_fuzz_fn</a:t>
            </a:r>
            <a:r>
              <a:rPr lang="en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!(A, B);</a:t>
            </a: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</a:pPr>
            <a:r>
              <a:rPr lang="en-CN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impl</a:t>
            </a:r>
            <a:r>
              <a:rPr lang="en-CN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_fuzz_fn</a:t>
            </a:r>
            <a:r>
              <a:rPr lang="en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!(A, B, C);</a:t>
            </a: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</a:pPr>
            <a:r>
              <a:rPr lang="en-CN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impl</a:t>
            </a:r>
            <a:r>
              <a:rPr lang="en-CN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_fuzz_fn</a:t>
            </a:r>
            <a:r>
              <a:rPr lang="en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!(A, B, C, D);</a:t>
            </a: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500"/>
              </a:spcBef>
            </a:pPr>
            <a:r>
              <a:rPr lang="en-CN" dirty="0">
                <a:solidFill>
                  <a:srgbClr val="0000FF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impl</a:t>
            </a:r>
            <a:r>
              <a:rPr lang="en-CN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_fuzz_fn</a:t>
            </a:r>
            <a:r>
              <a:rPr lang="en-CN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!(A, B, C, D, E);</a:t>
            </a:r>
          </a:p>
          <a:p>
            <a:pPr>
              <a:lnSpc>
                <a:spcPts val="1500"/>
              </a:lnSpc>
              <a:spcBef>
                <a:spcPts val="500"/>
              </a:spcBef>
            </a:pPr>
            <a:r>
              <a:rPr lang="en-CN" dirty="0">
                <a:solidFill>
                  <a:srgbClr val="000000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… …</a:t>
            </a:r>
            <a:endParaRPr lang="en-C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156B458D-9BEB-904D-95C7-80721AA5FD37}"/>
              </a:ext>
            </a:extLst>
          </p:cNvPr>
          <p:cNvSpPr txBox="1"/>
          <p:nvPr/>
        </p:nvSpPr>
        <p:spPr>
          <a:xfrm>
            <a:off x="5794846" y="4226511"/>
            <a:ext cx="5168403" cy="798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函数本身也是一种类型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使用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Macro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+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Generic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给不同长度的函数实现</a:t>
            </a:r>
            <a:r>
              <a:rPr kumimoji="1"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FuzzFn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0604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1" y="313090"/>
            <a:ext cx="7814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更快更抽象的实现</a:t>
            </a:r>
          </a:p>
        </p:txBody>
      </p:sp>
      <p:sp>
        <p:nvSpPr>
          <p:cNvPr id="15" name="文本框 2">
            <a:extLst>
              <a:ext uri="{FF2B5EF4-FFF2-40B4-BE49-F238E27FC236}">
                <a16:creationId xmlns:a16="http://schemas.microsoft.com/office/drawing/2014/main" id="{484CB7C0-A778-A649-8393-3760BABFC547}"/>
              </a:ext>
            </a:extLst>
          </p:cNvPr>
          <p:cNvSpPr txBox="1"/>
          <p:nvPr/>
        </p:nvSpPr>
        <p:spPr>
          <a:xfrm>
            <a:off x="752318" y="161658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A0CE6-5A8B-0846-B410-ED2FBFE6AEB0}"/>
              </a:ext>
            </a:extLst>
          </p:cNvPr>
          <p:cNvSpPr txBox="1"/>
          <p:nvPr/>
        </p:nvSpPr>
        <p:spPr>
          <a:xfrm>
            <a:off x="586936" y="2377078"/>
            <a:ext cx="5916895" cy="405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macro_rules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!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impl_fuzz_gen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{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( $($name:ident),* ) =&gt; {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$(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impl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FuzzGenerate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for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$name {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   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fn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fuzz_gen&lt;R&gt;(rng: &amp;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mut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R, state: &amp;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mut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FuzzState) -&gt;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   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where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    R: Rng + ?Sized {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        … …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    }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}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)*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}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endParaRPr lang="en-CN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impl_fuzz_gen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!(u8, i8, u16, i16, u32, i32, u64, i64, u128, i128, f32, f64);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9C409942-3975-5F4E-B0CE-DA6E14317810}"/>
              </a:ext>
            </a:extLst>
          </p:cNvPr>
          <p:cNvSpPr txBox="1"/>
          <p:nvPr/>
        </p:nvSpPr>
        <p:spPr>
          <a:xfrm>
            <a:off x="586936" y="1515226"/>
            <a:ext cx="5305149" cy="11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使用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macro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 给数值类型统一实现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使用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num trait 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抽象数值类型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06050-7CFD-2745-B797-5A98C62473CF}"/>
              </a:ext>
            </a:extLst>
          </p:cNvPr>
          <p:cNvSpPr txBox="1"/>
          <p:nvPr/>
        </p:nvSpPr>
        <p:spPr>
          <a:xfrm>
            <a:off x="6605917" y="2377078"/>
            <a:ext cx="5248140" cy="3046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use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num::NumCast;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use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std::ops::*;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pub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fn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bit_flip&lt;T, R&gt;(</a:t>
            </a:r>
            <a:r>
              <a:rPr lang="en-CN" sz="14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num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&amp;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mut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T, </a:t>
            </a:r>
            <a:r>
              <a:rPr lang="en-CN" sz="14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rng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&amp;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mut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R)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where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T: BitXor&lt;Output = T&gt; + NumCast + Copy,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R: Rng + ?Sized,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{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let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num_bits = (std::mem::size_of::&lt;T&gt;() * </a:t>
            </a:r>
            <a:r>
              <a:rPr lang="en-CN" sz="140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8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as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u8;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let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idx: u8 = </a:t>
            </a:r>
            <a:r>
              <a:rPr lang="en-CN" sz="14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rng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.</a:t>
            </a:r>
            <a:r>
              <a:rPr lang="en-CN" sz="14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gen_range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(</a:t>
            </a:r>
            <a:r>
              <a:rPr lang="en-CN" sz="140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0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..num_bits);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*</a:t>
            </a:r>
            <a:r>
              <a:rPr lang="en-CN" sz="14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num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= (*</a:t>
            </a:r>
            <a:r>
              <a:rPr lang="en-CN" sz="14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num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 ^ num::cast(</a:t>
            </a:r>
            <a:r>
              <a:rPr lang="en-CN" sz="140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1u64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&lt;&lt; idx).unwrap();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528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1" y="313090"/>
            <a:ext cx="7814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非原生类型的生成</a:t>
            </a: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3585AA5C-F3C1-9241-8806-02E4BBD8585F}"/>
              </a:ext>
            </a:extLst>
          </p:cNvPr>
          <p:cNvSpPr txBox="1"/>
          <p:nvPr/>
        </p:nvSpPr>
        <p:spPr>
          <a:xfrm>
            <a:off x="747401" y="1560536"/>
            <a:ext cx="5192447" cy="116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生成字符串，再反序列化？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像初始化变量一样，需要给每个字段调用生成函数？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怎么变得更简单？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D0CCA89B-F15C-2F4F-AD59-B1909C8F481A}"/>
              </a:ext>
            </a:extLst>
          </p:cNvPr>
          <p:cNvSpPr txBox="1"/>
          <p:nvPr/>
        </p:nvSpPr>
        <p:spPr>
          <a:xfrm>
            <a:off x="747401" y="2967335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容器类型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A07C6-0AA4-0C4C-B4DB-049F49459D1A}"/>
              </a:ext>
            </a:extLst>
          </p:cNvPr>
          <p:cNvSpPr txBox="1"/>
          <p:nvPr/>
        </p:nvSpPr>
        <p:spPr>
          <a:xfrm>
            <a:off x="747401" y="3490228"/>
            <a:ext cx="7635833" cy="305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impl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&lt;T: FuzzGenerate&gt; FuzzGenerate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for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Vec&lt;T&gt; {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fn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fuzz_gen&lt;R&gt;(</a:t>
            </a:r>
            <a:r>
              <a:rPr lang="en-CN" sz="14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rng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&amp;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mut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R, </a:t>
            </a:r>
            <a:r>
              <a:rPr lang="en-CN" sz="14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state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&amp;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mut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FuzzState) -&gt;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where</a:t>
            </a:r>
            <a:r>
              <a:rPr lang="zh-CN" alt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R: Rng + ?Sized,</a:t>
            </a:r>
            <a:r>
              <a:rPr lang="zh-CN" alt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{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...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}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impl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&lt;T: FuzzGenerate,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const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N: usize&gt; FuzzGenerate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for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[T; N] {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fn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fuzz_gen&lt;R&gt;(</a:t>
            </a:r>
            <a:r>
              <a:rPr lang="en-CN" sz="14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rng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&amp;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mut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R, </a:t>
            </a:r>
            <a:r>
              <a:rPr lang="en-CN" sz="14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state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&amp;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mut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FuzzState) -&gt;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where</a:t>
            </a:r>
            <a:r>
              <a:rPr lang="zh-CN" alt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R: Rng + ?Sized,</a:t>
            </a:r>
            <a:r>
              <a:rPr lang="zh-CN" alt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{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...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}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023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1" y="313090"/>
            <a:ext cx="7814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结构体</a:t>
            </a:r>
            <a:r>
              <a:rPr kumimoji="1"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 – Structure Aware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8015AB-9DA5-3C4C-BB6B-AA4EF2D32080}"/>
              </a:ext>
            </a:extLst>
          </p:cNvPr>
          <p:cNvSpPr txBox="1"/>
          <p:nvPr/>
        </p:nvSpPr>
        <p:spPr>
          <a:xfrm>
            <a:off x="664273" y="1780240"/>
            <a:ext cx="4662267" cy="1681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struct</a:t>
            </a: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User {</a:t>
            </a:r>
            <a:endParaRPr lang="en-CN" sz="28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active: bool,</a:t>
            </a:r>
            <a:endParaRPr lang="en-CN" sz="28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username: String,</a:t>
            </a:r>
            <a:endParaRPr lang="en-CN" sz="28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email: String,</a:t>
            </a:r>
            <a:endParaRPr lang="en-CN" sz="28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sign_in_count: u64,</a:t>
            </a:r>
            <a:endParaRPr lang="en-CN" sz="28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CN" sz="28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60ED6F87-66E2-D44C-99DD-9024E83A530E}"/>
              </a:ext>
            </a:extLst>
          </p:cNvPr>
          <p:cNvSpPr txBox="1"/>
          <p:nvPr/>
        </p:nvSpPr>
        <p:spPr>
          <a:xfrm>
            <a:off x="747401" y="3619486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展开为</a:t>
            </a:r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52363648-0B20-DF49-A4F5-EA2C0A285BDE}"/>
              </a:ext>
            </a:extLst>
          </p:cNvPr>
          <p:cNvSpPr txBox="1"/>
          <p:nvPr/>
        </p:nvSpPr>
        <p:spPr>
          <a:xfrm>
            <a:off x="629584" y="1317544"/>
            <a:ext cx="2658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Proxima Nova Rg" panose="02000506030000020004" pitchFamily="2" charset="0"/>
              </a:rPr>
              <a:t>#[derive(Fuzz)]</a:t>
            </a:r>
            <a:endParaRPr kumimoji="1" lang="zh-CN" altLang="en-US" sz="2400" b="1" dirty="0">
              <a:latin typeface="Proxima Nova Rg" panose="0200050603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D89E2-2ACF-3A42-925A-FF7A66ADA1E5}"/>
              </a:ext>
            </a:extLst>
          </p:cNvPr>
          <p:cNvSpPr txBox="1"/>
          <p:nvPr/>
        </p:nvSpPr>
        <p:spPr>
          <a:xfrm>
            <a:off x="664273" y="4147242"/>
            <a:ext cx="10040816" cy="2593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impl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FuzzGenerate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for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User {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fn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fuzz_gen&lt;R&gt;(</a:t>
            </a:r>
            <a:r>
              <a:rPr lang="en-CN" sz="14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rng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&amp;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mut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R, </a:t>
            </a:r>
            <a:r>
              <a:rPr lang="en-CN" sz="14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state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 &amp;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mut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FuzzState) -&gt;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where</a:t>
            </a:r>
            <a:r>
              <a:rPr lang="en-C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R: Rng + ?Sized,</a:t>
            </a:r>
            <a:r>
              <a:rPr lang="en-C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{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{ 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active: &lt;bool&gt;::fuzz_gen(</a:t>
            </a:r>
            <a:r>
              <a:rPr lang="en-CN" sz="14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rng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en-CN" sz="14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state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.get_state(</a:t>
            </a:r>
            <a:r>
              <a:rPr lang="en-CN" sz="140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"active"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)), 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username: &lt;String&gt;::fuzz_gen(</a:t>
            </a:r>
            <a:r>
              <a:rPr lang="en-CN" sz="14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rng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en-CN" sz="14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state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.get_state(</a:t>
            </a:r>
            <a:r>
              <a:rPr lang="en-CN" sz="140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"username"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)), 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email: &lt;String&gt;::fuzz_gen(</a:t>
            </a:r>
            <a:r>
              <a:rPr lang="en-CN" sz="14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rng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en-CN" sz="14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state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.get_state(</a:t>
            </a:r>
            <a:r>
              <a:rPr lang="en-CN" sz="140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"email"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)), 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sign_in_count: &lt;String&gt;::fuzz_gen(</a:t>
            </a:r>
            <a:r>
              <a:rPr lang="en-CN" sz="14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rng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en-CN" sz="14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state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.get_state(</a:t>
            </a:r>
            <a:r>
              <a:rPr lang="en-CN" sz="140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"sign_in_count"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)),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}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}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3DB7E-0B2B-3445-ACCC-22B5A320FBCF}"/>
              </a:ext>
            </a:extLst>
          </p:cNvPr>
          <p:cNvSpPr txBox="1"/>
          <p:nvPr/>
        </p:nvSpPr>
        <p:spPr>
          <a:xfrm>
            <a:off x="5761359" y="1767791"/>
            <a:ext cx="643064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#[proc_macro_derive(Serde, attributes(Fuzz))]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pub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fn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derive_serde(input: TokenStream) -&gt; TokenStream {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let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ast: syn::DeriveInput = syn::parse(input).expect(</a:t>
            </a:r>
            <a:r>
              <a:rPr lang="en-CN" sz="140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"Couldn't parse item"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);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let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result = 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match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ast.data {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syn::Data::Enum(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ref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e) =&gt; ...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syn::Data::Struct(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ref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s) =&gt; ...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syn::Data::Union(</a:t>
            </a:r>
            <a:r>
              <a:rPr lang="en-CN" sz="14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ref</a:t>
            </a: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u) =&gt; ..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};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result.into()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4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endParaRPr lang="en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7485CA74-3957-694C-B062-182F3BA754E5}"/>
              </a:ext>
            </a:extLst>
          </p:cNvPr>
          <p:cNvSpPr txBox="1"/>
          <p:nvPr/>
        </p:nvSpPr>
        <p:spPr>
          <a:xfrm>
            <a:off x="5761359" y="1317544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Procedural Macro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1607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1" y="313090"/>
            <a:ext cx="7814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CN" sz="4400" b="1" dirty="0">
                <a:latin typeface="Proxima Nova Rg" panose="02000506030000020004" pitchFamily="2" charset="0"/>
              </a:rPr>
              <a:t>执行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时还需要</a:t>
            </a:r>
          </a:p>
        </p:txBody>
      </p:sp>
      <p:sp>
        <p:nvSpPr>
          <p:cNvPr id="15" name="文本框 2">
            <a:extLst>
              <a:ext uri="{FF2B5EF4-FFF2-40B4-BE49-F238E27FC236}">
                <a16:creationId xmlns:a16="http://schemas.microsoft.com/office/drawing/2014/main" id="{484CB7C0-A778-A649-8393-3760BABFC547}"/>
              </a:ext>
            </a:extLst>
          </p:cNvPr>
          <p:cNvSpPr txBox="1"/>
          <p:nvPr/>
        </p:nvSpPr>
        <p:spPr>
          <a:xfrm>
            <a:off x="747401" y="2042337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捕获异常</a:t>
            </a:r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29DB1A7D-B098-4F46-A286-4612FF57BF85}"/>
              </a:ext>
            </a:extLst>
          </p:cNvPr>
          <p:cNvSpPr txBox="1"/>
          <p:nvPr/>
        </p:nvSpPr>
        <p:spPr>
          <a:xfrm>
            <a:off x="747400" y="2609585"/>
            <a:ext cx="2456197" cy="15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Rust Panic</a:t>
            </a:r>
            <a:r>
              <a:rPr kumimoji="1" lang="zh-CN" altLang="en-US" sz="16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 </a:t>
            </a:r>
            <a:r>
              <a:rPr kumimoji="1" lang="en-US" altLang="zh-CN" sz="16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&amp; Abort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Unsafe</a:t>
            </a:r>
            <a:r>
              <a:rPr kumimoji="1" lang="zh-CN" altLang="en-US" sz="16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 代码异常</a:t>
            </a:r>
            <a:endParaRPr kumimoji="1" lang="en-US" altLang="zh-CN" sz="1600" u="sng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各种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Sanitizers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自定义规则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364999F1-EAC7-8544-98E2-204E2DA7A9C4}"/>
              </a:ext>
            </a:extLst>
          </p:cNvPr>
          <p:cNvSpPr txBox="1"/>
          <p:nvPr/>
        </p:nvSpPr>
        <p:spPr>
          <a:xfrm>
            <a:off x="4112766" y="2042337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可复现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性</a:t>
            </a:r>
          </a:p>
        </p:txBody>
      </p:sp>
      <p:sp>
        <p:nvSpPr>
          <p:cNvPr id="11" name="文本框 3">
            <a:extLst>
              <a:ext uri="{FF2B5EF4-FFF2-40B4-BE49-F238E27FC236}">
                <a16:creationId xmlns:a16="http://schemas.microsoft.com/office/drawing/2014/main" id="{1AC114F7-3B42-2640-9693-8F591007F5C2}"/>
              </a:ext>
            </a:extLst>
          </p:cNvPr>
          <p:cNvSpPr txBox="1"/>
          <p:nvPr/>
        </p:nvSpPr>
        <p:spPr>
          <a:xfrm>
            <a:off x="4112765" y="2609585"/>
            <a:ext cx="3009252" cy="15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保留上下文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输入的序列化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 (</a:t>
            </a:r>
            <a:r>
              <a:rPr kumimoji="1"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Serde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通过上下文复现异常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用来分析、回归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00F09C28-8554-BA4A-A5DF-FA9714E42060}"/>
              </a:ext>
            </a:extLst>
          </p:cNvPr>
          <p:cNvSpPr txBox="1"/>
          <p:nvPr/>
        </p:nvSpPr>
        <p:spPr>
          <a:xfrm>
            <a:off x="8194229" y="2012986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反馈处理</a:t>
            </a: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448DAEA2-76F7-C644-BEF4-3416EDBF70AD}"/>
              </a:ext>
            </a:extLst>
          </p:cNvPr>
          <p:cNvSpPr txBox="1"/>
          <p:nvPr/>
        </p:nvSpPr>
        <p:spPr>
          <a:xfrm>
            <a:off x="8031185" y="2609585"/>
            <a:ext cx="3009252" cy="429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前面已经介绍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0552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1" y="313090"/>
            <a:ext cx="7814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异常捕获</a:t>
            </a:r>
          </a:p>
        </p:txBody>
      </p:sp>
      <p:sp>
        <p:nvSpPr>
          <p:cNvPr id="13" name="文本框 3">
            <a:extLst>
              <a:ext uri="{FF2B5EF4-FFF2-40B4-BE49-F238E27FC236}">
                <a16:creationId xmlns:a16="http://schemas.microsoft.com/office/drawing/2014/main" id="{F68ADED8-A81A-E441-9FDE-0CFAA77582C0}"/>
              </a:ext>
            </a:extLst>
          </p:cNvPr>
          <p:cNvSpPr txBox="1"/>
          <p:nvPr/>
        </p:nvSpPr>
        <p:spPr>
          <a:xfrm>
            <a:off x="664274" y="4211522"/>
            <a:ext cx="10154147" cy="429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panic::</a:t>
            </a:r>
            <a:r>
              <a:rPr kumimoji="1" lang="en-US" altLang="zh-CN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catch_unwind</a:t>
            </a: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: </a:t>
            </a:r>
            <a:r>
              <a:rPr kumimoji="1"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 </a:t>
            </a:r>
            <a:r>
              <a:rPr kumimoji="1"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only catches unwinding panics, not those that abort the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2BEAB-3FE8-1048-8D4C-DB42A11F1349}"/>
              </a:ext>
            </a:extLst>
          </p:cNvPr>
          <p:cNvSpPr txBox="1"/>
          <p:nvPr/>
        </p:nvSpPr>
        <p:spPr>
          <a:xfrm>
            <a:off x="855023" y="1448790"/>
            <a:ext cx="8609611" cy="2566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</a:t>
            </a: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sz="18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execute&lt;F&gt;(fun: F) -&gt; Feedback </a:t>
            </a:r>
            <a:r>
              <a:rPr lang="en-CN" sz="18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en-CN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F: FnOnce(),</a:t>
            </a:r>
            <a:endParaRPr lang="en-CN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endParaRPr lang="en-CN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N" sz="18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sz="18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</a:t>
            </a: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sz="18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Feedback::default();</a:t>
            </a:r>
            <a:endParaRPr lang="en-CN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N" sz="18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.trace_coverage_init();</a:t>
            </a:r>
            <a:endParaRPr lang="en-CN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N" sz="18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sz="18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sz="180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(err)  =   panic::catch_unwind(panic::AssertUnwindSafe(fun)) {</a:t>
            </a:r>
            <a:endParaRPr lang="en-CN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CN" sz="18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.find_error(err);</a:t>
            </a:r>
            <a:endParaRPr lang="en-CN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CN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CN" sz="1800" u="sng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en-CN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CN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8E2995-2B9E-A64D-9620-5923BD727466}"/>
              </a:ext>
            </a:extLst>
          </p:cNvPr>
          <p:cNvSpPr txBox="1"/>
          <p:nvPr/>
        </p:nvSpPr>
        <p:spPr>
          <a:xfrm>
            <a:off x="747401" y="5383381"/>
            <a:ext cx="7239989" cy="886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使用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Signal Hook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处理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SIGABRT, SIGILL, SIGSEGV…  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等信号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使用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Fork Server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来避免</a:t>
            </a:r>
            <a:r>
              <a:rPr kumimoji="1" lang="zh-CN" altLang="en-CN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函数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执行带来的副作用</a:t>
            </a:r>
            <a:endParaRPr kumimoji="1"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309734D6-331C-5B4D-9A0E-72C8A92FDEE0}"/>
              </a:ext>
            </a:extLst>
          </p:cNvPr>
          <p:cNvSpPr txBox="1"/>
          <p:nvPr/>
        </p:nvSpPr>
        <p:spPr>
          <a:xfrm>
            <a:off x="855023" y="4837066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更好的方案</a:t>
            </a:r>
          </a:p>
        </p:txBody>
      </p:sp>
    </p:spTree>
    <p:extLst>
      <p:ext uri="{BB962C8B-B14F-4D97-AF65-F5344CB8AC3E}">
        <p14:creationId xmlns:p14="http://schemas.microsoft.com/office/powerpoint/2010/main" val="2641170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1" y="313090"/>
            <a:ext cx="8956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latin typeface="Proxima Nova Rg" panose="02000506030000020004" pitchFamily="2" charset="0"/>
              </a:rPr>
              <a:t>Sanitizers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3" name="文本框 3">
            <a:extLst>
              <a:ext uri="{FF2B5EF4-FFF2-40B4-BE49-F238E27FC236}">
                <a16:creationId xmlns:a16="http://schemas.microsoft.com/office/drawing/2014/main" id="{F68ADED8-A81A-E441-9FDE-0CFAA77582C0}"/>
              </a:ext>
            </a:extLst>
          </p:cNvPr>
          <p:cNvSpPr txBox="1"/>
          <p:nvPr/>
        </p:nvSpPr>
        <p:spPr>
          <a:xfrm>
            <a:off x="747401" y="1724306"/>
            <a:ext cx="9543011" cy="227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AddressSanitizer</a:t>
            </a: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:  a fast memory error detector.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LeakSanitizer</a:t>
            </a: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: a run-time memory leak detector.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MemorySanitizer</a:t>
            </a: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: a detector of uninitialized reads.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ThreadSanitizer</a:t>
            </a: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:  a fast data race detector.</a:t>
            </a:r>
          </a:p>
          <a:p>
            <a:pPr>
              <a:lnSpc>
                <a:spcPct val="150000"/>
              </a:lnSpc>
            </a:pP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更多： </a:t>
            </a: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https://</a:t>
            </a:r>
            <a:r>
              <a:rPr kumimoji="1" lang="en-US" altLang="zh-CN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doc.rust-lang.org</a:t>
            </a: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/beta/unstable-book/compiler-flags/</a:t>
            </a:r>
            <a:r>
              <a:rPr kumimoji="1" lang="en-US" altLang="zh-CN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sanitizer.html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17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关于我</a:t>
            </a:r>
          </a:p>
        </p:txBody>
      </p:sp>
      <p:sp>
        <p:nvSpPr>
          <p:cNvPr id="15" name="文本框 2">
            <a:extLst>
              <a:ext uri="{FF2B5EF4-FFF2-40B4-BE49-F238E27FC236}">
                <a16:creationId xmlns:a16="http://schemas.microsoft.com/office/drawing/2014/main" id="{484CB7C0-A778-A649-8393-3760BABFC547}"/>
              </a:ext>
            </a:extLst>
          </p:cNvPr>
          <p:cNvSpPr txBox="1"/>
          <p:nvPr/>
        </p:nvSpPr>
        <p:spPr>
          <a:xfrm>
            <a:off x="753623" y="1745697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陈 鹏</a:t>
            </a:r>
          </a:p>
        </p:txBody>
      </p:sp>
      <p:sp>
        <p:nvSpPr>
          <p:cNvPr id="16" name="文本框 3">
            <a:extLst>
              <a:ext uri="{FF2B5EF4-FFF2-40B4-BE49-F238E27FC236}">
                <a16:creationId xmlns:a16="http://schemas.microsoft.com/office/drawing/2014/main" id="{AE90D8E7-DB93-C54F-9E51-26C216BC5F06}"/>
              </a:ext>
            </a:extLst>
          </p:cNvPr>
          <p:cNvSpPr txBox="1"/>
          <p:nvPr/>
        </p:nvSpPr>
        <p:spPr>
          <a:xfrm>
            <a:off x="985407" y="2218388"/>
            <a:ext cx="2953053" cy="798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腾讯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安全 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–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 安全大数据实验室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Rust &amp; 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安全 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&amp;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 大数据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17" name="椭圆 4">
            <a:extLst>
              <a:ext uri="{FF2B5EF4-FFF2-40B4-BE49-F238E27FC236}">
                <a16:creationId xmlns:a16="http://schemas.microsoft.com/office/drawing/2014/main" id="{26E8CE08-886C-DD4D-9131-2821CABD679E}"/>
              </a:ext>
            </a:extLst>
          </p:cNvPr>
          <p:cNvSpPr/>
          <p:nvPr/>
        </p:nvSpPr>
        <p:spPr>
          <a:xfrm>
            <a:off x="884660" y="2419570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5">
            <a:extLst>
              <a:ext uri="{FF2B5EF4-FFF2-40B4-BE49-F238E27FC236}">
                <a16:creationId xmlns:a16="http://schemas.microsoft.com/office/drawing/2014/main" id="{C7FDD5F2-0A88-5C41-8A3A-C0C4D6969823}"/>
              </a:ext>
            </a:extLst>
          </p:cNvPr>
          <p:cNvSpPr/>
          <p:nvPr/>
        </p:nvSpPr>
        <p:spPr>
          <a:xfrm>
            <a:off x="884660" y="2799492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3">
            <a:extLst>
              <a:ext uri="{FF2B5EF4-FFF2-40B4-BE49-F238E27FC236}">
                <a16:creationId xmlns:a16="http://schemas.microsoft.com/office/drawing/2014/main" id="{A51E6740-602E-8048-B30B-3B5C44A0FE45}"/>
              </a:ext>
            </a:extLst>
          </p:cNvPr>
          <p:cNvSpPr txBox="1"/>
          <p:nvPr/>
        </p:nvSpPr>
        <p:spPr>
          <a:xfrm>
            <a:off x="999453" y="5002541"/>
            <a:ext cx="5035353" cy="798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模糊测试工具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(</a:t>
            </a:r>
            <a:r>
              <a:rPr kumimoji="1"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Fuzzer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)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Angora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 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(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可能是第一个用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Rust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实现的开源的</a:t>
            </a:r>
            <a:r>
              <a:rPr kumimoji="1"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Fuzzer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)</a:t>
            </a:r>
          </a:p>
        </p:txBody>
      </p:sp>
      <p:sp>
        <p:nvSpPr>
          <p:cNvPr id="25" name="椭圆 5">
            <a:extLst>
              <a:ext uri="{FF2B5EF4-FFF2-40B4-BE49-F238E27FC236}">
                <a16:creationId xmlns:a16="http://schemas.microsoft.com/office/drawing/2014/main" id="{B888DE0D-4CC5-5A4D-8CE3-BA27746650ED}"/>
              </a:ext>
            </a:extLst>
          </p:cNvPr>
          <p:cNvSpPr/>
          <p:nvPr/>
        </p:nvSpPr>
        <p:spPr>
          <a:xfrm>
            <a:off x="819702" y="5212501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5">
            <a:extLst>
              <a:ext uri="{FF2B5EF4-FFF2-40B4-BE49-F238E27FC236}">
                <a16:creationId xmlns:a16="http://schemas.microsoft.com/office/drawing/2014/main" id="{99D68F39-8D07-F445-BC0C-5B08FF430BF4}"/>
              </a:ext>
            </a:extLst>
          </p:cNvPr>
          <p:cNvSpPr/>
          <p:nvPr/>
        </p:nvSpPr>
        <p:spPr>
          <a:xfrm>
            <a:off x="827052" y="5592423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2F6B1D-8133-1A43-A296-0D776D11A74E}"/>
              </a:ext>
            </a:extLst>
          </p:cNvPr>
          <p:cNvSpPr/>
          <p:nvPr/>
        </p:nvSpPr>
        <p:spPr>
          <a:xfrm>
            <a:off x="710999" y="4564857"/>
            <a:ext cx="5105885" cy="4291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用</a:t>
            </a:r>
            <a:r>
              <a:rPr kumimoji="1" lang="en-US" altLang="zh-CN" sz="16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Rust</a:t>
            </a:r>
            <a:r>
              <a:rPr kumimoji="1" lang="zh-CN" altLang="en-US" sz="16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生成大量数据发现安全问题 </a:t>
            </a:r>
            <a:r>
              <a:rPr kumimoji="1" lang="en-US" altLang="zh-CN" sz="16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–</a:t>
            </a:r>
            <a:r>
              <a:rPr kumimoji="1" lang="zh-CN" altLang="en-US" sz="16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 自动化漏洞挖掘</a:t>
            </a:r>
            <a:endParaRPr kumimoji="1" lang="en-US" altLang="zh-CN" sz="1600" u="sng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13" name="文本框 3">
            <a:extLst>
              <a:ext uri="{FF2B5EF4-FFF2-40B4-BE49-F238E27FC236}">
                <a16:creationId xmlns:a16="http://schemas.microsoft.com/office/drawing/2014/main" id="{6655676D-785C-434C-9D85-C7355278CDF1}"/>
              </a:ext>
            </a:extLst>
          </p:cNvPr>
          <p:cNvSpPr txBox="1"/>
          <p:nvPr/>
        </p:nvSpPr>
        <p:spPr>
          <a:xfrm>
            <a:off x="995563" y="3613450"/>
            <a:ext cx="4841390" cy="798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高性能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的时序数据库 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&amp;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 安全威胁检测与响应（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XDR)</a:t>
            </a: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支撑腾讯安全的安全检测算法与产品</a:t>
            </a:r>
          </a:p>
        </p:txBody>
      </p:sp>
      <p:sp>
        <p:nvSpPr>
          <p:cNvPr id="19" name="椭圆 5">
            <a:extLst>
              <a:ext uri="{FF2B5EF4-FFF2-40B4-BE49-F238E27FC236}">
                <a16:creationId xmlns:a16="http://schemas.microsoft.com/office/drawing/2014/main" id="{62D19973-4602-F243-8B7D-40B474C77505}"/>
              </a:ext>
            </a:extLst>
          </p:cNvPr>
          <p:cNvSpPr/>
          <p:nvPr/>
        </p:nvSpPr>
        <p:spPr>
          <a:xfrm>
            <a:off x="856105" y="3817438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F0064A-468E-4E4F-98C7-D08500A84E9C}"/>
              </a:ext>
            </a:extLst>
          </p:cNvPr>
          <p:cNvSpPr/>
          <p:nvPr/>
        </p:nvSpPr>
        <p:spPr>
          <a:xfrm>
            <a:off x="747402" y="3169794"/>
            <a:ext cx="4605748" cy="4291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用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Rust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处理与分析海量安全数据 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–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 安全日志平台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22" name="椭圆 5">
            <a:extLst>
              <a:ext uri="{FF2B5EF4-FFF2-40B4-BE49-F238E27FC236}">
                <a16:creationId xmlns:a16="http://schemas.microsoft.com/office/drawing/2014/main" id="{BE830F61-95A4-1946-BD26-0AFE18B98C40}"/>
              </a:ext>
            </a:extLst>
          </p:cNvPr>
          <p:cNvSpPr/>
          <p:nvPr/>
        </p:nvSpPr>
        <p:spPr>
          <a:xfrm>
            <a:off x="866186" y="4186215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3F287-9F57-0042-8A66-F24420B02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704" y="2731521"/>
            <a:ext cx="1373162" cy="1454694"/>
          </a:xfrm>
          <a:prstGeom prst="rect">
            <a:avLst/>
          </a:prstGeom>
        </p:spPr>
      </p:pic>
      <p:pic>
        <p:nvPicPr>
          <p:cNvPr id="1028" name="Picture 4" descr="post-thumbnail">
            <a:extLst>
              <a:ext uri="{FF2B5EF4-FFF2-40B4-BE49-F238E27FC236}">
                <a16:creationId xmlns:a16="http://schemas.microsoft.com/office/drawing/2014/main" id="{9DB9854E-92D5-8645-80FA-1636AF270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394" y="2976527"/>
            <a:ext cx="1610863" cy="120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心形符号">
            <a:extLst>
              <a:ext uri="{FF2B5EF4-FFF2-40B4-BE49-F238E27FC236}">
                <a16:creationId xmlns:a16="http://schemas.microsoft.com/office/drawing/2014/main" id="{20794BF1-62A5-644B-8945-B8B1696C2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337" y="3429000"/>
            <a:ext cx="496286" cy="45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262277F-B016-C64C-9552-B286164559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6397" y="154524"/>
            <a:ext cx="1285534" cy="128553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1" y="313090"/>
            <a:ext cx="7814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最后说几句</a:t>
            </a: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851D64A3-2FF4-D74B-9457-4E631ACBBF63}"/>
              </a:ext>
            </a:extLst>
          </p:cNvPr>
          <p:cNvSpPr txBox="1"/>
          <p:nvPr/>
        </p:nvSpPr>
        <p:spPr>
          <a:xfrm>
            <a:off x="696906" y="2021762"/>
            <a:ext cx="4892465" cy="11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更高效的生成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更快的执行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简单易用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5A3044E2-A1E0-4D41-A7E4-697B1E1FDCD8}"/>
              </a:ext>
            </a:extLst>
          </p:cNvPr>
          <p:cNvSpPr txBox="1"/>
          <p:nvPr/>
        </p:nvSpPr>
        <p:spPr>
          <a:xfrm>
            <a:off x="696906" y="1533649"/>
            <a:ext cx="3086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一个好的</a:t>
            </a:r>
            <a:r>
              <a:rPr kumimoji="1"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Fuzzer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需要</a:t>
            </a: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4E20401F-C963-784D-8E64-B088018FA8D8}"/>
              </a:ext>
            </a:extLst>
          </p:cNvPr>
          <p:cNvSpPr txBox="1"/>
          <p:nvPr/>
        </p:nvSpPr>
        <p:spPr>
          <a:xfrm>
            <a:off x="696906" y="3526505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CN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Rust</a:t>
            </a:r>
            <a:r>
              <a:rPr kumimoji="1" lang="zh-CN" altLang="en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可以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F99E848E-6999-CB49-8A1B-34AE1A2E0417}"/>
              </a:ext>
            </a:extLst>
          </p:cNvPr>
          <p:cNvSpPr txBox="1"/>
          <p:nvPr/>
        </p:nvSpPr>
        <p:spPr>
          <a:xfrm>
            <a:off x="696906" y="4126670"/>
            <a:ext cx="4892465" cy="15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抽象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输入生成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高效执行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避免</a:t>
            </a:r>
            <a:r>
              <a:rPr kumimoji="1"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Fuzzer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自身有漏洞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E1DCB5-1D06-0E42-B47F-8B98E9C67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787" y="1764481"/>
            <a:ext cx="3181341" cy="318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68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1" y="313090"/>
            <a:ext cx="7814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搜索与优化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514A09-5D2C-6A43-AAAD-3776BB49E008}"/>
              </a:ext>
            </a:extLst>
          </p:cNvPr>
          <p:cNvSpPr txBox="1"/>
          <p:nvPr/>
        </p:nvSpPr>
        <p:spPr>
          <a:xfrm>
            <a:off x="716150" y="3386796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CN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Angora</a:t>
            </a:r>
            <a:r>
              <a:rPr kumimoji="1" lang="zh-CN" altLang="en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做了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什么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3">
                <a:extLst>
                  <a:ext uri="{FF2B5EF4-FFF2-40B4-BE49-F238E27FC236}">
                    <a16:creationId xmlns:a16="http://schemas.microsoft.com/office/drawing/2014/main" id="{D7E3E8AC-5DEE-A345-9E2A-369D13A9270B}"/>
                  </a:ext>
                </a:extLst>
              </p:cNvPr>
              <p:cNvSpPr txBox="1"/>
              <p:nvPr/>
            </p:nvSpPr>
            <p:spPr>
              <a:xfrm>
                <a:off x="614940" y="3972048"/>
                <a:ext cx="5448415" cy="1906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 Light" panose="020B0400000000000000" pitchFamily="34" charset="-122"/>
                    <a:ea typeface="PingFang SC Light" panose="020B0400000000000000" pitchFamily="34" charset="-122"/>
                  </a:rPr>
                  <a:t>将求解代码中的约束看成一个搜索问题</a:t>
                </a:r>
                <a:endPara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 Light" panose="020B0400000000000000" pitchFamily="34" charset="-122"/>
                  <a:ea typeface="PingFang SC Light" panose="020B0400000000000000" pitchFamily="34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𝑎𝑏𝑠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∗2)</m:t>
                    </m:r>
                  </m:oMath>
                </a14:m>
                <a:r>
                  <a:rPr kumimoji="1"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 Light" panose="020B0400000000000000" pitchFamily="34" charset="-122"/>
                    <a:ea typeface="PingFang SC Light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 Light" panose="020B0400000000000000" pitchFamily="34" charset="-122"/>
                  <a:ea typeface="PingFang SC Light" panose="020B0400000000000000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 Light" panose="020B0400000000000000" pitchFamily="34" charset="-122"/>
                    <a:ea typeface="PingFang SC Light" panose="020B0400000000000000" pitchFamily="34" charset="-122"/>
                  </a:rPr>
                  <a:t>使用黑盒优化方法求解</a:t>
                </a:r>
                <a:endPara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 Light" panose="020B0400000000000000" pitchFamily="34" charset="-122"/>
                  <a:ea typeface="PingFang SC Light" panose="020B0400000000000000" pitchFamily="34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 Light" panose="020B0400000000000000" pitchFamily="34" charset="-122"/>
                    <a:ea typeface="PingFang SC Light" panose="020B0400000000000000" pitchFamily="34" charset="-122"/>
                  </a:rPr>
                  <a:t>目标：最小化</a:t>
                </a:r>
                <a:r>
                  <a:rPr kumimoji="1"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 Light" panose="020B0400000000000000" pitchFamily="34" charset="-122"/>
                    <a:ea typeface="PingFang SC Light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 Light" panose="020B0400000000000000" pitchFamily="34" charset="-122"/>
                    <a:ea typeface="PingFang SC Light" panose="020B0400000000000000" pitchFamily="34" charset="-122"/>
                  </a:rPr>
                  <a:t> 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 Light" panose="020B0400000000000000" pitchFamily="34" charset="-122"/>
                    <a:ea typeface="PingFang SC Light" panose="020B0400000000000000" pitchFamily="34" charset="-122"/>
                  </a:rPr>
                  <a:t>找到一个满足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kumimoji="1"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 Light" panose="020B0400000000000000" pitchFamily="34" charset="-122"/>
                    <a:ea typeface="PingFang SC Light" panose="020B0400000000000000" pitchFamily="34" charset="-122"/>
                  </a:rPr>
                  <a:t> </a:t>
                </a:r>
                <a:r>
                  <a:rPr kumimoji="1"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ingFang SC Light" panose="020B0400000000000000" pitchFamily="34" charset="-122"/>
                    <a:ea typeface="PingFang SC Light" panose="020B0400000000000000" pitchFamily="34" charset="-122"/>
                  </a:rPr>
                  <a:t>的输入</a:t>
                </a:r>
                <a:endParaRPr kumimoji="1"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ingFang SC Light" panose="020B0400000000000000" pitchFamily="34" charset="-122"/>
                  <a:ea typeface="PingFang SC Light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6" name="文本框 3">
                <a:extLst>
                  <a:ext uri="{FF2B5EF4-FFF2-40B4-BE49-F238E27FC236}">
                    <a16:creationId xmlns:a16="http://schemas.microsoft.com/office/drawing/2014/main" id="{D7E3E8AC-5DEE-A345-9E2A-369D13A92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40" y="3972048"/>
                <a:ext cx="5448415" cy="1906484"/>
              </a:xfrm>
              <a:prstGeom prst="rect">
                <a:avLst/>
              </a:prstGeom>
              <a:blipFill>
                <a:blip r:embed="rId2"/>
                <a:stretch>
                  <a:fillRect l="-465" b="-397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05141CB-CE4D-9B4D-9A13-0C1D09785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283" y="335077"/>
            <a:ext cx="4674668" cy="2361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FDC4D9-4674-294B-8630-0DC62968D73A}"/>
              </a:ext>
            </a:extLst>
          </p:cNvPr>
          <p:cNvSpPr txBox="1"/>
          <p:nvPr/>
        </p:nvSpPr>
        <p:spPr>
          <a:xfrm>
            <a:off x="729293" y="1453627"/>
            <a:ext cx="377932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fn</a:t>
            </a:r>
            <a:r>
              <a:rPr lang="en-US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foo(</a:t>
            </a:r>
            <a:r>
              <a:rPr lang="en-US" sz="1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u32, j: u32) {</a:t>
            </a:r>
          </a:p>
          <a:p>
            <a:r>
              <a:rPr lang="en-US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if </a:t>
            </a:r>
            <a:r>
              <a:rPr lang="en-US" sz="14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* </a:t>
            </a:r>
            <a:r>
              <a:rPr lang="en-US" sz="14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- j * 2 == 0</a:t>
            </a:r>
            <a:r>
              <a:rPr lang="en-US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</a:t>
            </a:r>
          </a:p>
          <a:p>
            <a:r>
              <a:rPr lang="en-US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//</a:t>
            </a:r>
            <a:r>
              <a:rPr lang="zh-CN" altLang="en-US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bug</a:t>
            </a:r>
            <a:endParaRPr lang="en-US" sz="1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 else {</a:t>
            </a:r>
          </a:p>
          <a:p>
            <a:r>
              <a:rPr lang="en-US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// some code </a:t>
            </a:r>
          </a:p>
          <a:p>
            <a:r>
              <a:rPr lang="en-US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</a:p>
          <a:p>
            <a:r>
              <a:rPr lang="en-US" sz="1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B341D1-30C9-D24B-B60A-C578A876F742}"/>
              </a:ext>
            </a:extLst>
          </p:cNvPr>
          <p:cNvCxnSpPr>
            <a:cxnSpLocks/>
          </p:cNvCxnSpPr>
          <p:nvPr/>
        </p:nvCxnSpPr>
        <p:spPr>
          <a:xfrm flipV="1">
            <a:off x="6688629" y="2715545"/>
            <a:ext cx="0" cy="3437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1A43B9-352D-2144-AAD2-AD288521E58C}"/>
              </a:ext>
            </a:extLst>
          </p:cNvPr>
          <p:cNvCxnSpPr>
            <a:cxnSpLocks/>
          </p:cNvCxnSpPr>
          <p:nvPr/>
        </p:nvCxnSpPr>
        <p:spPr>
          <a:xfrm>
            <a:off x="5965615" y="4856233"/>
            <a:ext cx="43735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5C1333-D217-1341-8BCB-AAA022A102DB}"/>
                  </a:ext>
                </a:extLst>
              </p:cNvPr>
              <p:cNvSpPr txBox="1"/>
              <p:nvPr/>
            </p:nvSpPr>
            <p:spPr>
              <a:xfrm>
                <a:off x="6128647" y="2751172"/>
                <a:ext cx="5103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5C1333-D217-1341-8BCB-AAA022A10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647" y="2751172"/>
                <a:ext cx="510363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77F0D42-D75C-054F-A955-17BAAC733D61}"/>
                  </a:ext>
                </a:extLst>
              </p:cNvPr>
              <p:cNvSpPr/>
              <p:nvPr/>
            </p:nvSpPr>
            <p:spPr>
              <a:xfrm>
                <a:off x="9971155" y="4905962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77F0D42-D75C-054F-A955-17BAAC733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155" y="4905962"/>
                <a:ext cx="3679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8E529F8-A6D6-A140-A383-6D7F1B098F43}"/>
              </a:ext>
            </a:extLst>
          </p:cNvPr>
          <p:cNvSpPr txBox="1"/>
          <p:nvPr/>
        </p:nvSpPr>
        <p:spPr>
          <a:xfrm>
            <a:off x="6383828" y="48065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0</a:t>
            </a:r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87CDC62-9FA1-9B40-BF70-302912DAD5A8}"/>
              </a:ext>
            </a:extLst>
          </p:cNvPr>
          <p:cNvSpPr/>
          <p:nvPr/>
        </p:nvSpPr>
        <p:spPr>
          <a:xfrm>
            <a:off x="6206619" y="3637033"/>
            <a:ext cx="3771014" cy="2133925"/>
          </a:xfrm>
          <a:custGeom>
            <a:avLst/>
            <a:gdLst>
              <a:gd name="connsiteX0" fmla="*/ 0 w 3771014"/>
              <a:gd name="connsiteY0" fmla="*/ 0 h 2133925"/>
              <a:gd name="connsiteX1" fmla="*/ 77973 w 3771014"/>
              <a:gd name="connsiteY1" fmla="*/ 1091610 h 2133925"/>
              <a:gd name="connsiteX2" fmla="*/ 262270 w 3771014"/>
              <a:gd name="connsiteY2" fmla="*/ 1835889 h 2133925"/>
              <a:gd name="connsiteX3" fmla="*/ 538717 w 3771014"/>
              <a:gd name="connsiteY3" fmla="*/ 2119424 h 2133925"/>
              <a:gd name="connsiteX4" fmla="*/ 779721 w 3771014"/>
              <a:gd name="connsiteY4" fmla="*/ 1431852 h 2133925"/>
              <a:gd name="connsiteX5" fmla="*/ 992373 w 3771014"/>
              <a:gd name="connsiteY5" fmla="*/ 1027814 h 2133925"/>
              <a:gd name="connsiteX6" fmla="*/ 1488559 w 3771014"/>
              <a:gd name="connsiteY6" fmla="*/ 1041991 h 2133925"/>
              <a:gd name="connsiteX7" fmla="*/ 2076893 w 3771014"/>
              <a:gd name="connsiteY7" fmla="*/ 1495647 h 2133925"/>
              <a:gd name="connsiteX8" fmla="*/ 2643963 w 3771014"/>
              <a:gd name="connsiteY8" fmla="*/ 1601973 h 2133925"/>
              <a:gd name="connsiteX9" fmla="*/ 3338624 w 3771014"/>
              <a:gd name="connsiteY9" fmla="*/ 1183759 h 2133925"/>
              <a:gd name="connsiteX10" fmla="*/ 3664689 w 3771014"/>
              <a:gd name="connsiteY10" fmla="*/ 645042 h 2133925"/>
              <a:gd name="connsiteX11" fmla="*/ 3771014 w 3771014"/>
              <a:gd name="connsiteY11" fmla="*/ 219740 h 213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71014" h="2133925">
                <a:moveTo>
                  <a:pt x="0" y="0"/>
                </a:moveTo>
                <a:cubicBezTo>
                  <a:pt x="17130" y="392814"/>
                  <a:pt x="34261" y="785629"/>
                  <a:pt x="77973" y="1091610"/>
                </a:cubicBezTo>
                <a:cubicBezTo>
                  <a:pt x="121685" y="1397592"/>
                  <a:pt x="185479" y="1664587"/>
                  <a:pt x="262270" y="1835889"/>
                </a:cubicBezTo>
                <a:cubicBezTo>
                  <a:pt x="339061" y="2007191"/>
                  <a:pt x="452475" y="2186764"/>
                  <a:pt x="538717" y="2119424"/>
                </a:cubicBezTo>
                <a:cubicBezTo>
                  <a:pt x="624959" y="2052085"/>
                  <a:pt x="704112" y="1613787"/>
                  <a:pt x="779721" y="1431852"/>
                </a:cubicBezTo>
                <a:cubicBezTo>
                  <a:pt x="855330" y="1249917"/>
                  <a:pt x="874233" y="1092791"/>
                  <a:pt x="992373" y="1027814"/>
                </a:cubicBezTo>
                <a:cubicBezTo>
                  <a:pt x="1110513" y="962837"/>
                  <a:pt x="1307806" y="964019"/>
                  <a:pt x="1488559" y="1041991"/>
                </a:cubicBezTo>
                <a:cubicBezTo>
                  <a:pt x="1669312" y="1119963"/>
                  <a:pt x="1884326" y="1402317"/>
                  <a:pt x="2076893" y="1495647"/>
                </a:cubicBezTo>
                <a:cubicBezTo>
                  <a:pt x="2269460" y="1588977"/>
                  <a:pt x="2433675" y="1653954"/>
                  <a:pt x="2643963" y="1601973"/>
                </a:cubicBezTo>
                <a:cubicBezTo>
                  <a:pt x="2854251" y="1549992"/>
                  <a:pt x="3168503" y="1343247"/>
                  <a:pt x="3338624" y="1183759"/>
                </a:cubicBezTo>
                <a:cubicBezTo>
                  <a:pt x="3508745" y="1024271"/>
                  <a:pt x="3592624" y="805712"/>
                  <a:pt x="3664689" y="645042"/>
                </a:cubicBezTo>
                <a:cubicBezTo>
                  <a:pt x="3736754" y="484372"/>
                  <a:pt x="3753884" y="352056"/>
                  <a:pt x="3771014" y="219740"/>
                </a:cubicBezTo>
              </a:path>
            </a:pathLst>
          </a:custGeom>
          <a:noFill/>
          <a:ln w="19050">
            <a:solidFill>
              <a:srgbClr val="071C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71CC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47B373-99D9-6A43-96E7-8E6B1E629F65}"/>
              </a:ext>
            </a:extLst>
          </p:cNvPr>
          <p:cNvCxnSpPr>
            <a:cxnSpLocks/>
          </p:cNvCxnSpPr>
          <p:nvPr/>
        </p:nvCxnSpPr>
        <p:spPr>
          <a:xfrm flipV="1">
            <a:off x="9423022" y="3991452"/>
            <a:ext cx="684957" cy="111476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EA18BF-690C-B549-9C4C-831FDB712D0D}"/>
              </a:ext>
            </a:extLst>
          </p:cNvPr>
          <p:cNvSpPr txBox="1"/>
          <p:nvPr/>
        </p:nvSpPr>
        <p:spPr>
          <a:xfrm>
            <a:off x="8133634" y="5446636"/>
            <a:ext cx="1140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 minimum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CBFCBA-7E5F-8245-9B88-1DE8833B7B7B}"/>
              </a:ext>
            </a:extLst>
          </p:cNvPr>
          <p:cNvSpPr txBox="1"/>
          <p:nvPr/>
        </p:nvSpPr>
        <p:spPr>
          <a:xfrm>
            <a:off x="7044172" y="5721563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Global minimum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771341-50C4-B34A-84BD-EF4047ECB53B}"/>
              </a:ext>
            </a:extLst>
          </p:cNvPr>
          <p:cNvCxnSpPr>
            <a:cxnSpLocks/>
          </p:cNvCxnSpPr>
          <p:nvPr/>
        </p:nvCxnSpPr>
        <p:spPr>
          <a:xfrm flipH="1">
            <a:off x="9474249" y="4520042"/>
            <a:ext cx="173324" cy="26980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7E46E6-0F5A-A04A-8A80-BE16CFDFCE0B}"/>
              </a:ext>
            </a:extLst>
          </p:cNvPr>
          <p:cNvCxnSpPr>
            <a:cxnSpLocks/>
          </p:cNvCxnSpPr>
          <p:nvPr/>
        </p:nvCxnSpPr>
        <p:spPr>
          <a:xfrm flipH="1">
            <a:off x="9258654" y="4789849"/>
            <a:ext cx="171456" cy="14446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26A9DC-78AE-D04B-AB14-B5DBA193032A}"/>
              </a:ext>
            </a:extLst>
          </p:cNvPr>
          <p:cNvCxnSpPr>
            <a:cxnSpLocks/>
          </p:cNvCxnSpPr>
          <p:nvPr/>
        </p:nvCxnSpPr>
        <p:spPr>
          <a:xfrm flipH="1">
            <a:off x="9050032" y="4948490"/>
            <a:ext cx="173758" cy="11154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CCCD9D-AB31-C844-A49D-6680DDA11E6F}"/>
              </a:ext>
            </a:extLst>
          </p:cNvPr>
          <p:cNvCxnSpPr>
            <a:cxnSpLocks/>
          </p:cNvCxnSpPr>
          <p:nvPr/>
        </p:nvCxnSpPr>
        <p:spPr>
          <a:xfrm flipH="1">
            <a:off x="8829322" y="5069113"/>
            <a:ext cx="177210" cy="8837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2EA44E-998D-D943-B171-B9819E13DB9C}"/>
              </a:ext>
            </a:extLst>
          </p:cNvPr>
          <p:cNvCxnSpPr>
            <a:cxnSpLocks/>
          </p:cNvCxnSpPr>
          <p:nvPr/>
        </p:nvCxnSpPr>
        <p:spPr>
          <a:xfrm flipV="1">
            <a:off x="9916624" y="4227893"/>
            <a:ext cx="375254" cy="130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D121EE4-439B-474A-8822-1631AF20EF2F}"/>
              </a:ext>
            </a:extLst>
          </p:cNvPr>
          <p:cNvSpPr txBox="1"/>
          <p:nvPr/>
        </p:nvSpPr>
        <p:spPr>
          <a:xfrm>
            <a:off x="10234597" y="4062068"/>
            <a:ext cx="728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Gradient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BC1EC4-37BA-314C-9640-35BDCB5E05B1}"/>
              </a:ext>
            </a:extLst>
          </p:cNvPr>
          <p:cNvCxnSpPr>
            <a:cxnSpLocks/>
          </p:cNvCxnSpPr>
          <p:nvPr/>
        </p:nvCxnSpPr>
        <p:spPr>
          <a:xfrm>
            <a:off x="8689926" y="5304432"/>
            <a:ext cx="0" cy="189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4BE3058-F121-B24E-AF62-04D74369C32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747107" y="5808293"/>
            <a:ext cx="297065" cy="51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D8297D-D2C9-3D42-BE5D-265DC5DB43BF}"/>
                  </a:ext>
                </a:extLst>
              </p:cNvPr>
              <p:cNvSpPr txBox="1"/>
              <p:nvPr/>
            </p:nvSpPr>
            <p:spPr>
              <a:xfrm>
                <a:off x="8958570" y="3843515"/>
                <a:ext cx="4019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D8297D-D2C9-3D42-BE5D-265DC5DB4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570" y="3843515"/>
                <a:ext cx="40196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6ED600-9D00-C843-AF10-EFD77DF97CEA}"/>
              </a:ext>
            </a:extLst>
          </p:cNvPr>
          <p:cNvCxnSpPr>
            <a:cxnSpLocks/>
          </p:cNvCxnSpPr>
          <p:nvPr/>
        </p:nvCxnSpPr>
        <p:spPr>
          <a:xfrm>
            <a:off x="9249701" y="4120385"/>
            <a:ext cx="288111" cy="287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939423-2375-6249-A158-3AE6655B84F6}"/>
                  </a:ext>
                </a:extLst>
              </p:cNvPr>
              <p:cNvSpPr txBox="1"/>
              <p:nvPr/>
            </p:nvSpPr>
            <p:spPr>
              <a:xfrm>
                <a:off x="8509943" y="4300398"/>
                <a:ext cx="3654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939423-2375-6249-A158-3AE6655B8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943" y="4300398"/>
                <a:ext cx="36542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BB4C41-5DA7-824B-80D8-EE0E6C676179}"/>
              </a:ext>
            </a:extLst>
          </p:cNvPr>
          <p:cNvCxnSpPr>
            <a:cxnSpLocks/>
          </p:cNvCxnSpPr>
          <p:nvPr/>
        </p:nvCxnSpPr>
        <p:spPr>
          <a:xfrm>
            <a:off x="8689926" y="4608175"/>
            <a:ext cx="0" cy="386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151C6D90-95CD-A347-953B-083DF2E35D86}"/>
              </a:ext>
            </a:extLst>
          </p:cNvPr>
          <p:cNvSpPr/>
          <p:nvPr/>
        </p:nvSpPr>
        <p:spPr>
          <a:xfrm>
            <a:off x="9580685" y="4422791"/>
            <a:ext cx="159543" cy="153452"/>
          </a:xfrm>
          <a:prstGeom prst="ellipse">
            <a:avLst/>
          </a:prstGeom>
          <a:solidFill>
            <a:schemeClr val="bg1"/>
          </a:solidFill>
          <a:ln>
            <a:solidFill>
              <a:srgbClr val="071C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63CC27-2496-604F-9219-A467BCE60867}"/>
              </a:ext>
            </a:extLst>
          </p:cNvPr>
          <p:cNvGrpSpPr/>
          <p:nvPr/>
        </p:nvGrpSpPr>
        <p:grpSpPr>
          <a:xfrm>
            <a:off x="3467888" y="1979963"/>
            <a:ext cx="468720" cy="153360"/>
            <a:chOff x="3467888" y="1979963"/>
            <a:chExt cx="46872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5082155-D5E0-5147-916B-5B2F12934FD4}"/>
                    </a:ext>
                  </a:extLst>
                </p14:cNvPr>
                <p14:cNvContentPartPr/>
                <p14:nvPr/>
              </p14:nvContentPartPr>
              <p14:xfrm>
                <a:off x="3527288" y="2041163"/>
                <a:ext cx="409320" cy="921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5082155-D5E0-5147-916B-5B2F12934F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18288" y="2032163"/>
                  <a:ext cx="4269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85F3E84-174B-0440-A42D-F5AFCE17ED20}"/>
                    </a:ext>
                  </a:extLst>
                </p14:cNvPr>
                <p14:cNvContentPartPr/>
                <p14:nvPr/>
              </p14:nvContentPartPr>
              <p14:xfrm>
                <a:off x="3467888" y="1979963"/>
                <a:ext cx="77400" cy="107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85F3E84-174B-0440-A42D-F5AFCE17ED2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59248" y="1971323"/>
                  <a:ext cx="95040" cy="125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C129639-15FB-6644-A901-C087B51FF260}"/>
              </a:ext>
            </a:extLst>
          </p:cNvPr>
          <p:cNvSpPr txBox="1"/>
          <p:nvPr/>
        </p:nvSpPr>
        <p:spPr>
          <a:xfrm>
            <a:off x="4091138" y="206918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获取反馈</a:t>
            </a:r>
          </a:p>
        </p:txBody>
      </p:sp>
    </p:spTree>
    <p:extLst>
      <p:ext uri="{BB962C8B-B14F-4D97-AF65-F5344CB8AC3E}">
        <p14:creationId xmlns:p14="http://schemas.microsoft.com/office/powerpoint/2010/main" val="143959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C -0.00495 0.01065 -0.00989 0.02176 -0.01784 0.0338 C -0.02552 0.0463 -0.03698 0.06204 -0.04726 0.07268 C -0.05768 0.08287 -0.06875 0.08981 -0.07969 0.09722 " pathEditMode="relative" rAng="0" ptsTypes="AAAA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486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E2ABC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1" y="313090"/>
            <a:ext cx="7814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黑盒优化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3BC07-0C69-A446-829A-5C5B56A0CA7B}"/>
              </a:ext>
            </a:extLst>
          </p:cNvPr>
          <p:cNvSpPr txBox="1"/>
          <p:nvPr/>
        </p:nvSpPr>
        <p:spPr>
          <a:xfrm>
            <a:off x="4119139" y="522114"/>
            <a:ext cx="8237594" cy="5813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Bef>
                <a:spcPts val="100"/>
              </a:spcBef>
            </a:pPr>
            <a:r>
              <a:rPr lang="en-CN" sz="120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/// Given the function `f(x)` and the seed input `x0`,</a:t>
            </a: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100"/>
              </a:spcBef>
            </a:pPr>
            <a:r>
              <a:rPr lang="en-CN" sz="120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/// finds `x` such that `f(x) &lt;= 0`</a:t>
            </a: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100"/>
              </a:spcBef>
            </a:pPr>
            <a:r>
              <a:rPr lang="en-CN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pub</a:t>
            </a: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CN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fn</a:t>
            </a: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find&lt;T: Output, F: Fn(&amp;Input) -&gt; T&gt;(&amp;</a:t>
            </a:r>
            <a:r>
              <a:rPr lang="en-CN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f: F, x0: &amp;Input) -&gt; FuzzResult {</a:t>
            </a: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100"/>
              </a:spcBef>
            </a:pP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CN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let</a:t>
            </a: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CN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mut</a:t>
            </a: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x = x0.clone();</a:t>
            </a: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100"/>
              </a:spcBef>
            </a:pP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CN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let</a:t>
            </a: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CN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mut</a:t>
            </a: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grad = vec![</a:t>
            </a:r>
            <a:r>
              <a:rPr lang="en-CN" sz="120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0.0</a:t>
            </a: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; x0.len()];</a:t>
            </a: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100"/>
              </a:spcBef>
            </a:pP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CN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let</a:t>
            </a: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CN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mut</a:t>
            </a: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f0 = f(&amp;x);</a:t>
            </a: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100"/>
              </a:spcBef>
            </a:pP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</a:t>
            </a:r>
            <a:r>
              <a:rPr lang="en-CN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for</a:t>
            </a: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i </a:t>
            </a:r>
            <a:r>
              <a:rPr lang="en-CN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in</a:t>
            </a: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CN" sz="120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0</a:t>
            </a: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..</a:t>
            </a:r>
            <a:r>
              <a:rPr lang="en-CN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.max_epoch {</a:t>
            </a: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100"/>
              </a:spcBef>
            </a:pP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en-CN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if</a:t>
            </a: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f0 &lt;= T::default() {</a:t>
            </a: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100"/>
              </a:spcBef>
            </a:pP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en-CN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return</a:t>
            </a: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FuzzResult::Success(i, x);</a:t>
            </a: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100"/>
              </a:spcBef>
            </a:pP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}</a:t>
            </a: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100"/>
              </a:spcBef>
            </a:pPr>
            <a:r>
              <a:rPr lang="en-CN" sz="120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// Computes gradient</a:t>
            </a: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100"/>
              </a:spcBef>
            </a:pP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en-CN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::gradient(&amp;f, &amp;</a:t>
            </a:r>
            <a:r>
              <a:rPr lang="en-CN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mut</a:t>
            </a: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x, f0, &amp;</a:t>
            </a:r>
            <a:r>
              <a:rPr lang="en-CN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mut</a:t>
            </a: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grad);</a:t>
            </a: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100"/>
              </a:spcBef>
            </a:pP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en-CN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if</a:t>
            </a: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grad.iter().find(|&amp;&amp;x| x != </a:t>
            </a:r>
            <a:r>
              <a:rPr lang="en-CN" sz="120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0.0</a:t>
            </a: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).is_none() {</a:t>
            </a: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100"/>
              </a:spcBef>
            </a:pP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</a:t>
            </a:r>
            <a:r>
              <a:rPr lang="en-CN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return</a:t>
            </a: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FuzzResult::NoGradient;</a:t>
            </a: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100"/>
              </a:spcBef>
            </a:pP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}</a:t>
            </a: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100"/>
              </a:spcBef>
            </a:pPr>
            <a:r>
              <a:rPr lang="en-CN" sz="120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// Descends</a:t>
            </a: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100"/>
              </a:spcBef>
            </a:pP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</a:t>
            </a:r>
            <a:r>
              <a:rPr lang="en-CN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match</a:t>
            </a: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CN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::descend(&amp;f, &amp;grad, &amp;</a:t>
            </a:r>
            <a:r>
              <a:rPr lang="en-CN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mut</a:t>
            </a: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x, f0) {</a:t>
            </a: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100"/>
              </a:spcBef>
            </a:pP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Some(v) =&gt; f0 = v,</a:t>
            </a: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100"/>
              </a:spcBef>
            </a:pP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None =&gt; {</a:t>
            </a: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100"/>
              </a:spcBef>
            </a:pP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    </a:t>
            </a:r>
            <a:r>
              <a:rPr lang="en-CN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for</a:t>
            </a: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i </a:t>
            </a:r>
            <a:r>
              <a:rPr lang="en-CN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in</a:t>
            </a: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</a:t>
            </a:r>
            <a:r>
              <a:rPr lang="en-CN" sz="120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0</a:t>
            </a: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..x.len() {</a:t>
            </a: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100"/>
              </a:spcBef>
            </a:pP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        </a:t>
            </a:r>
            <a:r>
              <a:rPr lang="en-CN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Self</a:t>
            </a: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::randomize(&amp;</a:t>
            </a:r>
            <a:r>
              <a:rPr lang="en-CN" sz="120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mut</a:t>
            </a: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x, i, -</a:t>
            </a:r>
            <a:r>
              <a:rPr lang="en-CN" sz="120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16</a:t>
            </a: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, </a:t>
            </a:r>
            <a:r>
              <a:rPr lang="en-CN" sz="120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16</a:t>
            </a: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);</a:t>
            </a: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100"/>
              </a:spcBef>
            </a:pP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    }</a:t>
            </a: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100"/>
              </a:spcBef>
            </a:pP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    f0 = f(&amp;x);</a:t>
            </a: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100"/>
              </a:spcBef>
            </a:pP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    }</a:t>
            </a: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100"/>
              </a:spcBef>
            </a:pP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    }</a:t>
            </a: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100"/>
              </a:spcBef>
            </a:pP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}</a:t>
            </a: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100"/>
              </a:spcBef>
            </a:pP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   FuzzResult::TimeOut</a:t>
            </a: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500"/>
              </a:lnSpc>
              <a:spcBef>
                <a:spcPts val="100"/>
              </a:spcBef>
            </a:pPr>
            <a:r>
              <a:rPr lang="en-CN" sz="12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}</a:t>
            </a:r>
            <a:endParaRPr lang="en-C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9C6A94-AE2B-1841-A236-0241D80C4269}"/>
                  </a:ext>
                </a:extLst>
              </p:cNvPr>
              <p:cNvSpPr txBox="1"/>
              <p:nvPr/>
            </p:nvSpPr>
            <p:spPr>
              <a:xfrm>
                <a:off x="486888" y="2351781"/>
                <a:ext cx="3990109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 err="1"/>
                  <a:t>开始</a:t>
                </a:r>
                <a:r>
                  <a:rPr lang="zh-CN" altLang="en-US" dirty="0"/>
                  <a:t> </a:t>
                </a:r>
                <a:r>
                  <a:rPr lang="en-US" dirty="0"/>
                  <a:t>:</a:t>
                </a:r>
              </a:p>
              <a:p>
                <a:r>
                  <a:rPr lang="zh-CN" altLang="en-US" dirty="0"/>
                  <a:t>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 err="1"/>
                  <a:t>重复</a:t>
                </a:r>
                <a:r>
                  <a:rPr lang="zh-CN" altLang="en-US" dirty="0"/>
                  <a:t>：</a:t>
                </a:r>
                <a:endParaRPr lang="en-US" dirty="0"/>
              </a:p>
              <a:p>
                <a:pPr lvl="1"/>
                <a:r>
                  <a:rPr lang="en-US" dirty="0" err="1"/>
                  <a:t>计算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: learning rate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9C6A94-AE2B-1841-A236-0241D80C4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88" y="2351781"/>
                <a:ext cx="3990109" cy="1477328"/>
              </a:xfrm>
              <a:prstGeom prst="rect">
                <a:avLst/>
              </a:prstGeom>
              <a:blipFill>
                <a:blip r:embed="rId2"/>
                <a:stretch>
                  <a:fillRect l="-1270" t="-2564" b="-59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2">
            <a:extLst>
              <a:ext uri="{FF2B5EF4-FFF2-40B4-BE49-F238E27FC236}">
                <a16:creationId xmlns:a16="http://schemas.microsoft.com/office/drawing/2014/main" id="{E5BF1BD6-8EDD-C145-B627-E2C616CC561A}"/>
              </a:ext>
            </a:extLst>
          </p:cNvPr>
          <p:cNvSpPr txBox="1"/>
          <p:nvPr/>
        </p:nvSpPr>
        <p:spPr>
          <a:xfrm>
            <a:off x="658041" y="1640714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梯度下降</a:t>
            </a:r>
          </a:p>
        </p:txBody>
      </p:sp>
    </p:spTree>
    <p:extLst>
      <p:ext uri="{BB962C8B-B14F-4D97-AF65-F5344CB8AC3E}">
        <p14:creationId xmlns:p14="http://schemas.microsoft.com/office/powerpoint/2010/main" val="3254044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1" y="313090"/>
            <a:ext cx="8956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latin typeface="Proxima Nova Rg" panose="02000506030000020004" pitchFamily="2" charset="0"/>
              </a:rPr>
              <a:t>Fork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 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Server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3" name="文本框 3">
            <a:extLst>
              <a:ext uri="{FF2B5EF4-FFF2-40B4-BE49-F238E27FC236}">
                <a16:creationId xmlns:a16="http://schemas.microsoft.com/office/drawing/2014/main" id="{F68ADED8-A81A-E441-9FDE-0CFAA77582C0}"/>
              </a:ext>
            </a:extLst>
          </p:cNvPr>
          <p:cNvSpPr txBox="1"/>
          <p:nvPr/>
        </p:nvSpPr>
        <p:spPr>
          <a:xfrm>
            <a:off x="696906" y="2021762"/>
            <a:ext cx="4892465" cy="79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一旦有</a:t>
            </a: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crash</a:t>
            </a: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就停止，状态丢失</a:t>
            </a:r>
            <a:endParaRPr kumimoji="1"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无法解决执行的</a:t>
            </a: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side</a:t>
            </a: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 </a:t>
            </a: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effect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C72DAF0E-7DDD-5A4A-BF65-2C4A85AE9E74}"/>
              </a:ext>
            </a:extLst>
          </p:cNvPr>
          <p:cNvSpPr txBox="1"/>
          <p:nvPr/>
        </p:nvSpPr>
        <p:spPr>
          <a:xfrm>
            <a:off x="747401" y="2903118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Fork Server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682573A3-78F6-AD49-9AEB-5FE51CD49A13}"/>
              </a:ext>
            </a:extLst>
          </p:cNvPr>
          <p:cNvSpPr txBox="1"/>
          <p:nvPr/>
        </p:nvSpPr>
        <p:spPr>
          <a:xfrm>
            <a:off x="696906" y="1533649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单进程的不足</a:t>
            </a:r>
          </a:p>
        </p:txBody>
      </p:sp>
    </p:spTree>
    <p:extLst>
      <p:ext uri="{BB962C8B-B14F-4D97-AF65-F5344CB8AC3E}">
        <p14:creationId xmlns:p14="http://schemas.microsoft.com/office/powerpoint/2010/main" val="1764249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1" y="313090"/>
            <a:ext cx="7814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latin typeface="Proxima Nova Rg" panose="02000506030000020004" pitchFamily="2" charset="0"/>
              </a:rPr>
              <a:t>--</a:t>
            </a:r>
            <a:r>
              <a:rPr kumimoji="1" lang="en-US" altLang="zh-CN" sz="4400" b="1" dirty="0" err="1">
                <a:latin typeface="Proxima Nova Rg" panose="02000506030000020004" pitchFamily="2" charset="0"/>
              </a:rPr>
              <a:t>cfg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 fuzzing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EEAC09A8-5F55-C341-B610-CAAB98F6C935}"/>
              </a:ext>
            </a:extLst>
          </p:cNvPr>
          <p:cNvSpPr txBox="1"/>
          <p:nvPr/>
        </p:nvSpPr>
        <p:spPr>
          <a:xfrm>
            <a:off x="689850" y="3624342"/>
            <a:ext cx="3640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避免原始代码中的随机性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4F8E1-C791-814A-8B55-B1183DEF77E7}"/>
              </a:ext>
            </a:extLst>
          </p:cNvPr>
          <p:cNvSpPr txBox="1"/>
          <p:nvPr/>
        </p:nvSpPr>
        <p:spPr>
          <a:xfrm>
            <a:off x="689851" y="4086007"/>
            <a:ext cx="60970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#[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cfg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(fuzzing)]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mut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rng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rand_chacha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::ChaCha8Rng::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from_seed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(&amp;[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#[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cfg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(not(fuzzing))]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mut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rng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rand::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thread_rng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70ED3635-A942-9540-BE80-42095A794D74}"/>
              </a:ext>
            </a:extLst>
          </p:cNvPr>
          <p:cNvSpPr txBox="1"/>
          <p:nvPr/>
        </p:nvSpPr>
        <p:spPr>
          <a:xfrm>
            <a:off x="689850" y="1555131"/>
            <a:ext cx="3568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选择性编译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Fuzzing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功能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6DA1CF-D30A-4D4A-98D0-9EFEC3A28F83}"/>
              </a:ext>
            </a:extLst>
          </p:cNvPr>
          <p:cNvSpPr txBox="1"/>
          <p:nvPr/>
        </p:nvSpPr>
        <p:spPr>
          <a:xfrm>
            <a:off x="753795" y="2039723"/>
            <a:ext cx="6097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#[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cfg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(fuzzing)]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mod fuzzing {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…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3061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183222" y="2132971"/>
            <a:ext cx="3151825" cy="1506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模糊测试背景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介绍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如何用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Rust</a:t>
            </a:r>
            <a:r>
              <a:rPr kumimoji="1" lang="zh-CN" altLang="en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生成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高质量的输入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实现简单易用的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Rust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 </a:t>
            </a:r>
            <a:r>
              <a:rPr kumimoji="1"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Fuzzer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890998" y="2132971"/>
            <a:ext cx="7677102" cy="19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………………………………………………………………………………………………..</a:t>
            </a:r>
          </a:p>
          <a:p>
            <a:pPr algn="r"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…………………………………………………………………………..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 algn="r">
              <a:lnSpc>
                <a:spcPct val="200000"/>
              </a:lnSpc>
            </a:pP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             </a:t>
            </a: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…………………………………………………………………………..</a:t>
            </a:r>
            <a:endParaRPr kumimoji="1"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602662" y="2132971"/>
            <a:ext cx="348172" cy="199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1</a:t>
            </a: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11</a:t>
            </a: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20</a:t>
            </a:r>
          </a:p>
          <a:p>
            <a:pPr>
              <a:lnSpc>
                <a:spcPct val="200000"/>
              </a:lnSpc>
            </a:pP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2" y="313090"/>
            <a:ext cx="8123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模糊测试（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Fuzzing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）是个啥</a:t>
            </a:r>
          </a:p>
        </p:txBody>
      </p:sp>
      <p:sp>
        <p:nvSpPr>
          <p:cNvPr id="15" name="文本框 2">
            <a:extLst>
              <a:ext uri="{FF2B5EF4-FFF2-40B4-BE49-F238E27FC236}">
                <a16:creationId xmlns:a16="http://schemas.microsoft.com/office/drawing/2014/main" id="{484CB7C0-A778-A649-8393-3760BABFC547}"/>
              </a:ext>
            </a:extLst>
          </p:cNvPr>
          <p:cNvSpPr txBox="1"/>
          <p:nvPr/>
        </p:nvSpPr>
        <p:spPr>
          <a:xfrm>
            <a:off x="747402" y="3058257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看起来有点简单</a:t>
            </a:r>
          </a:p>
        </p:txBody>
      </p:sp>
      <p:sp>
        <p:nvSpPr>
          <p:cNvPr id="16" name="文本框 3">
            <a:extLst>
              <a:ext uri="{FF2B5EF4-FFF2-40B4-BE49-F238E27FC236}">
                <a16:creationId xmlns:a16="http://schemas.microsoft.com/office/drawing/2014/main" id="{AE90D8E7-DB93-C54F-9E51-26C216BC5F06}"/>
              </a:ext>
            </a:extLst>
          </p:cNvPr>
          <p:cNvSpPr txBox="1"/>
          <p:nvPr/>
        </p:nvSpPr>
        <p:spPr>
          <a:xfrm>
            <a:off x="979186" y="3530948"/>
            <a:ext cx="4770858" cy="798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给软件构造大量随机的输入，然后看看发生了什么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如果软件崩了，那么恭喜可能发现了一个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BUG</a:t>
            </a:r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827C0F7A-2555-2441-9FD2-79D900ABA6AF}"/>
              </a:ext>
            </a:extLst>
          </p:cNvPr>
          <p:cNvSpPr txBox="1"/>
          <p:nvPr/>
        </p:nvSpPr>
        <p:spPr>
          <a:xfrm>
            <a:off x="734383" y="1590052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能帮你发现软件缺陷的自动化方法</a:t>
            </a: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DB7A5818-CC6A-914B-99FA-23F26B750977}"/>
              </a:ext>
            </a:extLst>
          </p:cNvPr>
          <p:cNvSpPr txBox="1"/>
          <p:nvPr/>
        </p:nvSpPr>
        <p:spPr>
          <a:xfrm>
            <a:off x="760421" y="4532388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但是好处多多</a:t>
            </a:r>
          </a:p>
        </p:txBody>
      </p:sp>
      <p:sp>
        <p:nvSpPr>
          <p:cNvPr id="12" name="文本框 3">
            <a:extLst>
              <a:ext uri="{FF2B5EF4-FFF2-40B4-BE49-F238E27FC236}">
                <a16:creationId xmlns:a16="http://schemas.microsoft.com/office/drawing/2014/main" id="{1E8FBD72-00FB-5A46-88AF-A82E7FE8D527}"/>
              </a:ext>
            </a:extLst>
          </p:cNvPr>
          <p:cNvSpPr txBox="1"/>
          <p:nvPr/>
        </p:nvSpPr>
        <p:spPr>
          <a:xfrm>
            <a:off x="992205" y="5005079"/>
            <a:ext cx="2031325" cy="15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能够大规模使用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能够提供复现的方式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几乎没有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误报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13" name="椭圆 4">
            <a:extLst>
              <a:ext uri="{FF2B5EF4-FFF2-40B4-BE49-F238E27FC236}">
                <a16:creationId xmlns:a16="http://schemas.microsoft.com/office/drawing/2014/main" id="{CA8BD2C3-E16E-D144-B45B-2448039E5FD3}"/>
              </a:ext>
            </a:extLst>
          </p:cNvPr>
          <p:cNvSpPr/>
          <p:nvPr/>
        </p:nvSpPr>
        <p:spPr>
          <a:xfrm>
            <a:off x="891458" y="5206261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5">
            <a:extLst>
              <a:ext uri="{FF2B5EF4-FFF2-40B4-BE49-F238E27FC236}">
                <a16:creationId xmlns:a16="http://schemas.microsoft.com/office/drawing/2014/main" id="{2EC3C2EA-C861-824B-BB35-5901D04C6A8C}"/>
              </a:ext>
            </a:extLst>
          </p:cNvPr>
          <p:cNvSpPr/>
          <p:nvPr/>
        </p:nvSpPr>
        <p:spPr>
          <a:xfrm>
            <a:off x="891458" y="5586183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5">
            <a:extLst>
              <a:ext uri="{FF2B5EF4-FFF2-40B4-BE49-F238E27FC236}">
                <a16:creationId xmlns:a16="http://schemas.microsoft.com/office/drawing/2014/main" id="{E5CADBB9-3462-D24E-8D89-827562C4EE8E}"/>
              </a:ext>
            </a:extLst>
          </p:cNvPr>
          <p:cNvSpPr/>
          <p:nvPr/>
        </p:nvSpPr>
        <p:spPr>
          <a:xfrm>
            <a:off x="889480" y="5964215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3">
            <a:extLst>
              <a:ext uri="{FF2B5EF4-FFF2-40B4-BE49-F238E27FC236}">
                <a16:creationId xmlns:a16="http://schemas.microsoft.com/office/drawing/2014/main" id="{5AF4FE3B-B576-A14C-803E-4F5A39A72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844" y="3739663"/>
            <a:ext cx="3175000" cy="2247900"/>
          </a:xfrm>
          <a:prstGeom prst="rect">
            <a:avLst/>
          </a:prstGeom>
        </p:spPr>
      </p:pic>
      <p:sp>
        <p:nvSpPr>
          <p:cNvPr id="28" name="椭圆 4">
            <a:extLst>
              <a:ext uri="{FF2B5EF4-FFF2-40B4-BE49-F238E27FC236}">
                <a16:creationId xmlns:a16="http://schemas.microsoft.com/office/drawing/2014/main" id="{5A0F193F-8E71-F34C-804A-A656249D5827}"/>
              </a:ext>
            </a:extLst>
          </p:cNvPr>
          <p:cNvSpPr/>
          <p:nvPr/>
        </p:nvSpPr>
        <p:spPr>
          <a:xfrm>
            <a:off x="865728" y="3751415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4">
            <a:extLst>
              <a:ext uri="{FF2B5EF4-FFF2-40B4-BE49-F238E27FC236}">
                <a16:creationId xmlns:a16="http://schemas.microsoft.com/office/drawing/2014/main" id="{839A45E7-0FB9-0E46-B9C3-57087BDA2D6A}"/>
              </a:ext>
            </a:extLst>
          </p:cNvPr>
          <p:cNvSpPr/>
          <p:nvPr/>
        </p:nvSpPr>
        <p:spPr>
          <a:xfrm>
            <a:off x="863751" y="410569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3">
            <a:extLst>
              <a:ext uri="{FF2B5EF4-FFF2-40B4-BE49-F238E27FC236}">
                <a16:creationId xmlns:a16="http://schemas.microsoft.com/office/drawing/2014/main" id="{0998E69A-2DCB-9D4F-AC01-CE0FDE99F7AB}"/>
              </a:ext>
            </a:extLst>
          </p:cNvPr>
          <p:cNvSpPr txBox="1"/>
          <p:nvPr/>
        </p:nvSpPr>
        <p:spPr>
          <a:xfrm>
            <a:off x="1004915" y="2026510"/>
            <a:ext cx="1620957" cy="798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广泛被使用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发现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大量的缺陷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18" name="椭圆 4">
            <a:extLst>
              <a:ext uri="{FF2B5EF4-FFF2-40B4-BE49-F238E27FC236}">
                <a16:creationId xmlns:a16="http://schemas.microsoft.com/office/drawing/2014/main" id="{05E94536-CD6B-8943-A76E-E6E9FC93076A}"/>
              </a:ext>
            </a:extLst>
          </p:cNvPr>
          <p:cNvSpPr/>
          <p:nvPr/>
        </p:nvSpPr>
        <p:spPr>
          <a:xfrm>
            <a:off x="891457" y="2246977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4">
            <a:extLst>
              <a:ext uri="{FF2B5EF4-FFF2-40B4-BE49-F238E27FC236}">
                <a16:creationId xmlns:a16="http://schemas.microsoft.com/office/drawing/2014/main" id="{364C757E-DB30-8D43-BE1B-3C1E39FDBC06}"/>
              </a:ext>
            </a:extLst>
          </p:cNvPr>
          <p:cNvSpPr/>
          <p:nvPr/>
        </p:nvSpPr>
        <p:spPr>
          <a:xfrm>
            <a:off x="889480" y="2601256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026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400" b="1" dirty="0">
                <a:latin typeface="Proxima Nova Rg" panose="02000506030000020004" pitchFamily="2" charset="0"/>
              </a:rPr>
              <a:t>Rust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需要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Fuzzing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吗</a:t>
            </a:r>
          </a:p>
        </p:txBody>
      </p:sp>
      <p:sp>
        <p:nvSpPr>
          <p:cNvPr id="18" name="文本框 2">
            <a:extLst>
              <a:ext uri="{FF2B5EF4-FFF2-40B4-BE49-F238E27FC236}">
                <a16:creationId xmlns:a16="http://schemas.microsoft.com/office/drawing/2014/main" id="{EEB4343B-2ED0-244C-90BA-E178A2850EDB}"/>
              </a:ext>
            </a:extLst>
          </p:cNvPr>
          <p:cNvSpPr txBox="1"/>
          <p:nvPr/>
        </p:nvSpPr>
        <p:spPr>
          <a:xfrm>
            <a:off x="775942" y="2565249"/>
            <a:ext cx="2776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Rust并不完全安全</a:t>
            </a:r>
            <a:endParaRPr kumimoji="1"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23" name="文本框 3">
            <a:extLst>
              <a:ext uri="{FF2B5EF4-FFF2-40B4-BE49-F238E27FC236}">
                <a16:creationId xmlns:a16="http://schemas.microsoft.com/office/drawing/2014/main" id="{63F995E8-7DE6-0746-9DC8-B385C7BB7FC5}"/>
              </a:ext>
            </a:extLst>
          </p:cNvPr>
          <p:cNvSpPr txBox="1"/>
          <p:nvPr/>
        </p:nvSpPr>
        <p:spPr>
          <a:xfrm>
            <a:off x="1007726" y="3037940"/>
            <a:ext cx="1372492" cy="15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Panic</a:t>
            </a:r>
          </a:p>
          <a:p>
            <a:pPr>
              <a:lnSpc>
                <a:spcPct val="150000"/>
              </a:lnSpc>
              <a:buSzPct val="80000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Unsafe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 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code</a:t>
            </a:r>
          </a:p>
          <a:p>
            <a:pPr>
              <a:lnSpc>
                <a:spcPct val="150000"/>
              </a:lnSpc>
              <a:buSzPct val="80000"/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逻辑错误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  <a:buSzPct val="80000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…</a:t>
            </a:r>
          </a:p>
        </p:txBody>
      </p:sp>
      <p:sp>
        <p:nvSpPr>
          <p:cNvPr id="24" name="椭圆 4">
            <a:extLst>
              <a:ext uri="{FF2B5EF4-FFF2-40B4-BE49-F238E27FC236}">
                <a16:creationId xmlns:a16="http://schemas.microsoft.com/office/drawing/2014/main" id="{C0FC4117-3A03-6741-98BD-B5E256BCAC0C}"/>
              </a:ext>
            </a:extLst>
          </p:cNvPr>
          <p:cNvSpPr/>
          <p:nvPr/>
        </p:nvSpPr>
        <p:spPr>
          <a:xfrm>
            <a:off x="904648" y="325041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5">
            <a:extLst>
              <a:ext uri="{FF2B5EF4-FFF2-40B4-BE49-F238E27FC236}">
                <a16:creationId xmlns:a16="http://schemas.microsoft.com/office/drawing/2014/main" id="{23CB4563-5526-004B-8CCE-5FAEB8C578E1}"/>
              </a:ext>
            </a:extLst>
          </p:cNvPr>
          <p:cNvSpPr/>
          <p:nvPr/>
        </p:nvSpPr>
        <p:spPr>
          <a:xfrm>
            <a:off x="904648" y="3630336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5">
            <a:extLst>
              <a:ext uri="{FF2B5EF4-FFF2-40B4-BE49-F238E27FC236}">
                <a16:creationId xmlns:a16="http://schemas.microsoft.com/office/drawing/2014/main" id="{2CD5E666-DE2D-4D40-B764-06D65C85484E}"/>
              </a:ext>
            </a:extLst>
          </p:cNvPr>
          <p:cNvSpPr/>
          <p:nvPr/>
        </p:nvSpPr>
        <p:spPr>
          <a:xfrm>
            <a:off x="902670" y="4008368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7D06DF-3668-0A47-A02C-7CBA596B59E2}"/>
              </a:ext>
            </a:extLst>
          </p:cNvPr>
          <p:cNvSpPr txBox="1"/>
          <p:nvPr/>
        </p:nvSpPr>
        <p:spPr>
          <a:xfrm>
            <a:off x="5140411" y="5444249"/>
            <a:ext cx="5646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/>
              <a:t>https://github.com/rust-fuzz/trophy-case</a:t>
            </a:r>
          </a:p>
        </p:txBody>
      </p:sp>
      <p:sp>
        <p:nvSpPr>
          <p:cNvPr id="31" name="文本框 2">
            <a:extLst>
              <a:ext uri="{FF2B5EF4-FFF2-40B4-BE49-F238E27FC236}">
                <a16:creationId xmlns:a16="http://schemas.microsoft.com/office/drawing/2014/main" id="{44F1D038-3BF6-A64F-8705-DB7D39E19BAC}"/>
              </a:ext>
            </a:extLst>
          </p:cNvPr>
          <p:cNvSpPr txBox="1"/>
          <p:nvPr/>
        </p:nvSpPr>
        <p:spPr>
          <a:xfrm>
            <a:off x="5165126" y="1659756"/>
            <a:ext cx="3084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Fuzz可以找到的问题</a:t>
            </a:r>
            <a:endParaRPr kumimoji="1"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922D0-3752-6745-9AA6-3EF0849AC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054" y="3736922"/>
            <a:ext cx="6990413" cy="1385069"/>
          </a:xfrm>
          <a:prstGeom prst="rect">
            <a:avLst/>
          </a:prstGeom>
        </p:spPr>
      </p:pic>
      <p:sp>
        <p:nvSpPr>
          <p:cNvPr id="12" name="文本框 2">
            <a:extLst>
              <a:ext uri="{FF2B5EF4-FFF2-40B4-BE49-F238E27FC236}">
                <a16:creationId xmlns:a16="http://schemas.microsoft.com/office/drawing/2014/main" id="{13AF0226-893C-0242-B7A0-6919D30F6C9E}"/>
              </a:ext>
            </a:extLst>
          </p:cNvPr>
          <p:cNvSpPr txBox="1"/>
          <p:nvPr/>
        </p:nvSpPr>
        <p:spPr>
          <a:xfrm>
            <a:off x="747402" y="4736427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Rust更需要Fuzzing</a:t>
            </a:r>
            <a:endParaRPr kumimoji="1"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2CFD08-9261-2B4B-87DA-46972C994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520" y="2356544"/>
            <a:ext cx="6928628" cy="1441527"/>
          </a:xfrm>
          <a:prstGeom prst="rect">
            <a:avLst/>
          </a:prstGeom>
        </p:spPr>
      </p:pic>
      <p:sp>
        <p:nvSpPr>
          <p:cNvPr id="13" name="文本框 2">
            <a:extLst>
              <a:ext uri="{FF2B5EF4-FFF2-40B4-BE49-F238E27FC236}">
                <a16:creationId xmlns:a16="http://schemas.microsoft.com/office/drawing/2014/main" id="{1261EA34-D4F7-B148-B65F-C572D572C47A}"/>
              </a:ext>
            </a:extLst>
          </p:cNvPr>
          <p:cNvSpPr txBox="1"/>
          <p:nvPr/>
        </p:nvSpPr>
        <p:spPr>
          <a:xfrm>
            <a:off x="775942" y="1708474"/>
            <a:ext cx="2146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最强的矛与盾</a:t>
            </a:r>
            <a:endParaRPr kumimoji="1"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71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开源的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Rust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 </a:t>
            </a:r>
            <a:r>
              <a:rPr kumimoji="1" lang="en-US" altLang="zh-CN" sz="4400" b="1" dirty="0" err="1">
                <a:latin typeface="Proxima Nova Rg" panose="02000506030000020004" pitchFamily="2" charset="0"/>
              </a:rPr>
              <a:t>Fuzzers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5" name="文本框 2">
            <a:extLst>
              <a:ext uri="{FF2B5EF4-FFF2-40B4-BE49-F238E27FC236}">
                <a16:creationId xmlns:a16="http://schemas.microsoft.com/office/drawing/2014/main" id="{484CB7C0-A778-A649-8393-3760BABFC547}"/>
              </a:ext>
            </a:extLst>
          </p:cNvPr>
          <p:cNvSpPr txBox="1"/>
          <p:nvPr/>
        </p:nvSpPr>
        <p:spPr>
          <a:xfrm>
            <a:off x="878439" y="1842347"/>
            <a:ext cx="3252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支持对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Rust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进行测试</a:t>
            </a:r>
            <a:endParaRPr kumimoji="1"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16" name="文本框 3">
            <a:extLst>
              <a:ext uri="{FF2B5EF4-FFF2-40B4-BE49-F238E27FC236}">
                <a16:creationId xmlns:a16="http://schemas.microsoft.com/office/drawing/2014/main" id="{AE90D8E7-DB93-C54F-9E51-26C216BC5F06}"/>
              </a:ext>
            </a:extLst>
          </p:cNvPr>
          <p:cNvSpPr txBox="1"/>
          <p:nvPr/>
        </p:nvSpPr>
        <p:spPr>
          <a:xfrm>
            <a:off x="1110223" y="2315038"/>
            <a:ext cx="2435282" cy="116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cargo-fuzz   : </a:t>
            </a:r>
            <a:r>
              <a:rPr kumimoji="1"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LibFuzzer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  <a:buSzPct val="80000"/>
            </a:pPr>
            <a:r>
              <a:rPr kumimoji="1"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afl.rs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            : AFL++</a:t>
            </a:r>
          </a:p>
          <a:p>
            <a:pPr>
              <a:lnSpc>
                <a:spcPct val="150000"/>
              </a:lnSpc>
              <a:buSzPct val="80000"/>
            </a:pPr>
            <a:r>
              <a:rPr kumimoji="1"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hongfuzz-rs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  : </a:t>
            </a:r>
            <a:r>
              <a:rPr kumimoji="1"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hongfuzz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12" name="椭圆 4">
            <a:extLst>
              <a:ext uri="{FF2B5EF4-FFF2-40B4-BE49-F238E27FC236}">
                <a16:creationId xmlns:a16="http://schemas.microsoft.com/office/drawing/2014/main" id="{A951A291-51FD-FE43-8845-FCAE230C2E7F}"/>
              </a:ext>
            </a:extLst>
          </p:cNvPr>
          <p:cNvSpPr/>
          <p:nvPr/>
        </p:nvSpPr>
        <p:spPr>
          <a:xfrm>
            <a:off x="1007145" y="2527512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5">
            <a:extLst>
              <a:ext uri="{FF2B5EF4-FFF2-40B4-BE49-F238E27FC236}">
                <a16:creationId xmlns:a16="http://schemas.microsoft.com/office/drawing/2014/main" id="{73AED5F0-43C3-F241-B49D-3719E60DFE61}"/>
              </a:ext>
            </a:extLst>
          </p:cNvPr>
          <p:cNvSpPr/>
          <p:nvPr/>
        </p:nvSpPr>
        <p:spPr>
          <a:xfrm>
            <a:off x="1007145" y="2907434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5">
            <a:extLst>
              <a:ext uri="{FF2B5EF4-FFF2-40B4-BE49-F238E27FC236}">
                <a16:creationId xmlns:a16="http://schemas.microsoft.com/office/drawing/2014/main" id="{872FCEF3-5C71-BB44-8612-7A367F6EC3E5}"/>
              </a:ext>
            </a:extLst>
          </p:cNvPr>
          <p:cNvSpPr/>
          <p:nvPr/>
        </p:nvSpPr>
        <p:spPr>
          <a:xfrm>
            <a:off x="1005167" y="3285466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2">
            <a:extLst>
              <a:ext uri="{FF2B5EF4-FFF2-40B4-BE49-F238E27FC236}">
                <a16:creationId xmlns:a16="http://schemas.microsoft.com/office/drawing/2014/main" id="{8FC08D79-4AB6-3142-8242-3B4390A2B6E2}"/>
              </a:ext>
            </a:extLst>
          </p:cNvPr>
          <p:cNvSpPr txBox="1"/>
          <p:nvPr/>
        </p:nvSpPr>
        <p:spPr>
          <a:xfrm>
            <a:off x="878439" y="4043420"/>
            <a:ext cx="2776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用Rust来生成输入</a:t>
            </a:r>
            <a:endParaRPr kumimoji="1"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21" name="文本框 3">
            <a:extLst>
              <a:ext uri="{FF2B5EF4-FFF2-40B4-BE49-F238E27FC236}">
                <a16:creationId xmlns:a16="http://schemas.microsoft.com/office/drawing/2014/main" id="{8500F6E3-5B06-EE44-8D98-55361F9C362D}"/>
              </a:ext>
            </a:extLst>
          </p:cNvPr>
          <p:cNvSpPr txBox="1"/>
          <p:nvPr/>
        </p:nvSpPr>
        <p:spPr>
          <a:xfrm>
            <a:off x="1110223" y="4516111"/>
            <a:ext cx="2427268" cy="116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kumimoji="1"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FuzzCheck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/</a:t>
            </a:r>
            <a:r>
              <a:rPr kumimoji="1"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QuickCheck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  <a:buSzPct val="80000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Lain</a:t>
            </a:r>
          </a:p>
          <a:p>
            <a:pPr>
              <a:lnSpc>
                <a:spcPct val="150000"/>
              </a:lnSpc>
              <a:buSzPct val="80000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Arbitrary</a:t>
            </a:r>
          </a:p>
        </p:txBody>
      </p:sp>
      <p:sp>
        <p:nvSpPr>
          <p:cNvPr id="22" name="椭圆 4">
            <a:extLst>
              <a:ext uri="{FF2B5EF4-FFF2-40B4-BE49-F238E27FC236}">
                <a16:creationId xmlns:a16="http://schemas.microsoft.com/office/drawing/2014/main" id="{6A810C85-8DD2-6B42-B775-AAA908BC02EB}"/>
              </a:ext>
            </a:extLst>
          </p:cNvPr>
          <p:cNvSpPr/>
          <p:nvPr/>
        </p:nvSpPr>
        <p:spPr>
          <a:xfrm>
            <a:off x="1007145" y="4728585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5">
            <a:extLst>
              <a:ext uri="{FF2B5EF4-FFF2-40B4-BE49-F238E27FC236}">
                <a16:creationId xmlns:a16="http://schemas.microsoft.com/office/drawing/2014/main" id="{149343B0-42D5-5C4B-AC46-439A673D267B}"/>
              </a:ext>
            </a:extLst>
          </p:cNvPr>
          <p:cNvSpPr/>
          <p:nvPr/>
        </p:nvSpPr>
        <p:spPr>
          <a:xfrm>
            <a:off x="1007145" y="5108507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5">
            <a:extLst>
              <a:ext uri="{FF2B5EF4-FFF2-40B4-BE49-F238E27FC236}">
                <a16:creationId xmlns:a16="http://schemas.microsoft.com/office/drawing/2014/main" id="{0D5B3F14-772F-9249-B836-DE8FFC23F51C}"/>
              </a:ext>
            </a:extLst>
          </p:cNvPr>
          <p:cNvSpPr/>
          <p:nvPr/>
        </p:nvSpPr>
        <p:spPr>
          <a:xfrm>
            <a:off x="1009079" y="5486539"/>
            <a:ext cx="78225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">
            <a:extLst>
              <a:ext uri="{FF2B5EF4-FFF2-40B4-BE49-F238E27FC236}">
                <a16:creationId xmlns:a16="http://schemas.microsoft.com/office/drawing/2014/main" id="{11025B53-A25C-894D-A2C4-B400D259B391}"/>
              </a:ext>
            </a:extLst>
          </p:cNvPr>
          <p:cNvSpPr txBox="1"/>
          <p:nvPr/>
        </p:nvSpPr>
        <p:spPr>
          <a:xfrm>
            <a:off x="4124577" y="4466631"/>
            <a:ext cx="854721" cy="116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kumimoji="1"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LibAFL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  <a:p>
            <a:pPr>
              <a:lnSpc>
                <a:spcPct val="150000"/>
              </a:lnSpc>
              <a:buSzPct val="80000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Angora</a:t>
            </a:r>
          </a:p>
          <a:p>
            <a:pPr>
              <a:lnSpc>
                <a:spcPct val="150000"/>
              </a:lnSpc>
              <a:buSzPct val="80000"/>
            </a:pP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… …</a:t>
            </a:r>
          </a:p>
        </p:txBody>
      </p:sp>
      <p:sp>
        <p:nvSpPr>
          <p:cNvPr id="34" name="椭圆 4">
            <a:extLst>
              <a:ext uri="{FF2B5EF4-FFF2-40B4-BE49-F238E27FC236}">
                <a16:creationId xmlns:a16="http://schemas.microsoft.com/office/drawing/2014/main" id="{A386ACB1-AC57-2847-B66E-0E31C1ADB4FF}"/>
              </a:ext>
            </a:extLst>
          </p:cNvPr>
          <p:cNvSpPr/>
          <p:nvPr/>
        </p:nvSpPr>
        <p:spPr>
          <a:xfrm>
            <a:off x="4021499" y="4679105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5">
            <a:extLst>
              <a:ext uri="{FF2B5EF4-FFF2-40B4-BE49-F238E27FC236}">
                <a16:creationId xmlns:a16="http://schemas.microsoft.com/office/drawing/2014/main" id="{91FE360C-5C65-6B49-834B-685A2DC5BB45}"/>
              </a:ext>
            </a:extLst>
          </p:cNvPr>
          <p:cNvSpPr/>
          <p:nvPr/>
        </p:nvSpPr>
        <p:spPr>
          <a:xfrm>
            <a:off x="4021499" y="5059027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5">
            <a:extLst>
              <a:ext uri="{FF2B5EF4-FFF2-40B4-BE49-F238E27FC236}">
                <a16:creationId xmlns:a16="http://schemas.microsoft.com/office/drawing/2014/main" id="{F907A334-119A-0743-B0DD-D88205EE999A}"/>
              </a:ext>
            </a:extLst>
          </p:cNvPr>
          <p:cNvSpPr/>
          <p:nvPr/>
        </p:nvSpPr>
        <p:spPr>
          <a:xfrm>
            <a:off x="4023433" y="5437059"/>
            <a:ext cx="78225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51B735-7241-0E4D-A2A4-7B55B8ACE85F}"/>
              </a:ext>
            </a:extLst>
          </p:cNvPr>
          <p:cNvSpPr txBox="1"/>
          <p:nvPr/>
        </p:nvSpPr>
        <p:spPr>
          <a:xfrm>
            <a:off x="5380533" y="1699885"/>
            <a:ext cx="5933028" cy="2021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CN" sz="1600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#![no_main]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CN" sz="1600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#[macro_use] </a:t>
            </a:r>
            <a:r>
              <a:rPr lang="en-CN" sz="1600" dirty="0">
                <a:solidFill>
                  <a:srgbClr val="569CD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extern</a:t>
            </a:r>
            <a:r>
              <a:rPr lang="en-CN" sz="1600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CN" sz="1600" dirty="0">
                <a:solidFill>
                  <a:srgbClr val="569CD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crate</a:t>
            </a:r>
            <a:r>
              <a:rPr lang="en-CN" sz="1600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libfuzzer_sys;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CN" sz="1600" dirty="0">
                <a:solidFill>
                  <a:srgbClr val="569CD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extern</a:t>
            </a:r>
            <a:r>
              <a:rPr lang="en-CN" sz="1600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CN" sz="1600" dirty="0">
                <a:solidFill>
                  <a:srgbClr val="569CD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crate</a:t>
            </a:r>
            <a:r>
              <a:rPr lang="en-CN" sz="1600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url;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CN" sz="1600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 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CN" sz="1600" dirty="0">
                <a:solidFill>
                  <a:srgbClr val="DCDCA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fuzz_target!</a:t>
            </a:r>
            <a:r>
              <a:rPr lang="en-CN" sz="1600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(|</a:t>
            </a:r>
            <a:r>
              <a:rPr lang="en-CN" sz="1600" dirty="0">
                <a:solidFill>
                  <a:srgbClr val="9CDCF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data</a:t>
            </a:r>
            <a:r>
              <a:rPr lang="en-CN" sz="1600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: &amp;[</a:t>
            </a:r>
            <a:r>
              <a:rPr lang="en-CN" sz="1600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u8</a:t>
            </a:r>
            <a:r>
              <a:rPr lang="en-CN" sz="1600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]| {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CN" sz="1600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   </a:t>
            </a:r>
            <a:r>
              <a:rPr lang="en-CN" sz="1600" dirty="0">
                <a:solidFill>
                  <a:srgbClr val="C586C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if</a:t>
            </a:r>
            <a:r>
              <a:rPr lang="en-CN" sz="1600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CN" sz="1600" dirty="0">
                <a:solidFill>
                  <a:srgbClr val="569CD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let</a:t>
            </a:r>
            <a:r>
              <a:rPr lang="en-CN" sz="1600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CN" sz="1600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Ok</a:t>
            </a:r>
            <a:r>
              <a:rPr lang="en-CN" sz="1600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(</a:t>
            </a:r>
            <a:r>
              <a:rPr lang="en-CN" sz="1600" dirty="0">
                <a:solidFill>
                  <a:srgbClr val="9CDCF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</a:t>
            </a:r>
            <a:r>
              <a:rPr lang="en-CN" sz="1600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) = </a:t>
            </a:r>
            <a:r>
              <a:rPr lang="en-CN" sz="1600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std</a:t>
            </a:r>
            <a:r>
              <a:rPr lang="en-CN" sz="1600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::</a:t>
            </a:r>
            <a:r>
              <a:rPr lang="en-CN" sz="1600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str</a:t>
            </a:r>
            <a:r>
              <a:rPr lang="en-CN" sz="1600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::</a:t>
            </a:r>
            <a:r>
              <a:rPr lang="en-CN" sz="1600" dirty="0">
                <a:solidFill>
                  <a:srgbClr val="DCDCA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from_utf8</a:t>
            </a:r>
            <a:r>
              <a:rPr lang="en-CN" sz="1600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(</a:t>
            </a:r>
            <a:r>
              <a:rPr lang="en-CN" sz="1600" dirty="0">
                <a:solidFill>
                  <a:srgbClr val="9CDCF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data</a:t>
            </a:r>
            <a:r>
              <a:rPr lang="en-CN" sz="1600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) {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CN" sz="1600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       </a:t>
            </a:r>
            <a:r>
              <a:rPr lang="en-CN" sz="1600" dirty="0">
                <a:solidFill>
                  <a:srgbClr val="569CD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let</a:t>
            </a:r>
            <a:r>
              <a:rPr lang="en-CN" sz="1600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CN" sz="1600" dirty="0">
                <a:solidFill>
                  <a:srgbClr val="9CDCF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_</a:t>
            </a:r>
            <a:r>
              <a:rPr lang="en-CN" sz="1600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= </a:t>
            </a:r>
            <a:r>
              <a:rPr lang="en-CN" sz="1600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url</a:t>
            </a:r>
            <a:r>
              <a:rPr lang="en-CN" sz="1600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::</a:t>
            </a:r>
            <a:r>
              <a:rPr lang="en-CN" sz="1600" dirty="0">
                <a:solidFill>
                  <a:srgbClr val="4EC9B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Url</a:t>
            </a:r>
            <a:r>
              <a:rPr lang="en-CN" sz="1600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::</a:t>
            </a:r>
            <a:r>
              <a:rPr lang="en-CN" sz="1600" dirty="0">
                <a:solidFill>
                  <a:srgbClr val="DCDCAA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parse</a:t>
            </a:r>
            <a:r>
              <a:rPr lang="en-CN" sz="1600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(</a:t>
            </a:r>
            <a:r>
              <a:rPr lang="en-CN" sz="1600" dirty="0">
                <a:solidFill>
                  <a:srgbClr val="9CDCF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s</a:t>
            </a:r>
            <a:r>
              <a:rPr lang="en-CN" sz="1600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);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CN" sz="1600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   }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CN" sz="1600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});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</a:pPr>
            <a:r>
              <a:rPr lang="en-CN" sz="1600" dirty="0">
                <a:solidFill>
                  <a:srgbClr val="D4D4D4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 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31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2" y="313090"/>
            <a:ext cx="5646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latin typeface="Proxima Nova Rg" panose="02000506030000020004" pitchFamily="2" charset="0"/>
              </a:rPr>
              <a:t>一个</a:t>
            </a:r>
            <a:r>
              <a:rPr kumimoji="1" lang="en-US" altLang="zh-CN" sz="4400" b="1" dirty="0" err="1">
                <a:latin typeface="Proxima Nova Rg" panose="02000506030000020004" pitchFamily="2" charset="0"/>
              </a:rPr>
              <a:t>Fuzzer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需要什么</a:t>
            </a:r>
          </a:p>
        </p:txBody>
      </p:sp>
      <p:sp>
        <p:nvSpPr>
          <p:cNvPr id="15" name="文本框 2">
            <a:extLst>
              <a:ext uri="{FF2B5EF4-FFF2-40B4-BE49-F238E27FC236}">
                <a16:creationId xmlns:a16="http://schemas.microsoft.com/office/drawing/2014/main" id="{484CB7C0-A778-A649-8393-3760BABFC547}"/>
              </a:ext>
            </a:extLst>
          </p:cNvPr>
          <p:cNvSpPr txBox="1"/>
          <p:nvPr/>
        </p:nvSpPr>
        <p:spPr>
          <a:xfrm>
            <a:off x="747402" y="1858125"/>
            <a:ext cx="3629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输入的生成 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-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Generator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16" name="文本框 3">
            <a:extLst>
              <a:ext uri="{FF2B5EF4-FFF2-40B4-BE49-F238E27FC236}">
                <a16:creationId xmlns:a16="http://schemas.microsoft.com/office/drawing/2014/main" id="{AE90D8E7-DB93-C54F-9E51-26C216BC5F06}"/>
              </a:ext>
            </a:extLst>
          </p:cNvPr>
          <p:cNvSpPr txBox="1"/>
          <p:nvPr/>
        </p:nvSpPr>
        <p:spPr>
          <a:xfrm>
            <a:off x="979186" y="2330816"/>
            <a:ext cx="2646878" cy="429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随机的构造生成大量的输入</a:t>
            </a:r>
            <a:endParaRPr kumimoji="1"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17" name="椭圆 4">
            <a:extLst>
              <a:ext uri="{FF2B5EF4-FFF2-40B4-BE49-F238E27FC236}">
                <a16:creationId xmlns:a16="http://schemas.microsoft.com/office/drawing/2014/main" id="{26E8CE08-886C-DD4D-9131-2821CABD679E}"/>
              </a:ext>
            </a:extLst>
          </p:cNvPr>
          <p:cNvSpPr/>
          <p:nvPr/>
        </p:nvSpPr>
        <p:spPr>
          <a:xfrm>
            <a:off x="878439" y="2531998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3">
            <a:extLst>
              <a:ext uri="{FF2B5EF4-FFF2-40B4-BE49-F238E27FC236}">
                <a16:creationId xmlns:a16="http://schemas.microsoft.com/office/drawing/2014/main" id="{A51E6740-602E-8048-B30B-3B5C44A0FE45}"/>
              </a:ext>
            </a:extLst>
          </p:cNvPr>
          <p:cNvSpPr txBox="1"/>
          <p:nvPr/>
        </p:nvSpPr>
        <p:spPr>
          <a:xfrm>
            <a:off x="966818" y="3957501"/>
            <a:ext cx="3804247" cy="429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在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测试目标上执行输入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, </a:t>
            </a:r>
            <a:r>
              <a: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判断是不是</a:t>
            </a:r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ingFang SC Light" panose="020B0400000000000000" pitchFamily="34" charset="-122"/>
                <a:ea typeface="PingFang SC Light" panose="020B0400000000000000" pitchFamily="34" charset="-122"/>
              </a:rPr>
              <a:t>Bug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PingFang SC Light" panose="020B0400000000000000" pitchFamily="34" charset="-122"/>
              <a:ea typeface="PingFang SC Light" panose="020B0400000000000000" pitchFamily="34" charset="-122"/>
            </a:endParaRPr>
          </a:p>
        </p:txBody>
      </p:sp>
      <p:sp>
        <p:nvSpPr>
          <p:cNvPr id="24" name="椭圆 4">
            <a:extLst>
              <a:ext uri="{FF2B5EF4-FFF2-40B4-BE49-F238E27FC236}">
                <a16:creationId xmlns:a16="http://schemas.microsoft.com/office/drawing/2014/main" id="{DFB283D7-B0CC-5743-9C00-72D1ADB55802}"/>
              </a:ext>
            </a:extLst>
          </p:cNvPr>
          <p:cNvSpPr/>
          <p:nvPr/>
        </p:nvSpPr>
        <p:spPr>
          <a:xfrm>
            <a:off x="866071" y="4158683"/>
            <a:ext cx="86048" cy="86048"/>
          </a:xfrm>
          <a:prstGeom prst="ellipse">
            <a:avLst/>
          </a:prstGeom>
          <a:gradFill flip="none" rotWithShape="1">
            <a:gsLst>
              <a:gs pos="0">
                <a:srgbClr val="2A3289"/>
              </a:gs>
              <a:gs pos="100000">
                <a:srgbClr val="D0402E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3D296C28-B9F8-4949-AFF1-6EA3893EFFE8}"/>
              </a:ext>
            </a:extLst>
          </p:cNvPr>
          <p:cNvSpPr txBox="1"/>
          <p:nvPr/>
        </p:nvSpPr>
        <p:spPr>
          <a:xfrm>
            <a:off x="747402" y="3398368"/>
            <a:ext cx="343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输入的执行 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-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Executor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27" name="矩形 22">
            <a:extLst>
              <a:ext uri="{FF2B5EF4-FFF2-40B4-BE49-F238E27FC236}">
                <a16:creationId xmlns:a16="http://schemas.microsoft.com/office/drawing/2014/main" id="{9E0D9BBA-0134-054C-A4C0-31C19E14172C}"/>
              </a:ext>
            </a:extLst>
          </p:cNvPr>
          <p:cNvSpPr/>
          <p:nvPr/>
        </p:nvSpPr>
        <p:spPr bwMode="auto">
          <a:xfrm>
            <a:off x="6331842" y="1931100"/>
            <a:ext cx="1675599" cy="777380"/>
          </a:xfrm>
          <a:prstGeom prst="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Generator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338A6204-8BEF-C646-982E-D86C562BE4F0}"/>
              </a:ext>
            </a:extLst>
          </p:cNvPr>
          <p:cNvCxnSpPr>
            <a:cxnSpLocks/>
          </p:cNvCxnSpPr>
          <p:nvPr/>
        </p:nvCxnSpPr>
        <p:spPr bwMode="auto">
          <a:xfrm flipH="1">
            <a:off x="7169632" y="2708480"/>
            <a:ext cx="9" cy="6689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F098EA8-0F3D-7D41-8FAB-A93D8F5909BC}"/>
              </a:ext>
            </a:extLst>
          </p:cNvPr>
          <p:cNvSpPr txBox="1"/>
          <p:nvPr/>
        </p:nvSpPr>
        <p:spPr>
          <a:xfrm>
            <a:off x="7035842" y="2721485"/>
            <a:ext cx="1316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>
                <a:latin typeface="+mn-ea"/>
              </a:rPr>
              <a:t>r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andom inputs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2" name="矩形 22">
            <a:extLst>
              <a:ext uri="{FF2B5EF4-FFF2-40B4-BE49-F238E27FC236}">
                <a16:creationId xmlns:a16="http://schemas.microsoft.com/office/drawing/2014/main" id="{0DA1016B-D3DC-6948-A460-19E162623388}"/>
              </a:ext>
            </a:extLst>
          </p:cNvPr>
          <p:cNvSpPr/>
          <p:nvPr/>
        </p:nvSpPr>
        <p:spPr bwMode="auto">
          <a:xfrm>
            <a:off x="6319079" y="3377606"/>
            <a:ext cx="1675599" cy="777380"/>
          </a:xfrm>
          <a:prstGeom prst="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Executor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4" name="矩形 22">
            <a:extLst>
              <a:ext uri="{FF2B5EF4-FFF2-40B4-BE49-F238E27FC236}">
                <a16:creationId xmlns:a16="http://schemas.microsoft.com/office/drawing/2014/main" id="{9AE59474-D937-CF4C-B4AC-3C81B11575EA}"/>
              </a:ext>
            </a:extLst>
          </p:cNvPr>
          <p:cNvSpPr/>
          <p:nvPr/>
        </p:nvSpPr>
        <p:spPr bwMode="auto">
          <a:xfrm>
            <a:off x="9066324" y="3377386"/>
            <a:ext cx="1675599" cy="7773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Testing Target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35" name="直线箭头连接符 27">
            <a:extLst>
              <a:ext uri="{FF2B5EF4-FFF2-40B4-BE49-F238E27FC236}">
                <a16:creationId xmlns:a16="http://schemas.microsoft.com/office/drawing/2014/main" id="{5A9D8FF3-61B7-AC4E-AEBE-9685276954C9}"/>
              </a:ext>
            </a:extLst>
          </p:cNvPr>
          <p:cNvCxnSpPr>
            <a:cxnSpLocks/>
          </p:cNvCxnSpPr>
          <p:nvPr/>
        </p:nvCxnSpPr>
        <p:spPr bwMode="auto">
          <a:xfrm flipV="1">
            <a:off x="8007441" y="3765856"/>
            <a:ext cx="1071646" cy="2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8BA31F5-1107-3A4B-A861-2D854E85FC91}"/>
              </a:ext>
            </a:extLst>
          </p:cNvPr>
          <p:cNvSpPr txBox="1"/>
          <p:nvPr/>
        </p:nvSpPr>
        <p:spPr>
          <a:xfrm>
            <a:off x="7639255" y="3325693"/>
            <a:ext cx="1808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invoke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42" name="直线箭头连接符 39">
            <a:extLst>
              <a:ext uri="{FF2B5EF4-FFF2-40B4-BE49-F238E27FC236}">
                <a16:creationId xmlns:a16="http://schemas.microsoft.com/office/drawing/2014/main" id="{49584BE3-D0BA-8B42-A2F5-D6B65F81EF55}"/>
              </a:ext>
            </a:extLst>
          </p:cNvPr>
          <p:cNvCxnSpPr>
            <a:cxnSpLocks/>
          </p:cNvCxnSpPr>
          <p:nvPr/>
        </p:nvCxnSpPr>
        <p:spPr bwMode="auto">
          <a:xfrm>
            <a:off x="7169632" y="4157695"/>
            <a:ext cx="0" cy="5982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菱形 36">
            <a:extLst>
              <a:ext uri="{FF2B5EF4-FFF2-40B4-BE49-F238E27FC236}">
                <a16:creationId xmlns:a16="http://schemas.microsoft.com/office/drawing/2014/main" id="{F9526B61-85AD-8740-859D-3862F5859A6D}"/>
              </a:ext>
            </a:extLst>
          </p:cNvPr>
          <p:cNvSpPr/>
          <p:nvPr/>
        </p:nvSpPr>
        <p:spPr>
          <a:xfrm>
            <a:off x="6299353" y="4755989"/>
            <a:ext cx="1789038" cy="777380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Crash?</a:t>
            </a:r>
            <a:endParaRPr kumimoji="1" lang="zh-CN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4BCA1-6983-4F42-8B5A-B89FCD5A52DE}"/>
              </a:ext>
            </a:extLst>
          </p:cNvPr>
          <p:cNvSpPr txBox="1"/>
          <p:nvPr/>
        </p:nvSpPr>
        <p:spPr>
          <a:xfrm>
            <a:off x="7639255" y="4332210"/>
            <a:ext cx="1808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feedback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cxnSp>
        <p:nvCxnSpPr>
          <p:cNvPr id="49" name="直线箭头连接符 40">
            <a:extLst>
              <a:ext uri="{FF2B5EF4-FFF2-40B4-BE49-F238E27FC236}">
                <a16:creationId xmlns:a16="http://schemas.microsoft.com/office/drawing/2014/main" id="{839CEB2D-EB43-0A44-8A9E-EA6AD746D2DF}"/>
              </a:ext>
            </a:extLst>
          </p:cNvPr>
          <p:cNvCxnSpPr>
            <a:cxnSpLocks/>
            <a:stCxn id="46" idx="3"/>
          </p:cNvCxnSpPr>
          <p:nvPr/>
        </p:nvCxnSpPr>
        <p:spPr bwMode="auto">
          <a:xfrm>
            <a:off x="8088391" y="5144679"/>
            <a:ext cx="80622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磁盘 43">
            <a:extLst>
              <a:ext uri="{FF2B5EF4-FFF2-40B4-BE49-F238E27FC236}">
                <a16:creationId xmlns:a16="http://schemas.microsoft.com/office/drawing/2014/main" id="{9C2E1B88-74F1-134F-A935-D90C544E34C3}"/>
              </a:ext>
            </a:extLst>
          </p:cNvPr>
          <p:cNvSpPr/>
          <p:nvPr/>
        </p:nvSpPr>
        <p:spPr>
          <a:xfrm>
            <a:off x="8894618" y="4809375"/>
            <a:ext cx="1021641" cy="670608"/>
          </a:xfrm>
          <a:prstGeom prst="flowChartMagneticDis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Bugs</a:t>
            </a:r>
            <a:endParaRPr kumimoji="1" lang="zh-CN" altLang="en-US" dirty="0"/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A99876CE-81E1-C048-9736-6450CA8F4378}"/>
              </a:ext>
            </a:extLst>
          </p:cNvPr>
          <p:cNvCxnSpPr>
            <a:cxnSpLocks/>
            <a:stCxn id="34" idx="2"/>
          </p:cNvCxnSpPr>
          <p:nvPr/>
        </p:nvCxnSpPr>
        <p:spPr>
          <a:xfrm rot="5400000">
            <a:off x="8448009" y="2900629"/>
            <a:ext cx="201979" cy="2710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32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47401" y="313090"/>
            <a:ext cx="7814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CN" sz="4400" b="1" dirty="0">
                <a:latin typeface="Proxima Nova Rg" panose="02000506030000020004" pitchFamily="2" charset="0"/>
              </a:rPr>
              <a:t>最简单</a:t>
            </a:r>
            <a:r>
              <a:rPr kumimoji="1" lang="zh-CN" altLang="en-US" sz="4400" b="1" dirty="0">
                <a:latin typeface="Proxima Nova Rg" panose="02000506030000020004" pitchFamily="2" charset="0"/>
              </a:rPr>
              <a:t>的</a:t>
            </a:r>
            <a:r>
              <a:rPr kumimoji="1" lang="en-US" altLang="zh-CN" sz="4400" b="1" dirty="0" err="1">
                <a:latin typeface="Proxima Nova Rg" panose="02000506030000020004" pitchFamily="2" charset="0"/>
              </a:rPr>
              <a:t>Fuzzer</a:t>
            </a:r>
            <a:r>
              <a:rPr kumimoji="1" lang="en-US" altLang="zh-CN" sz="4400" b="1" dirty="0">
                <a:latin typeface="Proxima Nova Rg" panose="02000506030000020004" pitchFamily="2" charset="0"/>
              </a:rPr>
              <a:t> – rand::</a:t>
            </a:r>
            <a:r>
              <a:rPr kumimoji="1" lang="en-US" altLang="zh-CN" sz="4400" b="1" dirty="0" err="1">
                <a:latin typeface="Proxima Nova Rg" panose="02000506030000020004" pitchFamily="2" charset="0"/>
              </a:rPr>
              <a:t>Rng</a:t>
            </a:r>
            <a:endParaRPr kumimoji="1" lang="zh-CN" altLang="en-US" sz="4400" b="1" dirty="0">
              <a:latin typeface="Proxima Nova Rg" panose="02000506030000020004" pitchFamily="2" charset="0"/>
            </a:endParaRPr>
          </a:p>
        </p:txBody>
      </p:sp>
      <p:sp>
        <p:nvSpPr>
          <p:cNvPr id="15" name="文本框 2">
            <a:extLst>
              <a:ext uri="{FF2B5EF4-FFF2-40B4-BE49-F238E27FC236}">
                <a16:creationId xmlns:a16="http://schemas.microsoft.com/office/drawing/2014/main" id="{484CB7C0-A778-A649-8393-3760BABFC547}"/>
              </a:ext>
            </a:extLst>
          </p:cNvPr>
          <p:cNvSpPr txBox="1"/>
          <p:nvPr/>
        </p:nvSpPr>
        <p:spPr>
          <a:xfrm>
            <a:off x="747401" y="1517101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Trait rand::</a:t>
            </a:r>
            <a:r>
              <a:rPr kumimoji="1" lang="en-US" altLang="zh-CN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Rng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Proxima Nova Lt" panose="02000506030000020004" pitchFamily="2" charset="0"/>
              <a:ea typeface="PingFang SC Medium" panose="020B0400000000000000" pitchFamily="34" charset="-122"/>
            </a:endParaRPr>
          </a:p>
        </p:txBody>
      </p:sp>
      <p:sp>
        <p:nvSpPr>
          <p:cNvPr id="16" name="文本框 3">
            <a:extLst>
              <a:ext uri="{FF2B5EF4-FFF2-40B4-BE49-F238E27FC236}">
                <a16:creationId xmlns:a16="http://schemas.microsoft.com/office/drawing/2014/main" id="{AE90D8E7-DB93-C54F-9E51-26C216BC5F06}"/>
              </a:ext>
            </a:extLst>
          </p:cNvPr>
          <p:cNvSpPr txBox="1"/>
          <p:nvPr/>
        </p:nvSpPr>
        <p:spPr>
          <a:xfrm>
            <a:off x="747401" y="1995686"/>
            <a:ext cx="9548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fn </a:t>
            </a:r>
            <a:r>
              <a:rPr lang="en-CN" sz="1600" dirty="0">
                <a:latin typeface="Source Code Pro" panose="020B0509030403020204" pitchFamily="49" charset="0"/>
                <a:ea typeface="Source Code Pro" panose="020B0509030403020204" pitchFamily="49" charset="0"/>
                <a:hlinkClick r:id="rId2"/>
              </a:rPr>
              <a:t>gen</a:t>
            </a:r>
            <a:r>
              <a:rPr lang="en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&lt;T&gt;(&amp;mut self) -&gt; T </a:t>
            </a:r>
          </a:p>
          <a:p>
            <a:pPr>
              <a:spcBef>
                <a:spcPts val="300"/>
              </a:spcBef>
            </a:pPr>
            <a:r>
              <a:rPr lang="en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where </a:t>
            </a:r>
          </a:p>
          <a:p>
            <a:pPr>
              <a:spcBef>
                <a:spcPts val="300"/>
              </a:spcBef>
            </a:pPr>
            <a:r>
              <a:rPr lang="en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CN" sz="1600" dirty="0">
                <a:latin typeface="Source Code Pro" panose="020B0509030403020204" pitchFamily="49" charset="0"/>
                <a:ea typeface="Source Code Pro" panose="020B0509030403020204" pitchFamily="49" charset="0"/>
                <a:hlinkClick r:id="rId3" tooltip="struct rand::distributions::Standard"/>
              </a:rPr>
              <a:t>Standard</a:t>
            </a:r>
            <a:r>
              <a:rPr lang="en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CN" sz="1600" dirty="0">
                <a:latin typeface="Source Code Pro" panose="020B0509030403020204" pitchFamily="49" charset="0"/>
                <a:ea typeface="Source Code Pro" panose="020B0509030403020204" pitchFamily="49" charset="0"/>
                <a:hlinkClick r:id="rId4" tooltip="trait rand::distributions::Distribution"/>
              </a:rPr>
              <a:t>Distribution</a:t>
            </a:r>
            <a:r>
              <a:rPr lang="en-CN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&lt;T&gt;, { ... }</a:t>
            </a:r>
          </a:p>
          <a:p>
            <a:pPr>
              <a:spcBef>
                <a:spcPts val="300"/>
              </a:spcBef>
            </a:pP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fn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  <a:hlinkClick r:id="rId5"/>
              </a:rPr>
              <a:t>sample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&lt;T, D: 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  <a:hlinkClick r:id="rId6" tooltip="trait rand::distributions::Distribution"/>
              </a:rPr>
              <a:t>Distribution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&lt;T&gt;&gt;(&amp;mut self, </a:t>
            </a:r>
            <a:r>
              <a:rPr lang="en-US" sz="1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distr</a:t>
            </a: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D) -&gt; T { ... }</a:t>
            </a:r>
          </a:p>
          <a:p>
            <a:pPr>
              <a:spcBef>
                <a:spcPts val="300"/>
              </a:spcBef>
            </a:pPr>
            <a:r>
              <a:rPr lang="en-US" sz="1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… … </a:t>
            </a:r>
            <a:endParaRPr lang="en-CN" sz="1600" dirty="0">
              <a:latin typeface="Source Code Pro" panose="020B0509030403020204" pitchFamily="49" charset="0"/>
              <a:ea typeface="Source Code Pro" panose="020B0509030403020204" pitchFamily="49" charset="0"/>
              <a:cs typeface="Sabon Next LT" panose="020B0604020202020204" pitchFamily="34" charset="0"/>
            </a:endParaRPr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475BBEC1-EDE9-974B-9D54-7942CCE6F278}"/>
              </a:ext>
            </a:extLst>
          </p:cNvPr>
          <p:cNvSpPr txBox="1"/>
          <p:nvPr/>
        </p:nvSpPr>
        <p:spPr>
          <a:xfrm>
            <a:off x="686487" y="364186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生成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2" charset="0"/>
                <a:ea typeface="PingFang SC Medium" panose="020B0400000000000000" pitchFamily="34" charset="-122"/>
              </a:rPr>
              <a:t>后直接执行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9BE6D5-69FC-7F42-A7F2-811697EF1CBF}"/>
              </a:ext>
            </a:extLst>
          </p:cNvPr>
          <p:cNvSpPr txBox="1"/>
          <p:nvPr/>
        </p:nvSpPr>
        <p:spPr>
          <a:xfrm>
            <a:off x="747401" y="4181508"/>
            <a:ext cx="8752859" cy="2136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fn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fuzz_parse() {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use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rand::Rng;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let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mut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rng = rand::thread_rng();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_ 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CN" sz="1600" dirty="0">
                <a:solidFill>
                  <a:srgbClr val="09865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..</a:t>
            </a:r>
            <a:r>
              <a:rPr lang="en-CN" sz="1600" dirty="0">
                <a:solidFill>
                  <a:srgbClr val="09865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10000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{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let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len: usize = rng.gen_range(</a:t>
            </a:r>
            <a:r>
              <a:rPr lang="en-CN" sz="1600" dirty="0">
                <a:solidFill>
                  <a:srgbClr val="09865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..</a:t>
            </a:r>
            <a:r>
              <a:rPr lang="en-CN" sz="1600" dirty="0">
                <a:solidFill>
                  <a:srgbClr val="09865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10000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);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let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data: Vec&lt;i8&gt; = (</a:t>
            </a:r>
            <a:r>
              <a:rPr lang="en-CN" sz="1600" dirty="0">
                <a:solidFill>
                  <a:srgbClr val="098658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..len).map(|_| rng.gen()).collect();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CN" sz="1600" dirty="0">
                <a:solidFill>
                  <a:srgbClr val="0000FF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let</a:t>
            </a: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_ = parse(&amp;data);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ts val="1500"/>
              </a:lnSpc>
              <a:spcBef>
                <a:spcPts val="300"/>
              </a:spcBef>
            </a:pPr>
            <a:r>
              <a:rPr lang="en-CN" sz="16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CN" sz="2400" dirty="0"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593965-4F2C-9D4B-9202-D95B3920659E}"/>
              </a:ext>
            </a:extLst>
          </p:cNvPr>
          <p:cNvSpPr txBox="1"/>
          <p:nvPr/>
        </p:nvSpPr>
        <p:spPr>
          <a:xfrm>
            <a:off x="7378771" y="476408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Generator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F505A3-ABFD-C440-BF49-AD743AB3919D}"/>
              </a:ext>
            </a:extLst>
          </p:cNvPr>
          <p:cNvSpPr txBox="1"/>
          <p:nvPr/>
        </p:nvSpPr>
        <p:spPr>
          <a:xfrm>
            <a:off x="5258790" y="578785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Executor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FA99DE-FDC5-5E42-9928-2ABF6C5C643F}"/>
              </a:ext>
            </a:extLst>
          </p:cNvPr>
          <p:cNvGrpSpPr/>
          <p:nvPr/>
        </p:nvGrpSpPr>
        <p:grpSpPr>
          <a:xfrm>
            <a:off x="6923690" y="5078158"/>
            <a:ext cx="341640" cy="171720"/>
            <a:chOff x="6655432" y="5069698"/>
            <a:chExt cx="341640" cy="17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636B3D-A122-1541-9107-A2FB1FB6AB14}"/>
                    </a:ext>
                  </a:extLst>
                </p14:cNvPr>
                <p14:cNvContentPartPr/>
                <p14:nvPr/>
              </p14:nvContentPartPr>
              <p14:xfrm>
                <a:off x="6687832" y="5069698"/>
                <a:ext cx="309240" cy="110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636B3D-A122-1541-9107-A2FB1FB6AB1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79192" y="5061058"/>
                  <a:ext cx="3268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AF4C6C-12A9-C042-93B4-3D08D4BC69F6}"/>
                    </a:ext>
                  </a:extLst>
                </p14:cNvPr>
                <p14:cNvContentPartPr/>
                <p14:nvPr/>
              </p14:nvContentPartPr>
              <p14:xfrm>
                <a:off x="6655432" y="5086618"/>
                <a:ext cx="164520" cy="154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AF4C6C-12A9-C042-93B4-3D08D4BC69F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46432" y="5077978"/>
                  <a:ext cx="18216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C6DCD68-FD75-AF40-BF7B-EC39B0E08AB5}"/>
              </a:ext>
            </a:extLst>
          </p:cNvPr>
          <p:cNvGrpSpPr/>
          <p:nvPr/>
        </p:nvGrpSpPr>
        <p:grpSpPr>
          <a:xfrm>
            <a:off x="4615312" y="5802298"/>
            <a:ext cx="558000" cy="136800"/>
            <a:chOff x="4615312" y="5802298"/>
            <a:chExt cx="55800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D1BCB6-5F3F-AA4A-8E87-B731C8CD8110}"/>
                    </a:ext>
                  </a:extLst>
                </p14:cNvPr>
                <p14:cNvContentPartPr/>
                <p14:nvPr/>
              </p14:nvContentPartPr>
              <p14:xfrm>
                <a:off x="4649152" y="5855578"/>
                <a:ext cx="524160" cy="83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D1BCB6-5F3F-AA4A-8E87-B731C8CD811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40512" y="5846938"/>
                  <a:ext cx="5418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B6CE5D5-5EE7-6845-B6D4-40FE263323DF}"/>
                    </a:ext>
                  </a:extLst>
                </p14:cNvPr>
                <p14:cNvContentPartPr/>
                <p14:nvPr/>
              </p14:nvContentPartPr>
              <p14:xfrm>
                <a:off x="4615312" y="5802298"/>
                <a:ext cx="121680" cy="118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B6CE5D5-5EE7-6845-B6D4-40FE263323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06312" y="5793298"/>
                  <a:ext cx="139320" cy="135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9808744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3634</Words>
  <Application>Microsoft Macintosh PowerPoint</Application>
  <PresentationFormat>Widescreen</PresentationFormat>
  <Paragraphs>549</Paragraphs>
  <Slides>35</Slides>
  <Notes>10</Notes>
  <HiddenSlides>4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等线</vt:lpstr>
      <vt:lpstr>等线 Light</vt:lpstr>
      <vt:lpstr>PingFang SC Light</vt:lpstr>
      <vt:lpstr>Proxima Nova Lt</vt:lpstr>
      <vt:lpstr>Proxima Nova Rg</vt:lpstr>
      <vt:lpstr>Arial</vt:lpstr>
      <vt:lpstr>Calibri</vt:lpstr>
      <vt:lpstr>Cambria Math</vt:lpstr>
      <vt:lpstr>Menlo</vt:lpstr>
      <vt:lpstr>Source Code Pro</vt:lpstr>
      <vt:lpstr>Times New Roman</vt:lpstr>
      <vt:lpstr>1_自定义设计方案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贝贝</dc:creator>
  <cp:lastModifiedBy>T184859</cp:lastModifiedBy>
  <cp:revision>578</cp:revision>
  <dcterms:created xsi:type="dcterms:W3CDTF">2022-07-14T03:45:04Z</dcterms:created>
  <dcterms:modified xsi:type="dcterms:W3CDTF">2022-07-25T13:49:04Z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125DD38C89B8050E2691CF62E9BF75D3</vt:lpwstr>
  </property>
  <property fmtid="{D5CDD505-2E9C-101B-9397-08002B2CF9AE}" pid="3" name="KSOProductBuildVer">
    <vt:lpwstr>2052-4.3.0.7280</vt:lpwstr>
  </property>
</Properties>
</file>