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1" r:id="rId3"/>
    <p:sldId id="293" r:id="rId4"/>
    <p:sldId id="282" r:id="rId6"/>
    <p:sldId id="281" r:id="rId7"/>
    <p:sldId id="280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5766C-16DA-6244-990D-016A0DFDF42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D898F-C50C-D044-88B6-F037939C890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9717-5631-9449-B7F8-8D4F0D85FA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9717-5631-9449-B7F8-8D4F0D85FA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9717-5631-9449-B7F8-8D4F0D85FA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29717-5631-9449-B7F8-8D4F0D85FAA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8263255" y="1174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65000"/>
                  </a:schemeClr>
                </a:solidFill>
                <a:latin typeface="Proxima Nova Lt" panose="02000506030000020004" pitchFamily="2" charset="0"/>
              </a:rPr>
              <a:t>China</a:t>
            </a:r>
            <a:endParaRPr lang="en-US" altLang="zh-CN" b="0" i="0" dirty="0">
              <a:solidFill>
                <a:schemeClr val="bg1">
                  <a:lumMod val="65000"/>
                </a:schemeClr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Artisan-Lab/RULF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artisan-lab.github.i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18" y="612348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模糊测试简介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04" y="1394258"/>
            <a:ext cx="4814171" cy="3657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023" y="5232909"/>
            <a:ext cx="3394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图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一个简单的模糊测试用例程序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线箭头连接符 4"/>
          <p:cNvCxnSpPr/>
          <p:nvPr/>
        </p:nvCxnSpPr>
        <p:spPr>
          <a:xfrm>
            <a:off x="7789139" y="1441050"/>
            <a:ext cx="0" cy="360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92695" y="939158"/>
            <a:ext cx="2392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初始化种子集合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4951" y="1788830"/>
            <a:ext cx="3948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选择一个种子并且进行变异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1124" y="3465639"/>
            <a:ext cx="385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如果这个种子比较有趣的话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1124" y="4321495"/>
            <a:ext cx="369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把这个种子加入种子集合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6016" y="3892503"/>
            <a:ext cx="369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箭头连接符 10"/>
          <p:cNvCxnSpPr/>
          <p:nvPr/>
        </p:nvCxnSpPr>
        <p:spPr>
          <a:xfrm>
            <a:off x="7789139" y="2250496"/>
            <a:ext cx="0" cy="360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7789139" y="3146277"/>
            <a:ext cx="0" cy="360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7784964" y="3915785"/>
            <a:ext cx="0" cy="360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8" idx="3"/>
          </p:cNvCxnSpPr>
          <p:nvPr/>
        </p:nvCxnSpPr>
        <p:spPr>
          <a:xfrm flipV="1">
            <a:off x="9581582" y="3684952"/>
            <a:ext cx="819234" cy="1152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0377717" y="1621203"/>
            <a:ext cx="23099" cy="2934615"/>
          </a:xfrm>
          <a:prstGeom prst="line">
            <a:avLst/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7784963" y="1621203"/>
            <a:ext cx="259275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9364287" y="4555818"/>
            <a:ext cx="1024979" cy="0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620425" y="5232908"/>
            <a:ext cx="320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图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典型的模糊测试工作流程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87844" y="2657847"/>
            <a:ext cx="459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使用变异后的种子执行程序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20500" y="3155919"/>
            <a:ext cx="332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9954" y="620661"/>
            <a:ext cx="868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基于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API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依赖图的自动用例生成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561164" y="2372778"/>
            <a:ext cx="1362027" cy="62027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带有剪枝的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3979" y="1931722"/>
            <a:ext cx="289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调用序列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6868920" y="2580893"/>
            <a:ext cx="560148" cy="27750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39315" y="2390351"/>
            <a:ext cx="1249585" cy="620278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反向搜索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86401" y="2407452"/>
            <a:ext cx="1362027" cy="62027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合并与优化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下箭头 8"/>
          <p:cNvSpPr/>
          <p:nvPr/>
        </p:nvSpPr>
        <p:spPr>
          <a:xfrm rot="16200000">
            <a:off x="5128446" y="2460186"/>
            <a:ext cx="246320" cy="496179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01562" y="4776333"/>
            <a:ext cx="225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模糊测试用例程序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0544215" y="3001787"/>
            <a:ext cx="306782" cy="51333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圆柱体 11"/>
          <p:cNvSpPr/>
          <p:nvPr/>
        </p:nvSpPr>
        <p:spPr>
          <a:xfrm>
            <a:off x="3626842" y="3634464"/>
            <a:ext cx="1221825" cy="620278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短序列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柱体 12"/>
          <p:cNvSpPr/>
          <p:nvPr/>
        </p:nvSpPr>
        <p:spPr>
          <a:xfrm>
            <a:off x="5554409" y="3596342"/>
            <a:ext cx="1221825" cy="592923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长序列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柱体 13"/>
          <p:cNvSpPr/>
          <p:nvPr/>
        </p:nvSpPr>
        <p:spPr>
          <a:xfrm>
            <a:off x="4575033" y="4800411"/>
            <a:ext cx="1306478" cy="773324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最优序列集合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大括号 14"/>
          <p:cNvSpPr/>
          <p:nvPr/>
        </p:nvSpPr>
        <p:spPr>
          <a:xfrm rot="5400000">
            <a:off x="5060346" y="3522205"/>
            <a:ext cx="405066" cy="191841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stCxn id="8" idx="2"/>
            <a:endCxn id="14" idx="4"/>
          </p:cNvCxnSpPr>
          <p:nvPr/>
        </p:nvCxnSpPr>
        <p:spPr>
          <a:xfrm rot="5400000">
            <a:off x="5944791" y="2964449"/>
            <a:ext cx="2159344" cy="2285904"/>
          </a:xfrm>
          <a:prstGeom prst="bentConnector2">
            <a:avLst/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4" idx="2"/>
            <a:endCxn id="12" idx="1"/>
          </p:cNvCxnSpPr>
          <p:nvPr/>
        </p:nvCxnSpPr>
        <p:spPr>
          <a:xfrm rot="5400000">
            <a:off x="3919263" y="3311549"/>
            <a:ext cx="641408" cy="442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7" idx="2"/>
            <a:endCxn id="13" idx="1"/>
          </p:cNvCxnSpPr>
          <p:nvPr/>
        </p:nvCxnSpPr>
        <p:spPr>
          <a:xfrm rot="16200000" flipH="1">
            <a:off x="5871859" y="3302878"/>
            <a:ext cx="585713" cy="12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17354" y="4126293"/>
            <a:ext cx="91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立方体 19"/>
          <p:cNvSpPr/>
          <p:nvPr/>
        </p:nvSpPr>
        <p:spPr>
          <a:xfrm>
            <a:off x="1040494" y="4050813"/>
            <a:ext cx="1221825" cy="925575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下箭头 20"/>
          <p:cNvSpPr/>
          <p:nvPr/>
        </p:nvSpPr>
        <p:spPr>
          <a:xfrm rot="16200000">
            <a:off x="9093029" y="2386827"/>
            <a:ext cx="297037" cy="623485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下箭头 21"/>
          <p:cNvSpPr/>
          <p:nvPr/>
        </p:nvSpPr>
        <p:spPr>
          <a:xfrm rot="16200000">
            <a:off x="2957899" y="2397684"/>
            <a:ext cx="261856" cy="60564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下箭头 22"/>
          <p:cNvSpPr/>
          <p:nvPr/>
        </p:nvSpPr>
        <p:spPr>
          <a:xfrm rot="10800000">
            <a:off x="1343635" y="3015025"/>
            <a:ext cx="374696" cy="671106"/>
          </a:xfrm>
          <a:prstGeom prst="downArrow">
            <a:avLst>
              <a:gd name="adj1" fmla="val 4397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59076" y="4491598"/>
            <a:ext cx="12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400"/>
            </a:lvl1pPr>
          </a:lstStyle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0192" y="4483888"/>
            <a:ext cx="316523" cy="31652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44215" y="3989871"/>
            <a:ext cx="316523" cy="3165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104" y="3712123"/>
            <a:ext cx="872017" cy="87201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06927" y="2363648"/>
            <a:ext cx="241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依赖图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02138" y="2462803"/>
            <a:ext cx="2050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合成合法的程序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56482" y="5059788"/>
            <a:ext cx="191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库源代码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5688" y="3027728"/>
            <a:ext cx="110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泛型函数单态化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518204" y="3133769"/>
            <a:ext cx="136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所有权检查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50013" y="1390102"/>
            <a:ext cx="988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开源于</a:t>
            </a:r>
            <a:r>
              <a:rPr kumimoji="1" lang="en-US" altLang="zh-CN" dirty="0">
                <a:hlinkClick r:id="rId3"/>
              </a:rPr>
              <a:t>https://github.com/Artisan-Lab/RULF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68" y="529221"/>
            <a:ext cx="8687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结论以及未来的发展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6705" y="1795549"/>
            <a:ext cx="100002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优秀的语言设计避免了大量可能发生的潜在错误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目前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可靠性分析与验证的难点在于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unsafe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代码，泛型与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，宏以及异步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保障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的可靠性仍然需要各种程序分析以及软件测试的手段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02275" y="4099560"/>
            <a:ext cx="118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姜剑</a:t>
            </a:r>
            <a:r>
              <a:rPr lang="zh-CN" altLang="en-US" dirty="0"/>
              <a:t>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19142" y="2658895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 API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可靠性分析与验证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67" y="604035"/>
            <a:ext cx="755411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主题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内容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416" y="1886709"/>
            <a:ext cx="10656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Rust</a:t>
            </a:r>
            <a:r>
              <a:rPr kumimoji="1" lang="zh-CN" altLang="en-US" sz="2400" dirty="0"/>
              <a:t>第三方库</a:t>
            </a:r>
            <a:r>
              <a:rPr kumimoji="1" lang="en-US" altLang="zh-CN" sz="2400" dirty="0"/>
              <a:t>API</a:t>
            </a:r>
            <a:r>
              <a:rPr kumimoji="1" lang="zh-CN" altLang="en-US" sz="2400" dirty="0"/>
              <a:t>可靠性现状</a:t>
            </a:r>
            <a:endParaRPr kumimoji="1"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现用方法的局限性</a:t>
            </a:r>
            <a:endParaRPr kumimoji="1"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基于程序合成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模糊测试的可靠性分析方法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790" y="672686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自我简介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04" y="1750303"/>
            <a:ext cx="10656916" cy="335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本（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）硕（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）毕业于复旦大学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目前在蚂蚁集团安全计算部门开发应用于机密计算的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系统软件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研究生期间主要从事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测试与验证工具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的研究，本人所在的是国内最早开展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程序分析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相关研究的实验室（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https://artisan-lab.github.io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我们关于</a:t>
            </a: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模糊测试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的论文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RULF: Rust Library Fuzzing via API Dependency Graph Traversal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获得了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CCF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类会议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ASE2021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ACM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杰出论文奖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790" y="672686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引言：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for Linux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790" y="1532808"/>
            <a:ext cx="112720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“If the Rust compiler ends up doing 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allocations, and they then cause 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panics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, then one of the main *points* of </a:t>
            </a:r>
            <a:r>
              <a:rPr lang="en-US" altLang="zh-CN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Rustification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is entirely broken.”</a:t>
            </a:r>
            <a:endParaRPr lang="en-US" altLang="zh-CN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r>
              <a:rPr kumimoji="1" lang="en-US" altLang="zh-CN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i="1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Linus Torvalds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en-US" altLang="zh-CN" sz="24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There is clearly a need to identify 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checks that can never fail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checks that could potentially fail. </a:t>
            </a:r>
            <a:r>
              <a:rPr kumimoji="1"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kumimoji="1" lang="en-US" altLang="zh-CN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								 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Alastair Reid</a:t>
            </a:r>
            <a:r>
              <a:rPr kumimoji="1"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4790" y="5892926"/>
            <a:ext cx="1188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sz="1600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https://lwn.net/ml/linux-kernel/CAHk-=wiVY56LzwV_G075NEFwsdf-p7GOTy_cB7-UU9b=49rB1g@mail.gmail.com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kumimoji="1"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https://project-oak.github.io/rust-verification-tools/2021/08/22/rust-on-linux-1.html</a:t>
            </a:r>
            <a:endParaRPr kumimoji="1" lang="en-US" altLang="zh-CN" sz="16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67" y="604035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静态检查与动态检查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142" y="1496291"/>
            <a:ext cx="10656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静态检查：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基于所有权和生命周期的内存管理模型：内存安全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通过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来确保代码符合某些规范：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Send, Sync, Unpin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等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动态检查：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数组越界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整数溢出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字符边界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67" y="604035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API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可靠性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518" y="1575658"/>
            <a:ext cx="10656916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在任何合法使用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的情况下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所有静态检查提供的保证都应该被满足（不应该被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unsafe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所破坏）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所有动态检查都不应该被违背（可以被安全的移除）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267" y="604035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现有方法的局限性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585" y="1670859"/>
            <a:ext cx="9368444" cy="22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模糊测试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afl.rs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libfuzzer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：分支覆盖率；用例程序的构造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符号执行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klee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angr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：路径爆炸；求解困难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静态分析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MirChecker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Rudra,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SafeDrop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：分析特定问题；假阳性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形式化验证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RustBelt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：目前仅支持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语法的一个子集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18" y="612348"/>
            <a:ext cx="7554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API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测试用例合成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05" y="1642064"/>
            <a:ext cx="7390356" cy="8995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2" y="2801933"/>
            <a:ext cx="6475955" cy="13906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8" y="4574972"/>
            <a:ext cx="4935254" cy="158119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28918" y="1860291"/>
            <a:ext cx="314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出错的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28918" y="3081736"/>
            <a:ext cx="359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能够执行到出错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28918" y="4672513"/>
            <a:ext cx="3594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通过模糊测试来寻找到触发崩溃的特定输入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演示</Application>
  <PresentationFormat>宽屏</PresentationFormat>
  <Paragraphs>123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Proxima Nova Lt</vt:lpstr>
      <vt:lpstr>苹方-简</vt:lpstr>
      <vt:lpstr>Proxima Nova Rg</vt:lpstr>
      <vt:lpstr>Times New Roman</vt:lpstr>
      <vt:lpstr>微软雅黑</vt:lpstr>
      <vt:lpstr>汉仪旗黑</vt:lpstr>
      <vt:lpstr>宋体</vt:lpstr>
      <vt:lpstr>Arial Unicode MS</vt:lpstr>
      <vt:lpstr>等线</vt:lpstr>
      <vt:lpstr>汉仪中等线KW</vt:lpstr>
      <vt:lpstr>PingFang SC Semibold</vt:lpstr>
      <vt:lpstr>等线 Light</vt:lpstr>
      <vt:lpstr>汉仪书宋二KW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Alex</cp:lastModifiedBy>
  <cp:revision>49</cp:revision>
  <dcterms:created xsi:type="dcterms:W3CDTF">2022-07-18T04:35:52Z</dcterms:created>
  <dcterms:modified xsi:type="dcterms:W3CDTF">2022-07-18T04:35:52Z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D4AF0D3F195813D553FEBF623CBD8425</vt:lpwstr>
  </property>
  <property fmtid="{D5CDD505-2E9C-101B-9397-08002B2CF9AE}" pid="3" name="KSOProductBuildVer">
    <vt:lpwstr>2052-4.3.0.7280</vt:lpwstr>
  </property>
</Properties>
</file>