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88" r:id="rId4"/>
    <p:sldId id="292" r:id="rId6"/>
    <p:sldId id="291" r:id="rId7"/>
    <p:sldId id="270" r:id="rId8"/>
    <p:sldId id="272" r:id="rId9"/>
    <p:sldId id="276" r:id="rId10"/>
    <p:sldId id="277" r:id="rId11"/>
    <p:sldId id="278" r:id="rId12"/>
    <p:sldId id="279" r:id="rId13"/>
    <p:sldId id="293" r:id="rId14"/>
    <p:sldId id="280" r:id="rId15"/>
    <p:sldId id="274" r:id="rId16"/>
    <p:sldId id="283" r:id="rId17"/>
    <p:sldId id="282" r:id="rId18"/>
    <p:sldId id="284" r:id="rId19"/>
    <p:sldId id="285" r:id="rId20"/>
    <p:sldId id="286" r:id="rId21"/>
    <p:sldId id="287" r:id="rId22"/>
    <p:sldId id="281" r:id="rId23"/>
    <p:sldId id="289" r:id="rId24"/>
    <p:sldId id="290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FE75E-36F1-FE42-A543-FF2DFCCE7C0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D21D1-7A86-D940-B3F7-A995BE9AEF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8295005" y="10160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Date Placeholder 2"/>
          <p:cNvSpPr txBox="1"/>
          <p:nvPr userDrawn="1"/>
        </p:nvSpPr>
        <p:spPr>
          <a:xfrm>
            <a:off x="31750" y="649224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主循环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5286" y="1641195"/>
            <a:ext cx="99469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loop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(task)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store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POLLING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cx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())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is_ready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store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COMPLETED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compare_exchange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POLLING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NOTIFIED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repoll</a:t>
            </a:r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</a:t>
            </a:r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enqueue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?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b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handle_io</a:t>
            </a:r>
            <a:r>
              <a:rPr lang="en-US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_events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b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3868" y="2667000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latin typeface="+mn-ea"/>
              </a:rPr>
              <a:t>下面动手加些定制化的功能吧！</a:t>
            </a:r>
            <a:endParaRPr kumimoji="1" lang="zh-CN" altLang="en-US" sz="4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9611" y="0"/>
            <a:ext cx="1577326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定制 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RawTask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51857" y="1635382"/>
            <a:ext cx="5957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{</a:t>
            </a:r>
            <a:b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ref_count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AtomicUsize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AtomicU8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/// </a:t>
            </a:r>
            <a:r>
              <a:rPr lang="en-GB" altLang="zh-CN" dirty="0" err="1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VTable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of the Future.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vtable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&amp;'static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TaskVTable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/// The </a:t>
            </a:r>
            <a:r>
              <a:rPr lang="en-US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</a:t>
            </a:r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Future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future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UnsafeCell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/// Pointer to the task queue.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remote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*const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US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extra</a:t>
            </a:r>
            <a:r>
              <a:rPr lang="en-US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UnsafeCell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TaskExtras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kumimoji="1" lang="zh-CN" altLang="en-US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319" y="4275873"/>
            <a:ext cx="4562946" cy="543208"/>
          </a:xfrm>
          <a:prstGeom prst="rect">
            <a:avLst/>
          </a:prstGeom>
          <a:solidFill>
            <a:srgbClr val="ED7D31">
              <a:alpha val="14902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29119" y="4340782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n-ea"/>
                <a:cs typeface="Hack Nerd Font Mono" panose="020B0609030202020204" pitchFamily="49" charset="0"/>
              </a:rPr>
              <a:t>Task</a:t>
            </a:r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 和 </a:t>
            </a:r>
            <a:r>
              <a:rPr kumimoji="1" lang="en-US" altLang="zh-CN" sz="2000" dirty="0">
                <a:latin typeface="+mn-ea"/>
                <a:cs typeface="Hack Nerd Font Mono" panose="020B0609030202020204" pitchFamily="49" charset="0"/>
              </a:rPr>
              <a:t>Executor</a:t>
            </a:r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 间互相传递信息</a:t>
            </a:r>
            <a:endParaRPr kumimoji="1" lang="en-US" altLang="zh-CN" sz="2000" dirty="0">
              <a:latin typeface="+mn-ea"/>
              <a:cs typeface="Hack Nerd Font Mono" panose="020B0609030202020204" pitchFamily="49" charset="0"/>
            </a:endParaRPr>
          </a:p>
          <a:p>
            <a:endParaRPr kumimoji="1" lang="en-US" altLang="zh-CN" sz="2000" dirty="0">
              <a:latin typeface="+mn-ea"/>
              <a:cs typeface="Hack Nerd Font Mono" panose="020B0609030202020204" pitchFamily="49" charset="0"/>
            </a:endParaRPr>
          </a:p>
          <a:p>
            <a:r>
              <a:rPr kumimoji="1" lang="en-US" altLang="zh-CN" sz="2000" dirty="0">
                <a:latin typeface="+mn-ea"/>
                <a:cs typeface="Hack Nerd Font Mono" panose="020B0609030202020204" pitchFamily="49" charset="0"/>
              </a:rPr>
              <a:t>Future</a:t>
            </a:r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 内可以通过 </a:t>
            </a:r>
            <a:r>
              <a:rPr kumimoji="1" lang="en-US" altLang="zh-CN" sz="2000" dirty="0">
                <a:latin typeface="+mn-ea"/>
                <a:cs typeface="Hack Nerd Font Mono" panose="020B0609030202020204" pitchFamily="49" charset="0"/>
              </a:rPr>
              <a:t>TLS</a:t>
            </a:r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 获取</a:t>
            </a:r>
            <a:endParaRPr kumimoji="1" lang="zh-CN" altLang="en-US" sz="2000" dirty="0">
              <a:latin typeface="+mn-ea"/>
              <a:cs typeface="Hack Nerd Font Mono" panose="020B060903020202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更多运行时指标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5286" y="1258073"/>
            <a:ext cx="10657085" cy="3790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类似 </a:t>
            </a:r>
            <a:r>
              <a:rPr lang="en-US" altLang="zh-CN" sz="32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tokio</a:t>
            </a:r>
            <a:r>
              <a:rPr lang="en-US" altLang="zh-CN" sz="3200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::runtime::</a:t>
            </a:r>
            <a:r>
              <a:rPr lang="en-US" altLang="zh-CN" sz="32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RuntimeMetrics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(unstable)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remote_schedule_count</a:t>
            </a:r>
            <a:endParaRPr lang="en-US" altLang="zh-CN" sz="2400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worker_local_schedule_count</a:t>
            </a:r>
            <a:endParaRPr lang="en-US" altLang="zh-CN" sz="2400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worker_local_queue_depth</a:t>
            </a:r>
            <a:endParaRPr lang="en-US" altLang="zh-CN" sz="2400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worker_park_count</a:t>
            </a:r>
            <a:endParaRPr lang="en-US" altLang="zh-CN" sz="2400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……</a:t>
            </a:r>
            <a:endParaRPr lang="en-US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更多运行时指标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5286" y="1258073"/>
            <a:ext cx="8105104" cy="1925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任务唤醒延迟（从被调用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wake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到被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poll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）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857" y="2411803"/>
            <a:ext cx="47868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</a:t>
            </a:r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TaskExtras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...</a:t>
            </a:r>
            <a:endParaRPr lang="en-GB" altLang="zh-CN" dirty="0">
              <a:solidFill>
                <a:srgbClr val="6A737D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wake_instant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Instant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kumimoji="1" lang="zh-CN" altLang="en-US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1857" y="4120628"/>
            <a:ext cx="7436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wake_task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*const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&lt;()&gt;)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E3620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extras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wake_instant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Instant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now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...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kumimoji="1" lang="zh-CN" altLang="en-US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Spin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和线程数量控制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5285" y="1258073"/>
            <a:ext cx="11019788" cy="684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Unpark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线程延迟不可忽视（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10~100</a:t>
            </a:r>
            <a:r>
              <a:rPr lang="el-GR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μ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s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）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在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park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前，以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spin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模式尝试获取任务可能有更好的延迟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但如果线程数远超业务负载量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Spin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浪费资源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每次新任务都会唤醒已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park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的线程，延迟不佳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在主循环中控制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spin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5286" y="1859339"/>
            <a:ext cx="59025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outer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loop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max_retry_round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(task)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handle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(task);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continue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'outer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spin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(r);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2580" y="2185057"/>
            <a:ext cx="2188073" cy="400110"/>
          </a:xfrm>
          <a:prstGeom prst="rect">
            <a:avLst/>
          </a:prstGeom>
          <a:solidFill>
            <a:srgbClr val="ED7D31">
              <a:alpha val="14902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65041" y="1550643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可以是 </a:t>
            </a:r>
            <a:r>
              <a:rPr kumimoji="1" lang="en-US" altLang="zh-CN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AtomicUsize</a:t>
            </a:r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 方便动态调优</a:t>
            </a:r>
            <a:endParaRPr kumimoji="1" lang="zh-CN" altLang="en-US" sz="2000" dirty="0">
              <a:latin typeface="+mn-ea"/>
              <a:cs typeface="Hack Nerd Font Mono" panose="020B0609030202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0871" y="4309658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可以使用类似 </a:t>
            </a:r>
            <a:r>
              <a:rPr kumimoji="1" lang="en-US" altLang="zh-CN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parking_lot</a:t>
            </a:r>
            <a:r>
              <a:rPr kumimoji="1" lang="zh-CN" altLang="en-US" sz="20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的指数退避</a:t>
            </a:r>
            <a:endParaRPr kumimoji="1" lang="zh-CN" altLang="en-US" sz="2000" dirty="0">
              <a:latin typeface="+mn-ea"/>
              <a:cs typeface="Hack Nerd Font Mono" panose="020B0609030202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7101" y="3713637"/>
            <a:ext cx="1284834" cy="400110"/>
          </a:xfrm>
          <a:prstGeom prst="rect">
            <a:avLst/>
          </a:prstGeom>
          <a:solidFill>
            <a:srgbClr val="ED7D31">
              <a:alpha val="14902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7682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控制活跃线程数量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5286" y="1859339"/>
            <a:ext cx="520527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spawn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Future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push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notify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b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notify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sleepers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max_worker_count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unpark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7637" y="3864108"/>
            <a:ext cx="2303405" cy="400110"/>
          </a:xfrm>
          <a:prstGeom prst="rect">
            <a:avLst/>
          </a:prstGeom>
          <a:solidFill>
            <a:srgbClr val="ED7D31">
              <a:alpha val="14902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4636" y="3228945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可以是 </a:t>
            </a:r>
            <a:r>
              <a:rPr kumimoji="1" lang="en-US" altLang="zh-CN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AtomicUsize</a:t>
            </a:r>
            <a:r>
              <a:rPr kumimoji="1" lang="zh-CN" altLang="en-US" sz="2000" dirty="0">
                <a:latin typeface="+mn-ea"/>
                <a:cs typeface="Hack Nerd Font Mono" panose="020B0609030202020204" pitchFamily="49" charset="0"/>
              </a:rPr>
              <a:t> 方便动态调优</a:t>
            </a:r>
            <a:endParaRPr kumimoji="1" lang="zh-CN" altLang="en-US" sz="2000" dirty="0">
              <a:latin typeface="+mn-ea"/>
              <a:cs typeface="Hack Nerd Font Mono" panose="020B060903020202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多优先级队列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285" y="1258073"/>
            <a:ext cx="11019788" cy="290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高优先级队列中的任务有更高概率被调度到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根据任务运行时间自动降低优先级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824223" y="3460828"/>
            <a:ext cx="6504972" cy="605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高优先级队列（</a:t>
            </a:r>
            <a:r>
              <a:rPr kumimoji="1" lang="en-US" altLang="zh-CN" dirty="0">
                <a:latin typeface="+mn-ea"/>
              </a:rPr>
              <a:t>&lt;5ms</a:t>
            </a:r>
            <a:r>
              <a:rPr kumimoji="1" lang="zh-CN" altLang="en-US" dirty="0">
                <a:latin typeface="+mn-ea"/>
              </a:rPr>
              <a:t>）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43514" y="4504479"/>
            <a:ext cx="6504972" cy="6051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中优先级队列（</a:t>
            </a:r>
            <a:r>
              <a:rPr kumimoji="1" lang="en-US" altLang="zh-CN" dirty="0">
                <a:latin typeface="+mn-ea"/>
              </a:rPr>
              <a:t>5~100ms</a:t>
            </a:r>
            <a:r>
              <a:rPr kumimoji="1" lang="zh-CN" altLang="en-US" dirty="0">
                <a:latin typeface="+mn-ea"/>
              </a:rPr>
              <a:t>）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24223" y="5548130"/>
            <a:ext cx="6504972" cy="605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低优先级队列（</a:t>
            </a:r>
            <a:r>
              <a:rPr kumimoji="1" lang="en-US" altLang="zh-CN" dirty="0">
                <a:latin typeface="+mn-ea"/>
              </a:rPr>
              <a:t>&gt;100ms</a:t>
            </a:r>
            <a:r>
              <a:rPr kumimoji="1" lang="zh-CN" altLang="en-US" dirty="0">
                <a:latin typeface="+mn-ea"/>
              </a:rPr>
              <a:t>）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多优先级队列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46005" y="2255426"/>
            <a:ext cx="4456942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TaskExtras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...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priority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Priority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used_time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Duration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402" y="1678266"/>
            <a:ext cx="75761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handle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*const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&lt;()&gt;)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&lt;()&gt;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begin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Instant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now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cx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E3620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extras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used_time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u="sng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+=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begin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elapsed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wake_task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*const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&lt;()&gt;)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(priority)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extras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priority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queue_to_priority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(priority)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push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find_queue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 err="1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extras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used_time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push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notify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kumimoji="1" lang="zh-CN" altLang="en-US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0542" y="2308902"/>
            <a:ext cx="779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latin typeface="+mn-ea"/>
              </a:rPr>
              <a:t>定制你的 </a:t>
            </a:r>
            <a:r>
              <a:rPr kumimoji="1" lang="en-US" altLang="zh-CN" sz="5400" dirty="0">
                <a:latin typeface="+mn-ea"/>
              </a:rPr>
              <a:t>Future</a:t>
            </a:r>
            <a:r>
              <a:rPr kumimoji="1" lang="zh-CN" altLang="en-US" sz="5400" dirty="0">
                <a:latin typeface="+mn-ea"/>
              </a:rPr>
              <a:t> </a:t>
            </a:r>
            <a:r>
              <a:rPr kumimoji="1" lang="en-US" altLang="zh-CN" sz="5400" dirty="0">
                <a:latin typeface="+mn-ea"/>
              </a:rPr>
              <a:t>Executor</a:t>
            </a:r>
            <a:endParaRPr kumimoji="1" lang="zh-CN" altLang="en-US" sz="5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8378" y="3625768"/>
            <a:ext cx="1135246" cy="1238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2000" dirty="0">
                <a:latin typeface="+mn-ea"/>
              </a:rPr>
              <a:t>陈奕霖</a:t>
            </a:r>
            <a:endParaRPr kumimoji="1" lang="en-US" altLang="zh-CN" sz="2000" dirty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2000" dirty="0">
                <a:latin typeface="+mn-ea"/>
              </a:rPr>
              <a:t>PingCAP</a:t>
            </a:r>
            <a:endParaRPr kumimoji="1"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自定义延迟敏感度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5285" y="1258073"/>
            <a:ext cx="10668000" cy="416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Rust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Future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没有自动抢占调度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连续长时间运行的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Future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需要手动插入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yield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point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，保证整体调度延迟可控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但过于频繁的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yield</a:t>
            </a: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影响运行效率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自定义延迟敏感度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5285" y="1258073"/>
            <a:ext cx="10668000" cy="164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手动插入足够多的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yield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根据运行时长判断是否需要真的重新插回队尾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894" y="2903460"/>
            <a:ext cx="9389109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loop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begin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Instant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now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cx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())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is_ready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store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COMPLETED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compare_exchange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POLLING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NOTIFIED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begin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elapsed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&lt;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time_slice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store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POLLING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continue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push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(task);</a:t>
            </a:r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break;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9175" y="4348792"/>
            <a:ext cx="1542095" cy="400110"/>
          </a:xfrm>
          <a:prstGeom prst="rect">
            <a:avLst/>
          </a:prstGeom>
          <a:solidFill>
            <a:srgbClr val="ED7D31">
              <a:alpha val="14902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自定义延迟敏感度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5285" y="1258073"/>
            <a:ext cx="10668000" cy="75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低延迟任务少的话，可以分配不同延迟的 </a:t>
            </a:r>
            <a:r>
              <a:rPr lang="en-US" altLang="zh-CN" sz="32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worker</a:t>
            </a:r>
            <a:endParaRPr lang="en-US" altLang="zh-CN" sz="32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76305" y="3227687"/>
            <a:ext cx="2661363" cy="605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低延迟任务队列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76305" y="4311360"/>
            <a:ext cx="2661363" cy="605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延迟不敏感队列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2349660" y="2308237"/>
            <a:ext cx="2661363" cy="939602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低延迟 </a:t>
            </a:r>
            <a:r>
              <a:rPr kumimoji="1" lang="en-US" altLang="zh-CN" dirty="0">
                <a:latin typeface="+mn-ea"/>
              </a:rPr>
              <a:t>worker</a:t>
            </a:r>
            <a:endParaRPr kumimoji="1" lang="en-US" altLang="zh-CN" dirty="0">
              <a:latin typeface="+mn-ea"/>
            </a:endParaRPr>
          </a:p>
          <a:p>
            <a:pPr algn="ctr"/>
            <a:r>
              <a:rPr kumimoji="1" lang="en-US" altLang="zh-CN" dirty="0">
                <a:latin typeface="+mn-ea"/>
              </a:rPr>
              <a:t>(</a:t>
            </a:r>
            <a:r>
              <a:rPr kumimoji="1" lang="en-US" altLang="zh-CN" dirty="0" err="1">
                <a:latin typeface="+mn-ea"/>
              </a:rPr>
              <a:t>time_slice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=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100</a:t>
            </a:r>
            <a:r>
              <a:rPr kumimoji="1" lang="el-GR" altLang="zh-CN" dirty="0">
                <a:latin typeface="+mn-ea"/>
              </a:rPr>
              <a:t>μ</a:t>
            </a:r>
            <a:r>
              <a:rPr kumimoji="1" lang="en-US" altLang="zh-CN" dirty="0">
                <a:latin typeface="+mn-ea"/>
              </a:rPr>
              <a:t>s)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2349660" y="3709988"/>
            <a:ext cx="2661363" cy="939602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高延迟 </a:t>
            </a:r>
            <a:r>
              <a:rPr kumimoji="1" lang="en-US" altLang="zh-CN" dirty="0">
                <a:latin typeface="+mn-ea"/>
              </a:rPr>
              <a:t>worker</a:t>
            </a:r>
            <a:endParaRPr kumimoji="1" lang="en-US" altLang="zh-CN" dirty="0">
              <a:latin typeface="+mn-ea"/>
            </a:endParaRPr>
          </a:p>
          <a:p>
            <a:pPr algn="ctr"/>
            <a:r>
              <a:rPr kumimoji="1" lang="en-US" altLang="zh-CN" dirty="0">
                <a:latin typeface="+mn-ea"/>
              </a:rPr>
              <a:t>(</a:t>
            </a:r>
            <a:r>
              <a:rPr kumimoji="1" lang="en-US" altLang="zh-CN" dirty="0" err="1">
                <a:latin typeface="+mn-ea"/>
              </a:rPr>
              <a:t>time_slice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=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5ms)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2349660" y="5111739"/>
            <a:ext cx="2661363" cy="939602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高延迟 </a:t>
            </a:r>
            <a:r>
              <a:rPr kumimoji="1" lang="en-US" altLang="zh-CN" dirty="0">
                <a:latin typeface="+mn-ea"/>
              </a:rPr>
              <a:t>worker</a:t>
            </a:r>
            <a:endParaRPr kumimoji="1" lang="en-US" altLang="zh-CN" dirty="0">
              <a:latin typeface="+mn-ea"/>
            </a:endParaRPr>
          </a:p>
          <a:p>
            <a:pPr algn="ctr"/>
            <a:r>
              <a:rPr kumimoji="1" lang="en-US" altLang="zh-CN" dirty="0">
                <a:latin typeface="+mn-ea"/>
              </a:rPr>
              <a:t>(</a:t>
            </a:r>
            <a:r>
              <a:rPr kumimoji="1" lang="en-US" altLang="zh-CN" dirty="0" err="1">
                <a:latin typeface="+mn-ea"/>
              </a:rPr>
              <a:t>time_slice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=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5ms)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0" name="直线箭头连接符 9"/>
          <p:cNvCxnSpPr>
            <a:stCxn id="8" idx="1"/>
            <a:endCxn id="3" idx="0"/>
          </p:cNvCxnSpPr>
          <p:nvPr/>
        </p:nvCxnSpPr>
        <p:spPr>
          <a:xfrm flipH="1" flipV="1">
            <a:off x="5011023" y="2778038"/>
            <a:ext cx="1765282" cy="752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3" idx="1"/>
          </p:cNvCxnSpPr>
          <p:nvPr/>
        </p:nvCxnSpPr>
        <p:spPr>
          <a:xfrm flipH="1" flipV="1">
            <a:off x="4776123" y="3247839"/>
            <a:ext cx="2000182" cy="1118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1"/>
            <a:endCxn id="14" idx="0"/>
          </p:cNvCxnSpPr>
          <p:nvPr/>
        </p:nvCxnSpPr>
        <p:spPr>
          <a:xfrm flipH="1" flipV="1">
            <a:off x="5011023" y="4179789"/>
            <a:ext cx="1765282" cy="434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15" idx="0"/>
          </p:cNvCxnSpPr>
          <p:nvPr/>
        </p:nvCxnSpPr>
        <p:spPr>
          <a:xfrm flipH="1">
            <a:off x="5011023" y="4826323"/>
            <a:ext cx="1765282" cy="75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773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提示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5286" y="1258079"/>
            <a:ext cx="9295160" cy="427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幻灯片中的代码为示意用的伪代码</a:t>
            </a:r>
            <a:endParaRPr lang="en-US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推荐可以亲手找一个 </a:t>
            </a:r>
            <a:r>
              <a:rPr lang="en-US" altLang="zh-CN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Future</a:t>
            </a: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</a:t>
            </a:r>
            <a:r>
              <a:rPr lang="en-US" altLang="zh-CN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Executor</a:t>
            </a: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自己改改玩玩</a:t>
            </a:r>
            <a:endParaRPr lang="en-US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smol</a:t>
            </a: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（简单）</a:t>
            </a:r>
            <a:endParaRPr lang="en-US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tikv</a:t>
            </a:r>
            <a:r>
              <a:rPr lang="en-US" altLang="zh-CN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/</a:t>
            </a:r>
            <a:r>
              <a:rPr lang="en-US" altLang="zh-CN" sz="2800" dirty="0" err="1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yatp</a:t>
            </a: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（实现了演讲中介绍的很多定制内容）</a:t>
            </a:r>
            <a:endParaRPr lang="en-US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结合具体业务需求</a:t>
            </a:r>
            <a:endParaRPr lang="en-GB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773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基础介绍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5286" y="1258079"/>
            <a:ext cx="4237023" cy="427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Async</a:t>
            </a:r>
            <a:r>
              <a:rPr lang="zh-CN" altLang="en-US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 </a:t>
            </a:r>
            <a:r>
              <a:rPr lang="en-US" altLang="zh-CN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Rust</a:t>
            </a:r>
            <a:endParaRPr lang="en-US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RawTask</a:t>
            </a:r>
            <a:endParaRPr lang="en-US" altLang="zh-CN" sz="2800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Waker</a:t>
            </a:r>
            <a:endParaRPr lang="en-US" altLang="zh-CN" sz="2800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GB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任务队列</a:t>
            </a:r>
            <a:endParaRPr lang="en-US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GB" sz="2800" dirty="0">
                <a:solidFill>
                  <a:srgbClr val="24292E"/>
                </a:solidFill>
                <a:latin typeface="+mn-ea"/>
                <a:cs typeface="Hack Nerd Font Mono" panose="020B0609030202020204" pitchFamily="49" charset="0"/>
              </a:rPr>
              <a:t>主循环</a:t>
            </a:r>
            <a:endParaRPr lang="en-GB" altLang="zh-CN" sz="2800" dirty="0">
              <a:solidFill>
                <a:srgbClr val="24292E"/>
              </a:solidFill>
              <a:latin typeface="+mn-ea"/>
              <a:cs typeface="Hack Nerd Font Mono" panose="020B060903020202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Async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25286" y="1520628"/>
            <a:ext cx="100287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#[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tokio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main]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async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handles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|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|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tokio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spawn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async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move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   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tokio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sleep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Duration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from_secs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.await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F42C1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    </a:t>
            </a:r>
            <a:r>
              <a:rPr lang="en-GB" altLang="zh-CN" noProof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println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!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32F6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"{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GB" altLang="zh-CN" dirty="0">
                <a:solidFill>
                  <a:srgbClr val="032F6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}"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collect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Vec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&lt;_&gt;&gt;();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handle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handles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handle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.await.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unwrap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75171" y="3897086"/>
            <a:ext cx="22315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Output:</a:t>
            </a:r>
            <a:endParaRPr kumimoji="1" lang="en-US" altLang="zh-CN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kumimoji="1"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endParaRPr kumimoji="1" lang="en-US" altLang="zh-CN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kumimoji="1"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endParaRPr kumimoji="1" lang="en-US" altLang="zh-CN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kumimoji="1"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endParaRPr kumimoji="1" lang="en-US" altLang="zh-CN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kumimoji="1"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endParaRPr kumimoji="1" lang="en-US" altLang="zh-CN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kumimoji="1"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kumimoji="1" lang="en-US" altLang="zh-CN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kumimoji="1" lang="en-US" altLang="zh-CN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kumimoji="1" lang="zh-CN" altLang="en-US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Future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Executor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3046" y="17910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任务队列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33469" y="1817914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68897" y="1817897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4325" y="1817897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9753" y="1817897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5181" y="1817914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10609" y="1817897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6037" y="1817897"/>
            <a:ext cx="948562" cy="435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……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94017" y="3220720"/>
            <a:ext cx="2326640" cy="680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从队列取出一个任务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94017" y="5039360"/>
            <a:ext cx="2326640" cy="680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  <a:cs typeface="Hack Nerd Font Mono" panose="020B0609030202020204" pitchFamily="49" charset="0"/>
              </a:rPr>
              <a:t>poll</a:t>
            </a:r>
            <a:r>
              <a:rPr kumimoji="1" lang="zh-CN" altLang="en-US" dirty="0">
                <a:latin typeface="+mn-ea"/>
              </a:rPr>
              <a:t> 任务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9" name="直线箭头连接符 8"/>
          <p:cNvCxnSpPr>
            <a:stCxn id="6" idx="2"/>
            <a:endCxn id="19" idx="0"/>
          </p:cNvCxnSpPr>
          <p:nvPr/>
        </p:nvCxnSpPr>
        <p:spPr>
          <a:xfrm>
            <a:off x="4457337" y="3901440"/>
            <a:ext cx="0" cy="113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9" idx="1"/>
            <a:endCxn id="6" idx="1"/>
          </p:cNvCxnSpPr>
          <p:nvPr/>
        </p:nvCxnSpPr>
        <p:spPr>
          <a:xfrm rot="10800000">
            <a:off x="3294017" y="3561080"/>
            <a:ext cx="12700" cy="1818640"/>
          </a:xfrm>
          <a:prstGeom prst="curvedConnector3">
            <a:avLst>
              <a:gd name="adj1" fmla="val 788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1"/>
            <a:endCxn id="6" idx="0"/>
          </p:cNvCxnSpPr>
          <p:nvPr/>
        </p:nvCxnSpPr>
        <p:spPr>
          <a:xfrm rot="10800000" flipH="1" flipV="1">
            <a:off x="2533469" y="2035628"/>
            <a:ext cx="1923868" cy="1185092"/>
          </a:xfrm>
          <a:prstGeom prst="curvedConnector4">
            <a:avLst>
              <a:gd name="adj1" fmla="val -11882"/>
              <a:gd name="adj2" fmla="val 5918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5" idx="3"/>
          </p:cNvCxnSpPr>
          <p:nvPr/>
        </p:nvCxnSpPr>
        <p:spPr>
          <a:xfrm flipH="1" flipV="1">
            <a:off x="6094599" y="2035611"/>
            <a:ext cx="2063881" cy="2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255583" y="186164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主动 </a:t>
            </a:r>
            <a:r>
              <a:rPr kumimoji="1" lang="en-US" altLang="zh-CN" sz="2400" dirty="0">
                <a:latin typeface="+mn-ea"/>
                <a:cs typeface="Hack Nerd Font Mono" panose="020B0609030202020204" pitchFamily="49" charset="0"/>
              </a:rPr>
              <a:t>spawn</a:t>
            </a:r>
            <a:endParaRPr kumimoji="1" lang="zh-CN" altLang="en-US" sz="2400" dirty="0">
              <a:latin typeface="+mn-ea"/>
              <a:cs typeface="Hack Nerd Font Mono" panose="020B0609030202020204" pitchFamily="49" charset="0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 flipV="1">
            <a:off x="6094599" y="2241674"/>
            <a:ext cx="2160984" cy="846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255583" y="2914673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Waker</a:t>
            </a:r>
            <a:r>
              <a:rPr kumimoji="1" lang="en-US" altLang="zh-CN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::wake</a:t>
            </a:r>
            <a:endParaRPr kumimoji="1" lang="zh-CN" altLang="en-US" sz="24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2980" y="42756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主循环</a:t>
            </a:r>
            <a:endParaRPr kumimoji="1"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err="1">
                <a:latin typeface="Proxima Nova Rg" panose="02000506030000020004" pitchFamily="2" charset="0"/>
              </a:rPr>
              <a:t>RawTask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5286" y="1258073"/>
            <a:ext cx="4281941" cy="938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4292E"/>
                </a:solidFill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Root</a:t>
            </a:r>
            <a:r>
              <a:rPr lang="zh-CN" altLang="en-US" sz="3200" dirty="0">
                <a:solidFill>
                  <a:srgbClr val="24292E"/>
                </a:solidFill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 </a:t>
            </a:r>
            <a:r>
              <a:rPr lang="en-US" altLang="zh-CN" sz="3200" dirty="0">
                <a:solidFill>
                  <a:srgbClr val="24292E"/>
                </a:solidFill>
                <a:ea typeface="Hack Nerd Font Mono" panose="020B0609030202020204" pitchFamily="49" charset="0"/>
                <a:cs typeface="Hack Nerd Font Mono" panose="020B0609030202020204" pitchFamily="49" charset="0"/>
              </a:rPr>
              <a:t>Future</a:t>
            </a:r>
            <a:r>
              <a:rPr lang="zh-CN" altLang="en-US" sz="3200" dirty="0">
                <a:solidFill>
                  <a:srgbClr val="24292E"/>
                </a:solidFill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 </a:t>
            </a:r>
            <a:r>
              <a:rPr lang="en-US" altLang="zh-CN" sz="3200" dirty="0">
                <a:solidFill>
                  <a:srgbClr val="24292E"/>
                </a:solidFill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+</a:t>
            </a:r>
            <a:r>
              <a:rPr lang="zh-CN" altLang="en-US" sz="3200" dirty="0">
                <a:solidFill>
                  <a:srgbClr val="24292E"/>
                </a:solidFill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 </a:t>
            </a:r>
            <a:r>
              <a:rPr lang="zh-CN" altLang="en-US" sz="3200" dirty="0">
                <a:solidFill>
                  <a:srgbClr val="24292E"/>
                </a:solidFill>
                <a:ea typeface="Hack Nerd Font Mono" panose="020B0609030202020204" pitchFamily="49" charset="0"/>
                <a:cs typeface="Hack Nerd Font Mono" panose="020B0609030202020204" pitchFamily="49" charset="0"/>
              </a:rPr>
              <a:t>元信息</a:t>
            </a:r>
            <a:endParaRPr lang="en-US" altLang="zh-CN" sz="3200" dirty="0">
              <a:solidFill>
                <a:srgbClr val="24292E"/>
              </a:solidFill>
              <a:ea typeface="Hack Nerd Font Mono" panose="020B0609030202020204" pitchFamily="49" charset="0"/>
              <a:cs typeface="Hack Nerd Font Mono" panose="020B060903020202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857" y="2329861"/>
            <a:ext cx="5957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{</a:t>
            </a:r>
            <a:b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ref_count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AtomicUsize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AtomicU8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/// </a:t>
            </a:r>
            <a:r>
              <a:rPr lang="en-GB" altLang="zh-CN" dirty="0" err="1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VTable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of the Future.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vtable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&amp;'static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TaskVTable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/// The </a:t>
            </a:r>
            <a:r>
              <a:rPr lang="en-US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</a:t>
            </a:r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Future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future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UnsafeCell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6A737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/// Pointer to the task queue.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remote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*const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US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kumimoji="1" lang="zh-CN" altLang="en-US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err="1">
                <a:latin typeface="Proxima Nova Rg" panose="02000506030000020004" pitchFamily="2" charset="0"/>
              </a:rPr>
              <a:t>Waker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7402" y="1451672"/>
            <a:ext cx="8674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unsafe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*const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RawTask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&lt;()&gt;)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loop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match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u="sng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005CC5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=&gt;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compare_exchange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IDLE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NOTIFIED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6A737D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wake_task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altLang="zh-CN" dirty="0">
                <a:solidFill>
                  <a:srgbClr val="E3620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break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US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005CC5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POLLING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=&gt;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</a:t>
            </a:r>
            <a:r>
              <a:rPr lang="en-GB" altLang="zh-CN" dirty="0" err="1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status</a:t>
            </a:r>
            <a:r>
              <a:rPr lang="en-GB" altLang="zh-CN" dirty="0" err="1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GB" altLang="zh-CN" dirty="0" err="1">
                <a:solidFill>
                  <a:srgbClr val="6F42C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compare_exchange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POLLING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GB" altLang="zh-CN" dirty="0">
                <a:solidFill>
                  <a:srgbClr val="005CC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NOTIFIED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GB" altLang="zh-CN" dirty="0">
              <a:solidFill>
                <a:srgbClr val="6A737D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D73A49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   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break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GB" altLang="zh-CN" dirty="0">
              <a:solidFill>
                <a:srgbClr val="6A737D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6A737D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=&gt;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altLang="zh-CN" dirty="0">
                <a:solidFill>
                  <a:srgbClr val="D73A49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break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altLang="zh-CN" dirty="0">
                <a:solidFill>
                  <a:srgbClr val="24292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GB" altLang="zh-CN" dirty="0">
              <a:solidFill>
                <a:srgbClr val="24292E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82424" y="3570514"/>
            <a:ext cx="435428" cy="2120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任务队列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715" y="2449286"/>
            <a:ext cx="653142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5286" y="1166633"/>
            <a:ext cx="4775666" cy="93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24292E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通常支持 </a:t>
            </a:r>
            <a:r>
              <a:rPr lang="en-US" altLang="zh-CN" sz="3200" dirty="0">
                <a:solidFill>
                  <a:srgbClr val="24292E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work</a:t>
            </a:r>
            <a:r>
              <a:rPr lang="zh-CN" altLang="en-US" sz="3200" dirty="0">
                <a:solidFill>
                  <a:srgbClr val="24292E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 </a:t>
            </a:r>
            <a:r>
              <a:rPr lang="en-US" altLang="zh-CN" sz="3200" dirty="0">
                <a:solidFill>
                  <a:srgbClr val="24292E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Hack Nerd Font Mono" panose="020B0609030202020204" pitchFamily="49" charset="0"/>
              </a:rPr>
              <a:t>stealing</a:t>
            </a:r>
            <a:endParaRPr lang="en-US" altLang="zh-CN" sz="3200" dirty="0">
              <a:solidFill>
                <a:srgbClr val="24292E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Hack Nerd Font Mono" panose="020B0609030202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78859" y="2449286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全局队列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29282" y="2476138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4710" y="2476121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00138" y="2476121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5566" y="2476121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70994" y="2476138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6422" y="2476121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41850" y="2476121"/>
            <a:ext cx="948562" cy="435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……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2424" y="4441370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2424" y="4005942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2424" y="3570514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8708" y="3570514"/>
            <a:ext cx="435428" cy="2120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88708" y="4441370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8708" y="4005942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88708" y="3570514"/>
            <a:ext cx="435428" cy="435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76140" y="3570513"/>
            <a:ext cx="435428" cy="2120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31279" y="583413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线程 </a:t>
            </a:r>
            <a:r>
              <a:rPr kumimoji="1" lang="en-US" altLang="zh-CN" sz="2000" dirty="0">
                <a:latin typeface="+mn-ea"/>
              </a:rPr>
              <a:t>1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51136" y="583413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线程 </a:t>
            </a:r>
            <a:r>
              <a:rPr kumimoji="1" lang="en-US" altLang="zh-CN" sz="2000" dirty="0">
                <a:latin typeface="+mn-ea"/>
              </a:rPr>
              <a:t>2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70993" y="583413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线程 </a:t>
            </a:r>
            <a:r>
              <a:rPr kumimoji="1" lang="en-US" altLang="zh-CN" sz="2000" dirty="0">
                <a:latin typeface="+mn-ea"/>
              </a:rPr>
              <a:t>3</a:t>
            </a:r>
            <a:endParaRPr kumimoji="1" lang="zh-CN" altLang="en-US" sz="2000" dirty="0">
              <a:latin typeface="+mn-ea"/>
            </a:endParaRPr>
          </a:p>
        </p:txBody>
      </p:sp>
      <p:cxnSp>
        <p:nvCxnSpPr>
          <p:cNvPr id="5" name="曲线连接符 4"/>
          <p:cNvCxnSpPr>
            <a:stCxn id="10" idx="1"/>
            <a:endCxn id="26" idx="0"/>
          </p:cNvCxnSpPr>
          <p:nvPr/>
        </p:nvCxnSpPr>
        <p:spPr>
          <a:xfrm rot="10800000" flipV="1">
            <a:off x="3893854" y="2693851"/>
            <a:ext cx="435428" cy="8766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0" idx="1"/>
          </p:cNvCxnSpPr>
          <p:nvPr/>
        </p:nvCxnSpPr>
        <p:spPr>
          <a:xfrm rot="10800000">
            <a:off x="4111568" y="3782786"/>
            <a:ext cx="870856" cy="440870"/>
          </a:xfrm>
          <a:prstGeom prst="curvedConnector3">
            <a:avLst>
              <a:gd name="adj1" fmla="val 438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442223" y="440010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本地队列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80434" y="3570513"/>
            <a:ext cx="2800767" cy="2249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+mn-ea"/>
              </a:rPr>
              <a:t>优先次序：</a:t>
            </a:r>
            <a:endParaRPr kumimoji="1"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+mn-ea"/>
              </a:rPr>
              <a:t>本地队列</a:t>
            </a:r>
            <a:endParaRPr kumimoji="1"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+mn-ea"/>
              </a:rPr>
              <a:t>全局队列</a:t>
            </a:r>
            <a:endParaRPr kumimoji="1"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+mn-ea"/>
              </a:rPr>
              <a:t>其他线程的队列</a:t>
            </a:r>
            <a:endParaRPr kumimoji="1"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4068</Words>
  <Application>WPS 演示</Application>
  <PresentationFormat>Widescreen</PresentationFormat>
  <Paragraphs>340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Proxima Nova Lt</vt:lpstr>
      <vt:lpstr>苹方-简</vt:lpstr>
      <vt:lpstr>Proxima Nova Rg</vt:lpstr>
      <vt:lpstr>Hack Nerd Font Mono</vt:lpstr>
      <vt:lpstr>Hack</vt:lpstr>
      <vt:lpstr>Noto Sans CJK SC Regular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汉仪书宋二KW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cp:revision>64</cp:revision>
  <cp:lastPrinted>2022-07-18T04:40:19Z</cp:lastPrinted>
  <dcterms:created xsi:type="dcterms:W3CDTF">2022-07-18T04:40:19Z</dcterms:created>
  <dcterms:modified xsi:type="dcterms:W3CDTF">2022-07-18T04:40:19Z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D4AF0D3F195813D553FEBF623CBD8425</vt:lpwstr>
  </property>
  <property fmtid="{D5CDD505-2E9C-101B-9397-08002B2CF9AE}" pid="3" name="KSOProductBuildVer">
    <vt:lpwstr>2052-4.3.0.7280</vt:lpwstr>
  </property>
</Properties>
</file>