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74" r:id="rId4"/>
    <p:sldId id="265" r:id="rId5"/>
    <p:sldId id="277" r:id="rId6"/>
    <p:sldId id="278" r:id="rId7"/>
    <p:sldId id="280" r:id="rId8"/>
    <p:sldId id="284" r:id="rId9"/>
    <p:sldId id="281" r:id="rId10"/>
    <p:sldId id="282" r:id="rId11"/>
    <p:sldId id="496" r:id="rId12"/>
    <p:sldId id="288" r:id="rId13"/>
    <p:sldId id="289" r:id="rId14"/>
    <p:sldId id="285" r:id="rId15"/>
    <p:sldId id="494" r:id="rId16"/>
    <p:sldId id="495" r:id="rId17"/>
    <p:sldId id="493" r:id="rId18"/>
    <p:sldId id="491" r:id="rId19"/>
    <p:sldId id="286" r:id="rId20"/>
    <p:sldId id="488" r:id="rId21"/>
    <p:sldId id="501" r:id="rId22"/>
    <p:sldId id="500" r:id="rId23"/>
    <p:sldId id="498" r:id="rId24"/>
    <p:sldId id="489" r:id="rId25"/>
    <p:sldId id="279"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zipeng (DOPRA RUST)" initials="Z(R" lastIdx="16" clrIdx="0">
    <p:extLst>
      <p:ext uri="{19B8F6BF-5375-455C-9EA6-DF929625EA0E}">
        <p15:presenceInfo xmlns:p15="http://schemas.microsoft.com/office/powerpoint/2012/main" userId="S-1-5-21-147214757-305610072-1517763936-32914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BAC2"/>
    <a:srgbClr val="FFFFFF"/>
    <a:srgbClr val="FFFCF3"/>
    <a:srgbClr val="FFF9E7"/>
    <a:srgbClr val="F0D8DD"/>
    <a:srgbClr val="963B4D"/>
    <a:srgbClr val="AA3D42"/>
    <a:srgbClr val="863A56"/>
    <a:srgbClr val="5A366E"/>
    <a:srgbClr val="BF3E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4" autoAdjust="0"/>
    <p:restoredTop sz="79440" autoAdjust="0"/>
  </p:normalViewPr>
  <p:slideViewPr>
    <p:cSldViewPr snapToGrid="0" snapToObjects="1">
      <p:cViewPr varScale="1">
        <p:scale>
          <a:sx n="87" d="100"/>
          <a:sy n="87" d="100"/>
        </p:scale>
        <p:origin x="16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zh-CN" altLang="en-US" sz="1200" dirty="0">
                <a:latin typeface="微软雅黑" panose="020B0503020204020204" pitchFamily="34" charset="-122"/>
                <a:ea typeface="微软雅黑" panose="020B0503020204020204" pitchFamily="34" charset="-122"/>
              </a:rPr>
              <a:t>总算法实现</a:t>
            </a:r>
            <a:endParaRPr lang="zh-CN" sz="1200" dirty="0">
              <a:latin typeface="微软雅黑" panose="020B0503020204020204" pitchFamily="34" charset="-122"/>
              <a:ea typeface="微软雅黑" panose="020B0503020204020204" pitchFamily="34" charset="-122"/>
            </a:endParaRPr>
          </a:p>
        </c:rich>
      </c:tx>
      <c:layout>
        <c:manualLayout>
          <c:xMode val="edge"/>
          <c:yMode val="edge"/>
          <c:x val="0.39041487843920475"/>
          <c:y val="1.5439941128282029E-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RustCrypto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Sheet1!$B$2:$B$9</c:f>
              <c:numCache>
                <c:formatCode>General</c:formatCode>
                <c:ptCount val="8"/>
                <c:pt idx="0">
                  <c:v>28</c:v>
                </c:pt>
                <c:pt idx="1">
                  <c:v>13</c:v>
                </c:pt>
                <c:pt idx="2">
                  <c:v>1</c:v>
                </c:pt>
                <c:pt idx="3">
                  <c:v>30</c:v>
                </c:pt>
                <c:pt idx="4">
                  <c:v>4</c:v>
                </c:pt>
                <c:pt idx="5">
                  <c:v>6</c:v>
                </c:pt>
                <c:pt idx="6">
                  <c:v>4</c:v>
                </c:pt>
                <c:pt idx="7">
                  <c:v>8</c:v>
                </c:pt>
              </c:numCache>
            </c:numRef>
          </c:val>
          <c:extLst>
            <c:ext xmlns:c16="http://schemas.microsoft.com/office/drawing/2014/chart" uri="{C3380CC4-5D6E-409C-BE32-E72D297353CC}">
              <c16:uniqueId val="{00000000-10B1-46EB-B426-CDCF7FB575AE}"/>
            </c:ext>
          </c:extLst>
        </c:ser>
        <c:ser>
          <c:idx val="1"/>
          <c:order val="1"/>
          <c:tx>
            <c:strRef>
              <c:f>Sheet1!$C$1</c:f>
              <c:strCache>
                <c:ptCount val="1"/>
                <c:pt idx="0">
                  <c:v>Cryptocrossion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Sheet1!$C$2:$C$9</c:f>
              <c:numCache>
                <c:formatCode>General</c:formatCode>
                <c:ptCount val="8"/>
                <c:pt idx="0">
                  <c:v>7</c:v>
                </c:pt>
                <c:pt idx="1">
                  <c:v>0</c:v>
                </c:pt>
                <c:pt idx="2">
                  <c:v>0</c:v>
                </c:pt>
                <c:pt idx="3">
                  <c:v>8</c:v>
                </c:pt>
                <c:pt idx="4">
                  <c:v>0</c:v>
                </c:pt>
                <c:pt idx="5">
                  <c:v>0</c:v>
                </c:pt>
                <c:pt idx="6">
                  <c:v>0</c:v>
                </c:pt>
                <c:pt idx="7">
                  <c:v>0</c:v>
                </c:pt>
              </c:numCache>
            </c:numRef>
          </c:val>
          <c:extLst>
            <c:ext xmlns:c16="http://schemas.microsoft.com/office/drawing/2014/chart" uri="{C3380CC4-5D6E-409C-BE32-E72D297353CC}">
              <c16:uniqueId val="{00000001-10B1-46EB-B426-CDCF7FB575AE}"/>
            </c:ext>
          </c:extLst>
        </c:ser>
        <c:ser>
          <c:idx val="2"/>
          <c:order val="2"/>
          <c:tx>
            <c:strRef>
              <c:f>Sheet1!$D$1</c:f>
              <c:strCache>
                <c:ptCount val="1"/>
                <c:pt idx="0">
                  <c:v>Ring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Sheet1!$D$2:$D$9</c:f>
              <c:numCache>
                <c:formatCode>General</c:formatCode>
                <c:ptCount val="8"/>
                <c:pt idx="0">
                  <c:v>3</c:v>
                </c:pt>
                <c:pt idx="1">
                  <c:v>1</c:v>
                </c:pt>
                <c:pt idx="2">
                  <c:v>0</c:v>
                </c:pt>
                <c:pt idx="3">
                  <c:v>6</c:v>
                </c:pt>
                <c:pt idx="4">
                  <c:v>2</c:v>
                </c:pt>
                <c:pt idx="5">
                  <c:v>4</c:v>
                </c:pt>
                <c:pt idx="6">
                  <c:v>3</c:v>
                </c:pt>
                <c:pt idx="7">
                  <c:v>2</c:v>
                </c:pt>
              </c:numCache>
            </c:numRef>
          </c:val>
          <c:extLst>
            <c:ext xmlns:c16="http://schemas.microsoft.com/office/drawing/2014/chart" uri="{C3380CC4-5D6E-409C-BE32-E72D297353CC}">
              <c16:uniqueId val="{00000002-10B1-46EB-B426-CDCF7FB575AE}"/>
            </c:ext>
          </c:extLst>
        </c:ser>
        <c:ser>
          <c:idx val="3"/>
          <c:order val="3"/>
          <c:tx>
            <c:strRef>
              <c:f>Sheet1!$E$1</c:f>
              <c:strCache>
                <c:ptCount val="1"/>
                <c:pt idx="0">
                  <c:v>Siphasher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Sheet1!$E$2:$E$9</c:f>
              <c:numCache>
                <c:formatCode>General</c:formatCode>
                <c:ptCount val="8"/>
                <c:pt idx="0">
                  <c:v>0</c:v>
                </c:pt>
                <c:pt idx="1">
                  <c:v>0</c:v>
                </c:pt>
                <c:pt idx="2">
                  <c:v>0</c:v>
                </c:pt>
                <c:pt idx="3">
                  <c:v>2</c:v>
                </c:pt>
                <c:pt idx="4">
                  <c:v>0</c:v>
                </c:pt>
                <c:pt idx="5">
                  <c:v>0</c:v>
                </c:pt>
                <c:pt idx="6">
                  <c:v>0</c:v>
                </c:pt>
                <c:pt idx="7">
                  <c:v>0</c:v>
                </c:pt>
              </c:numCache>
            </c:numRef>
          </c:val>
          <c:extLst>
            <c:ext xmlns:c16="http://schemas.microsoft.com/office/drawing/2014/chart" uri="{C3380CC4-5D6E-409C-BE32-E72D297353CC}">
              <c16:uniqueId val="{00000003-10B1-46EB-B426-CDCF7FB575AE}"/>
            </c:ext>
          </c:extLst>
        </c:ser>
        <c:ser>
          <c:idx val="4"/>
          <c:order val="4"/>
          <c:tx>
            <c:strRef>
              <c:f>Sheet1!$F$1</c:f>
              <c:strCache>
                <c:ptCount val="1"/>
                <c:pt idx="0">
                  <c:v>Dalek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Sheet1!$F$2:$F$9</c:f>
              <c:numCache>
                <c:formatCode>General</c:formatCode>
                <c:ptCount val="8"/>
                <c:pt idx="0">
                  <c:v>0</c:v>
                </c:pt>
                <c:pt idx="1">
                  <c:v>0</c:v>
                </c:pt>
                <c:pt idx="2">
                  <c:v>0</c:v>
                </c:pt>
                <c:pt idx="3">
                  <c:v>0</c:v>
                </c:pt>
                <c:pt idx="4">
                  <c:v>0</c:v>
                </c:pt>
                <c:pt idx="5">
                  <c:v>1</c:v>
                </c:pt>
                <c:pt idx="6">
                  <c:v>1</c:v>
                </c:pt>
                <c:pt idx="7">
                  <c:v>0</c:v>
                </c:pt>
              </c:numCache>
            </c:numRef>
          </c:val>
          <c:extLst>
            <c:ext xmlns:c16="http://schemas.microsoft.com/office/drawing/2014/chart" uri="{C3380CC4-5D6E-409C-BE32-E72D297353CC}">
              <c16:uniqueId val="{00000004-10B1-46EB-B426-CDCF7FB575AE}"/>
            </c:ext>
          </c:extLst>
        </c:ser>
        <c:ser>
          <c:idx val="5"/>
          <c:order val="5"/>
          <c:tx>
            <c:strRef>
              <c:f>Sheet1!$G$1</c:f>
              <c:strCache>
                <c:ptCount val="1"/>
                <c:pt idx="0">
                  <c:v>OpenSSL_C</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对称加密算法</c:v>
                </c:pt>
                <c:pt idx="1">
                  <c:v>加密模式</c:v>
                </c:pt>
                <c:pt idx="2">
                  <c:v>非对称加密算法</c:v>
                </c:pt>
                <c:pt idx="3">
                  <c:v>哈希算法</c:v>
                </c:pt>
                <c:pt idx="4">
                  <c:v>MAC算法</c:v>
                </c:pt>
                <c:pt idx="5">
                  <c:v>签名算法</c:v>
                </c:pt>
                <c:pt idx="6">
                  <c:v>密钥交换算法</c:v>
                </c:pt>
                <c:pt idx="7">
                  <c:v>密钥扩展算法</c:v>
                </c:pt>
              </c:strCache>
            </c:strRef>
          </c:cat>
          <c:val>
            <c:numRef>
              <c:f>Sheet1!$G$2:$G$9</c:f>
              <c:numCache>
                <c:formatCode>General</c:formatCode>
                <c:ptCount val="8"/>
                <c:pt idx="0">
                  <c:v>20</c:v>
                </c:pt>
                <c:pt idx="1">
                  <c:v>10</c:v>
                </c:pt>
                <c:pt idx="2">
                  <c:v>2</c:v>
                </c:pt>
                <c:pt idx="3">
                  <c:v>17</c:v>
                </c:pt>
                <c:pt idx="4">
                  <c:v>3</c:v>
                </c:pt>
                <c:pt idx="5">
                  <c:v>27</c:v>
                </c:pt>
                <c:pt idx="6">
                  <c:v>25</c:v>
                </c:pt>
                <c:pt idx="7">
                  <c:v>2</c:v>
                </c:pt>
              </c:numCache>
            </c:numRef>
          </c:val>
          <c:extLst>
            <c:ext xmlns:c16="http://schemas.microsoft.com/office/drawing/2014/chart" uri="{C3380CC4-5D6E-409C-BE32-E72D297353CC}">
              <c16:uniqueId val="{00000005-10B1-46EB-B426-CDCF7FB575AE}"/>
            </c:ext>
          </c:extLst>
        </c:ser>
        <c:dLbls>
          <c:showLegendKey val="0"/>
          <c:showVal val="0"/>
          <c:showCatName val="0"/>
          <c:showSerName val="0"/>
          <c:showPercent val="0"/>
          <c:showBubbleSize val="0"/>
        </c:dLbls>
        <c:gapWidth val="100"/>
        <c:overlap val="-24"/>
        <c:axId val="-1864709376"/>
        <c:axId val="-1864708832"/>
      </c:barChart>
      <c:catAx>
        <c:axId val="-18647093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4708832"/>
        <c:crosses val="autoZero"/>
        <c:auto val="1"/>
        <c:lblAlgn val="ctr"/>
        <c:lblOffset val="100"/>
        <c:noMultiLvlLbl val="0"/>
      </c:catAx>
      <c:valAx>
        <c:axId val="-186470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470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ltLang="zh-CN" sz="1200" dirty="0">
                <a:latin typeface="微软雅黑" panose="020B0503020204020204" pitchFamily="34" charset="-122"/>
                <a:ea typeface="微软雅黑" panose="020B0503020204020204" pitchFamily="34" charset="-122"/>
              </a:rPr>
              <a:t>SHA1</a:t>
            </a:r>
            <a:r>
              <a:rPr lang="zh-CN" altLang="en-US" sz="1200" dirty="0">
                <a:latin typeface="微软雅黑" panose="020B0503020204020204" pitchFamily="34" charset="-122"/>
                <a:ea typeface="微软雅黑" panose="020B0503020204020204" pitchFamily="34" charset="-122"/>
              </a:rPr>
              <a:t>哈希算法</a:t>
            </a:r>
            <a:endParaRPr lang="zh-CN" sz="1200" dirty="0">
              <a:latin typeface="微软雅黑" panose="020B0503020204020204" pitchFamily="34" charset="-122"/>
              <a:ea typeface="微软雅黑" panose="020B0503020204020204" pitchFamily="34" charset="-122"/>
            </a:endParaRPr>
          </a:p>
        </c:rich>
      </c:tx>
      <c:layout>
        <c:manualLayout>
          <c:xMode val="edge"/>
          <c:yMode val="edge"/>
          <c:x val="0.34252900633769945"/>
          <c:y val="1.5439941128282029E-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ylong_sha1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16B </c:v>
                </c:pt>
                <c:pt idx="1">
                  <c:v>32B </c:v>
                </c:pt>
                <c:pt idx="2">
                  <c:v>64B </c:v>
                </c:pt>
                <c:pt idx="3">
                  <c:v>128B</c:v>
                </c:pt>
                <c:pt idx="4">
                  <c:v>256B </c:v>
                </c:pt>
              </c:strCache>
            </c:strRef>
          </c:cat>
          <c:val>
            <c:numRef>
              <c:f>Sheet1!$B$2:$B$6</c:f>
              <c:numCache>
                <c:formatCode>General</c:formatCode>
                <c:ptCount val="5"/>
                <c:pt idx="0">
                  <c:v>218.8</c:v>
                </c:pt>
                <c:pt idx="1">
                  <c:v>218.7</c:v>
                </c:pt>
                <c:pt idx="2">
                  <c:v>348</c:v>
                </c:pt>
                <c:pt idx="3">
                  <c:v>482.6</c:v>
                </c:pt>
                <c:pt idx="4">
                  <c:v>758.9</c:v>
                </c:pt>
              </c:numCache>
            </c:numRef>
          </c:val>
          <c:extLst>
            <c:ext xmlns:c16="http://schemas.microsoft.com/office/drawing/2014/chart" uri="{C3380CC4-5D6E-409C-BE32-E72D297353CC}">
              <c16:uniqueId val="{00000000-7306-4627-A09A-9D4A8AA20E2F}"/>
            </c:ext>
          </c:extLst>
        </c:ser>
        <c:ser>
          <c:idx val="1"/>
          <c:order val="1"/>
          <c:tx>
            <c:strRef>
              <c:f>Sheet1!$C$1</c:f>
              <c:strCache>
                <c:ptCount val="1"/>
                <c:pt idx="0">
                  <c:v>sha1(0.6.0)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16B </c:v>
                </c:pt>
                <c:pt idx="1">
                  <c:v>32B </c:v>
                </c:pt>
                <c:pt idx="2">
                  <c:v>64B </c:v>
                </c:pt>
                <c:pt idx="3">
                  <c:v>128B</c:v>
                </c:pt>
                <c:pt idx="4">
                  <c:v>256B </c:v>
                </c:pt>
              </c:strCache>
            </c:strRef>
          </c:cat>
          <c:val>
            <c:numRef>
              <c:f>Sheet1!$C$2:$C$6</c:f>
              <c:numCache>
                <c:formatCode>General</c:formatCode>
                <c:ptCount val="5"/>
                <c:pt idx="0">
                  <c:v>216.4</c:v>
                </c:pt>
                <c:pt idx="1">
                  <c:v>218.6</c:v>
                </c:pt>
                <c:pt idx="2">
                  <c:v>348.1</c:v>
                </c:pt>
                <c:pt idx="3">
                  <c:v>485</c:v>
                </c:pt>
                <c:pt idx="4">
                  <c:v>759</c:v>
                </c:pt>
              </c:numCache>
            </c:numRef>
          </c:val>
          <c:extLst>
            <c:ext xmlns:c16="http://schemas.microsoft.com/office/drawing/2014/chart" uri="{C3380CC4-5D6E-409C-BE32-E72D297353CC}">
              <c16:uniqueId val="{00000001-7306-4627-A09A-9D4A8AA20E2F}"/>
            </c:ext>
          </c:extLst>
        </c:ser>
        <c:ser>
          <c:idx val="2"/>
          <c:order val="2"/>
          <c:tx>
            <c:strRef>
              <c:f>Sheet1!$D$1</c:f>
              <c:strCache>
                <c:ptCount val="1"/>
                <c:pt idx="0">
                  <c:v>sha-1(0.9.6)</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16B </c:v>
                </c:pt>
                <c:pt idx="1">
                  <c:v>32B </c:v>
                </c:pt>
                <c:pt idx="2">
                  <c:v>64B </c:v>
                </c:pt>
                <c:pt idx="3">
                  <c:v>128B</c:v>
                </c:pt>
                <c:pt idx="4">
                  <c:v>256B </c:v>
                </c:pt>
              </c:strCache>
            </c:strRef>
          </c:cat>
          <c:val>
            <c:numRef>
              <c:f>Sheet1!$D$2:$D$6</c:f>
              <c:numCache>
                <c:formatCode>General</c:formatCode>
                <c:ptCount val="5"/>
                <c:pt idx="0">
                  <c:v>218.1</c:v>
                </c:pt>
                <c:pt idx="1">
                  <c:v>218.8</c:v>
                </c:pt>
                <c:pt idx="2">
                  <c:v>363.1</c:v>
                </c:pt>
                <c:pt idx="3">
                  <c:v>511.6</c:v>
                </c:pt>
                <c:pt idx="4">
                  <c:v>795.6</c:v>
                </c:pt>
              </c:numCache>
            </c:numRef>
          </c:val>
          <c:extLst>
            <c:ext xmlns:c16="http://schemas.microsoft.com/office/drawing/2014/chart" uri="{C3380CC4-5D6E-409C-BE32-E72D297353CC}">
              <c16:uniqueId val="{00000002-7306-4627-A09A-9D4A8AA20E2F}"/>
            </c:ext>
          </c:extLst>
        </c:ser>
        <c:ser>
          <c:idx val="3"/>
          <c:order val="3"/>
          <c:tx>
            <c:strRef>
              <c:f>Sheet1!$E$1</c:f>
              <c:strCache>
                <c:ptCount val="1"/>
                <c:pt idx="0">
                  <c:v>crypto2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16B </c:v>
                </c:pt>
                <c:pt idx="1">
                  <c:v>32B </c:v>
                </c:pt>
                <c:pt idx="2">
                  <c:v>64B </c:v>
                </c:pt>
                <c:pt idx="3">
                  <c:v>128B</c:v>
                </c:pt>
                <c:pt idx="4">
                  <c:v>256B </c:v>
                </c:pt>
              </c:strCache>
            </c:strRef>
          </c:cat>
          <c:val>
            <c:numRef>
              <c:f>Sheet1!$E$2:$E$6</c:f>
              <c:numCache>
                <c:formatCode>General</c:formatCode>
                <c:ptCount val="5"/>
                <c:pt idx="0">
                  <c:v>571</c:v>
                </c:pt>
                <c:pt idx="1">
                  <c:v>582.79999999999995</c:v>
                </c:pt>
                <c:pt idx="2">
                  <c:v>1105</c:v>
                </c:pt>
                <c:pt idx="3">
                  <c:v>1625.2</c:v>
                </c:pt>
                <c:pt idx="4">
                  <c:v>2621.5</c:v>
                </c:pt>
              </c:numCache>
            </c:numRef>
          </c:val>
          <c:extLst>
            <c:ext xmlns:c16="http://schemas.microsoft.com/office/drawing/2014/chart" uri="{C3380CC4-5D6E-409C-BE32-E72D297353CC}">
              <c16:uniqueId val="{00000003-7306-4627-A09A-9D4A8AA20E2F}"/>
            </c:ext>
          </c:extLst>
        </c:ser>
        <c:ser>
          <c:idx val="4"/>
          <c:order val="4"/>
          <c:tx>
            <c:strRef>
              <c:f>Sheet1!$F$1</c:f>
              <c:strCache>
                <c:ptCount val="1"/>
                <c:pt idx="0">
                  <c:v>openssl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16B </c:v>
                </c:pt>
                <c:pt idx="1">
                  <c:v>32B </c:v>
                </c:pt>
                <c:pt idx="2">
                  <c:v>64B </c:v>
                </c:pt>
                <c:pt idx="3">
                  <c:v>128B</c:v>
                </c:pt>
                <c:pt idx="4">
                  <c:v>256B </c:v>
                </c:pt>
              </c:strCache>
            </c:strRef>
          </c:cat>
          <c:val>
            <c:numRef>
              <c:f>Sheet1!$F$2:$F$6</c:f>
              <c:numCache>
                <c:formatCode>General</c:formatCode>
                <c:ptCount val="5"/>
                <c:pt idx="0">
                  <c:v>496.2</c:v>
                </c:pt>
                <c:pt idx="1">
                  <c:v>498.2</c:v>
                </c:pt>
                <c:pt idx="2">
                  <c:v>525.1</c:v>
                </c:pt>
                <c:pt idx="3">
                  <c:v>567.1</c:v>
                </c:pt>
                <c:pt idx="4">
                  <c:v>643.9</c:v>
                </c:pt>
              </c:numCache>
            </c:numRef>
          </c:val>
          <c:extLst>
            <c:ext xmlns:c16="http://schemas.microsoft.com/office/drawing/2014/chart" uri="{C3380CC4-5D6E-409C-BE32-E72D297353CC}">
              <c16:uniqueId val="{00000004-7306-4627-A09A-9D4A8AA20E2F}"/>
            </c:ext>
          </c:extLst>
        </c:ser>
        <c:dLbls>
          <c:showLegendKey val="0"/>
          <c:showVal val="0"/>
          <c:showCatName val="0"/>
          <c:showSerName val="0"/>
          <c:showPercent val="0"/>
          <c:showBubbleSize val="0"/>
        </c:dLbls>
        <c:gapWidth val="100"/>
        <c:overlap val="-24"/>
        <c:axId val="-1864707744"/>
        <c:axId val="-1864706656"/>
      </c:barChart>
      <c:catAx>
        <c:axId val="-18647077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4706656"/>
        <c:crosses val="autoZero"/>
        <c:auto val="1"/>
        <c:lblAlgn val="ctr"/>
        <c:lblOffset val="100"/>
        <c:noMultiLvlLbl val="0"/>
      </c:catAx>
      <c:valAx>
        <c:axId val="-186470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ltLang="zh-CN" dirty="0"/>
                  <a:t>1,000,000</a:t>
                </a:r>
                <a:r>
                  <a:rPr lang="zh-CN" altLang="en-US" dirty="0"/>
                  <a:t>次计算</a:t>
                </a:r>
                <a:r>
                  <a:rPr lang="en-US" altLang="zh-CN" dirty="0"/>
                  <a:t>/</a:t>
                </a:r>
                <a:r>
                  <a:rPr lang="en-US" altLang="zh-CN" dirty="0" err="1"/>
                  <a:t>ms</a:t>
                </a:r>
                <a:endParaRPr lang="zh-CN" altLang="en-US" dirty="0"/>
              </a:p>
            </c:rich>
          </c:tx>
          <c:layout>
            <c:manualLayout>
              <c:xMode val="edge"/>
              <c:yMode val="edge"/>
              <c:x val="3.6835286231927146E-2"/>
              <c:y val="0.2248974604629205"/>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470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zh-CN" altLang="en-US"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使用</a:t>
            </a:r>
            <a:r>
              <a:rPr lang="en-US" altLang="zh-CN"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AES128</a:t>
            </a:r>
            <a:r>
              <a:rPr lang="zh-CN" altLang="en-US"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的</a:t>
            </a:r>
            <a:r>
              <a:rPr lang="en-US"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DRBG</a:t>
            </a:r>
            <a:r>
              <a:rPr lang="zh-CN" altLang="en-US"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伪随机数算法</a:t>
            </a:r>
            <a:endParaRPr lang="en-US" sz="1200" b="1" i="0" u="none" strike="noStrike" kern="1200" baseline="0" dirty="0">
              <a:solidFill>
                <a:prstClr val="black">
                  <a:lumMod val="65000"/>
                  <a:lumOff val="35000"/>
                </a:prstClr>
              </a:solidFill>
              <a:latin typeface="微软雅黑" panose="020B0503020204020204" pitchFamily="34" charset="-122"/>
              <a:ea typeface="微软雅黑" panose="020B0503020204020204" pitchFamily="34" charset="-122"/>
              <a:cs typeface="+mn-cs"/>
            </a:endParaRPr>
          </a:p>
        </c:rich>
      </c:tx>
      <c:layout>
        <c:manualLayout>
          <c:xMode val="edge"/>
          <c:yMode val="edge"/>
          <c:x val="0.16899135732211101"/>
          <c:y val="0"/>
        </c:manualLayout>
      </c:layout>
      <c:overlay val="0"/>
      <c:spPr>
        <a:noFill/>
        <a:ln>
          <a:noFill/>
        </a:ln>
        <a:effectLst/>
      </c:spPr>
      <c:txPr>
        <a:bodyPr rot="0" spcFirstLastPara="1" vertOverflow="ellipsis" vert="horz" wrap="square" anchor="ctr" anchorCtr="1"/>
        <a:lstStyle/>
        <a:p>
          <a:pPr algn="ctr" rtl="0">
            <a:defRPr lang="en-US" sz="1200" b="1" i="0" u="none" strike="noStrike" kern="120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ylong_rand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128 bit</c:v>
                </c:pt>
                <c:pt idx="1">
                  <c:v>256 bit</c:v>
                </c:pt>
                <c:pt idx="2">
                  <c:v>512 bit</c:v>
                </c:pt>
                <c:pt idx="3">
                  <c:v>1024 bit</c:v>
                </c:pt>
              </c:strCache>
            </c:strRef>
          </c:cat>
          <c:val>
            <c:numRef>
              <c:f>Sheet1!$B$2:$B$5</c:f>
              <c:numCache>
                <c:formatCode>General</c:formatCode>
                <c:ptCount val="4"/>
                <c:pt idx="0">
                  <c:v>184.990036</c:v>
                </c:pt>
                <c:pt idx="1">
                  <c:v>185.73434800000001</c:v>
                </c:pt>
                <c:pt idx="2">
                  <c:v>186.326109</c:v>
                </c:pt>
                <c:pt idx="3">
                  <c:v>198.42102</c:v>
                </c:pt>
              </c:numCache>
            </c:numRef>
          </c:val>
          <c:extLst>
            <c:ext xmlns:c16="http://schemas.microsoft.com/office/drawing/2014/chart" uri="{C3380CC4-5D6E-409C-BE32-E72D297353CC}">
              <c16:uniqueId val="{00000000-6B60-4064-A624-F4DF8B09A047}"/>
            </c:ext>
          </c:extLst>
        </c:ser>
        <c:ser>
          <c:idx val="1"/>
          <c:order val="1"/>
          <c:tx>
            <c:strRef>
              <c:f>Sheet1!$C$1</c:f>
              <c:strCache>
                <c:ptCount val="1"/>
                <c:pt idx="0">
                  <c:v>openssl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128 bit</c:v>
                </c:pt>
                <c:pt idx="1">
                  <c:v>256 bit</c:v>
                </c:pt>
                <c:pt idx="2">
                  <c:v>512 bit</c:v>
                </c:pt>
                <c:pt idx="3">
                  <c:v>1024 bit</c:v>
                </c:pt>
              </c:strCache>
            </c:strRef>
          </c:cat>
          <c:val>
            <c:numRef>
              <c:f>Sheet1!$C$2:$C$5</c:f>
              <c:numCache>
                <c:formatCode>General</c:formatCode>
                <c:ptCount val="4"/>
                <c:pt idx="0">
                  <c:v>332.77699999999999</c:v>
                </c:pt>
                <c:pt idx="1">
                  <c:v>322.04199999999997</c:v>
                </c:pt>
                <c:pt idx="2">
                  <c:v>326.55</c:v>
                </c:pt>
                <c:pt idx="3">
                  <c:v>329.94400000000002</c:v>
                </c:pt>
              </c:numCache>
            </c:numRef>
          </c:val>
          <c:extLst>
            <c:ext xmlns:c16="http://schemas.microsoft.com/office/drawing/2014/chart" uri="{C3380CC4-5D6E-409C-BE32-E72D297353CC}">
              <c16:uniqueId val="{00000001-6B60-4064-A624-F4DF8B09A047}"/>
            </c:ext>
          </c:extLst>
        </c:ser>
        <c:dLbls>
          <c:showLegendKey val="0"/>
          <c:showVal val="0"/>
          <c:showCatName val="0"/>
          <c:showSerName val="0"/>
          <c:showPercent val="0"/>
          <c:showBubbleSize val="0"/>
        </c:dLbls>
        <c:gapWidth val="100"/>
        <c:overlap val="-24"/>
        <c:axId val="-1864707200"/>
        <c:axId val="-112460864"/>
      </c:barChart>
      <c:catAx>
        <c:axId val="-18647072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60864"/>
        <c:crosses val="autoZero"/>
        <c:auto val="1"/>
        <c:lblAlgn val="ctr"/>
        <c:lblOffset val="100"/>
        <c:noMultiLvlLbl val="0"/>
      </c:catAx>
      <c:valAx>
        <c:axId val="-112460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ltLang="en-US" dirty="0"/>
                  <a:t>生成</a:t>
                </a:r>
                <a:r>
                  <a:rPr lang="en-US" altLang="zh-CN" dirty="0"/>
                  <a:t>100,000</a:t>
                </a:r>
                <a:r>
                  <a:rPr lang="zh-CN" altLang="en-US" dirty="0"/>
                  <a:t>次不同位数伪随机位</a:t>
                </a:r>
                <a:r>
                  <a:rPr lang="en-US" altLang="zh-CN" dirty="0"/>
                  <a:t>/</a:t>
                </a:r>
                <a:r>
                  <a:rPr lang="en-US" altLang="zh-CN" dirty="0" err="1"/>
                  <a:t>ms</a:t>
                </a:r>
                <a:endParaRPr lang="zh-CN" altLang="en-US"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470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latin typeface="微软雅黑" panose="020B0503020204020204" pitchFamily="34" charset="-122"/>
                <a:ea typeface="微软雅黑" panose="020B0503020204020204" pitchFamily="34" charset="-122"/>
              </a:rPr>
              <a:t>E</a:t>
            </a:r>
            <a:r>
              <a:rPr lang="en-US" altLang="zh-CN" sz="1200" dirty="0">
                <a:latin typeface="微软雅黑" panose="020B0503020204020204" pitchFamily="34" charset="-122"/>
                <a:ea typeface="微软雅黑" panose="020B0503020204020204" pitchFamily="34" charset="-122"/>
              </a:rPr>
              <a:t>D</a:t>
            </a:r>
            <a:r>
              <a:rPr lang="en-US" sz="1200" dirty="0">
                <a:latin typeface="微软雅黑" panose="020B0503020204020204" pitchFamily="34" charset="-122"/>
                <a:ea typeface="微软雅黑" panose="020B0503020204020204" pitchFamily="34" charset="-122"/>
              </a:rPr>
              <a:t>448</a:t>
            </a:r>
            <a:r>
              <a:rPr lang="zh-CN" altLang="en-US" sz="1200" dirty="0">
                <a:latin typeface="微软雅黑" panose="020B0503020204020204" pitchFamily="34" charset="-122"/>
                <a:ea typeface="微软雅黑" panose="020B0503020204020204" pitchFamily="34" charset="-122"/>
              </a:rPr>
              <a:t>签名验签算法</a:t>
            </a:r>
            <a:endParaRPr lang="zh-CN" sz="1200" dirty="0">
              <a:latin typeface="微软雅黑" panose="020B0503020204020204" pitchFamily="34" charset="-122"/>
              <a:ea typeface="微软雅黑" panose="020B0503020204020204" pitchFamily="34" charset="-122"/>
            </a:endParaRPr>
          </a:p>
        </c:rich>
      </c:tx>
      <c:layout>
        <c:manualLayout>
          <c:xMode val="edge"/>
          <c:yMode val="edge"/>
          <c:x val="0.3930474485377769"/>
          <c:y val="0"/>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自研</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签名</c:v>
                </c:pt>
                <c:pt idx="1">
                  <c:v>验签</c:v>
                </c:pt>
              </c:strCache>
            </c:strRef>
          </c:cat>
          <c:val>
            <c:numRef>
              <c:f>Sheet1!$B$2:$B$3</c:f>
              <c:numCache>
                <c:formatCode>General</c:formatCode>
                <c:ptCount val="2"/>
                <c:pt idx="0">
                  <c:v>525</c:v>
                </c:pt>
                <c:pt idx="1">
                  <c:v>3631</c:v>
                </c:pt>
              </c:numCache>
            </c:numRef>
          </c:val>
          <c:extLst>
            <c:ext xmlns:c16="http://schemas.microsoft.com/office/drawing/2014/chart" uri="{C3380CC4-5D6E-409C-BE32-E72D297353CC}">
              <c16:uniqueId val="{00000000-3389-4F22-ACFB-5CA9CEABA750}"/>
            </c:ext>
          </c:extLst>
        </c:ser>
        <c:ser>
          <c:idx val="1"/>
          <c:order val="1"/>
          <c:tx>
            <c:strRef>
              <c:f>Sheet1!$C$1</c:f>
              <c:strCache>
                <c:ptCount val="1"/>
                <c:pt idx="0">
                  <c:v>ed448-rust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签名</c:v>
                </c:pt>
                <c:pt idx="1">
                  <c:v>验签</c:v>
                </c:pt>
              </c:strCache>
            </c:strRef>
          </c:cat>
          <c:val>
            <c:numRef>
              <c:f>Sheet1!$C$2:$C$3</c:f>
              <c:numCache>
                <c:formatCode>General</c:formatCode>
                <c:ptCount val="2"/>
                <c:pt idx="0">
                  <c:v>8433</c:v>
                </c:pt>
                <c:pt idx="1">
                  <c:v>9251</c:v>
                </c:pt>
              </c:numCache>
            </c:numRef>
          </c:val>
          <c:extLst>
            <c:ext xmlns:c16="http://schemas.microsoft.com/office/drawing/2014/chart" uri="{C3380CC4-5D6E-409C-BE32-E72D297353CC}">
              <c16:uniqueId val="{00000001-3389-4F22-ACFB-5CA9CEABA750}"/>
            </c:ext>
          </c:extLst>
        </c:ser>
        <c:ser>
          <c:idx val="2"/>
          <c:order val="2"/>
          <c:tx>
            <c:strRef>
              <c:f>Sheet1!$D$1</c:f>
              <c:strCache>
                <c:ptCount val="1"/>
                <c:pt idx="0">
                  <c:v>openssl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签名</c:v>
                </c:pt>
                <c:pt idx="1">
                  <c:v>验签</c:v>
                </c:pt>
              </c:strCache>
            </c:strRef>
          </c:cat>
          <c:val>
            <c:numRef>
              <c:f>Sheet1!$D$2:$D$3</c:f>
              <c:numCache>
                <c:formatCode>General</c:formatCode>
                <c:ptCount val="2"/>
                <c:pt idx="0">
                  <c:v>306</c:v>
                </c:pt>
                <c:pt idx="1">
                  <c:v>488.5</c:v>
                </c:pt>
              </c:numCache>
            </c:numRef>
          </c:val>
          <c:extLst>
            <c:ext xmlns:c16="http://schemas.microsoft.com/office/drawing/2014/chart" uri="{C3380CC4-5D6E-409C-BE32-E72D297353CC}">
              <c16:uniqueId val="{00000002-3389-4F22-ACFB-5CA9CEABA750}"/>
            </c:ext>
          </c:extLst>
        </c:ser>
        <c:dLbls>
          <c:showLegendKey val="0"/>
          <c:showVal val="0"/>
          <c:showCatName val="0"/>
          <c:showSerName val="0"/>
          <c:showPercent val="0"/>
          <c:showBubbleSize val="0"/>
        </c:dLbls>
        <c:gapWidth val="100"/>
        <c:overlap val="-24"/>
        <c:axId val="-112460320"/>
        <c:axId val="-112459232"/>
      </c:barChart>
      <c:catAx>
        <c:axId val="-112460320"/>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59232"/>
        <c:crosses val="autoZero"/>
        <c:auto val="1"/>
        <c:lblAlgn val="ctr"/>
        <c:lblOffset val="100"/>
        <c:noMultiLvlLbl val="0"/>
      </c:catAx>
      <c:valAx>
        <c:axId val="-11245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ltLang="zh-CN" sz="1200" b="0" i="0" baseline="0" dirty="0">
                    <a:effectLst/>
                    <a:latin typeface="+mj-ea"/>
                    <a:ea typeface="+mj-ea"/>
                  </a:rPr>
                  <a:t>1000</a:t>
                </a:r>
                <a:r>
                  <a:rPr lang="zh-CN" altLang="zh-CN" sz="1200" b="0" i="0" baseline="0" dirty="0">
                    <a:effectLst/>
                    <a:latin typeface="+mj-ea"/>
                    <a:ea typeface="+mj-ea"/>
                  </a:rPr>
                  <a:t>次</a:t>
                </a:r>
                <a:r>
                  <a:rPr lang="zh-CN" altLang="en-US" sz="1200" b="0" i="0" baseline="0" dirty="0">
                    <a:effectLst/>
                    <a:latin typeface="+mj-ea"/>
                    <a:ea typeface="+mj-ea"/>
                  </a:rPr>
                  <a:t>计算</a:t>
                </a:r>
                <a:r>
                  <a:rPr lang="en-US" altLang="zh-CN" sz="1200" b="0" i="0" baseline="0" dirty="0">
                    <a:effectLst/>
                    <a:latin typeface="+mj-ea"/>
                    <a:ea typeface="+mj-ea"/>
                  </a:rPr>
                  <a:t>/</a:t>
                </a:r>
                <a:r>
                  <a:rPr lang="en-US" altLang="zh-CN" sz="1200" b="0" i="0" baseline="0" dirty="0" err="1">
                    <a:effectLst/>
                    <a:latin typeface="+mj-ea"/>
                    <a:ea typeface="+mj-ea"/>
                  </a:rPr>
                  <a:t>ms</a:t>
                </a:r>
                <a:endParaRPr lang="zh-CN" altLang="zh-CN" sz="1200" dirty="0">
                  <a:effectLst/>
                  <a:latin typeface="+mj-ea"/>
                  <a:ea typeface="+mj-ea"/>
                </a:endParaRP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6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7-16T09:26:53.197" idx="13">
    <p:pos x="10" y="10"/>
    <p:text>重点将我们自己开发介绍下。突出实现的内容多、范围广、性能好等特性。特别是将最近的SM4要添加进去。</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69608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4802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r>
              <a:rPr lang="zh-CN" altLang="en-US" dirty="0"/>
              <a:t>虽然说也有很多改进</a:t>
            </a:r>
            <a:r>
              <a:rPr lang="en-US" altLang="zh-CN" dirty="0"/>
              <a:t>C</a:t>
            </a:r>
            <a:r>
              <a:rPr lang="zh-CN" altLang="en-US" dirty="0"/>
              <a:t>和</a:t>
            </a:r>
            <a:r>
              <a:rPr lang="en-US" altLang="zh-CN" dirty="0"/>
              <a:t>C++</a:t>
            </a:r>
            <a:r>
              <a:rPr lang="zh-CN" altLang="en-US" dirty="0"/>
              <a:t>代码安全性的项目，例如谷歌的几个项目，硬件迁徙，编译时和运行时检查，但是这些项目不一定能便利地完成目标。</a:t>
            </a:r>
          </a:p>
        </p:txBody>
      </p:sp>
    </p:spTree>
    <p:extLst>
      <p:ext uri="{BB962C8B-B14F-4D97-AF65-F5344CB8AC3E}">
        <p14:creationId xmlns:p14="http://schemas.microsoft.com/office/powerpoint/2010/main" val="269287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r>
              <a:rPr lang="zh-CN" altLang="en-US" dirty="0"/>
              <a:t>虽然说也有很多改进</a:t>
            </a:r>
            <a:r>
              <a:rPr lang="en-US" altLang="zh-CN" dirty="0"/>
              <a:t>C</a:t>
            </a:r>
            <a:r>
              <a:rPr lang="zh-CN" altLang="en-US" dirty="0"/>
              <a:t>和</a:t>
            </a:r>
            <a:r>
              <a:rPr lang="en-US" altLang="zh-CN" dirty="0"/>
              <a:t>C++</a:t>
            </a:r>
            <a:r>
              <a:rPr lang="zh-CN" altLang="en-US" dirty="0"/>
              <a:t>代码安全性的项目，例如谷歌的几个项目，硬件迁徙，编译时和运行时检查，但是这些项目不一定能便利地完成目标。</a:t>
            </a:r>
          </a:p>
        </p:txBody>
      </p:sp>
    </p:spTree>
    <p:extLst>
      <p:ext uri="{BB962C8B-B14F-4D97-AF65-F5344CB8AC3E}">
        <p14:creationId xmlns:p14="http://schemas.microsoft.com/office/powerpoint/2010/main" val="404671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157225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77389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19740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85750" lvl="0" indent="-285750">
              <a:buFont typeface="Arial" panose="020B0604020202020204" pitchFamily="34" charset="0"/>
              <a:buChar char="•"/>
            </a:pPr>
            <a:r>
              <a:rPr lang="en-US" altLang="zh-CN" sz="2000" dirty="0">
                <a:latin typeface="黑体" panose="02010609060101010101" pitchFamily="49" charset="-122"/>
                <a:ea typeface="黑体" panose="02010609060101010101" pitchFamily="49" charset="-122"/>
              </a:rPr>
              <a:t>Std</a:t>
            </a:r>
            <a:r>
              <a:rPr lang="zh-CN" altLang="en-US" sz="2000" dirty="0">
                <a:latin typeface="黑体" panose="02010609060101010101" pitchFamily="49" charset="-122"/>
                <a:ea typeface="黑体" panose="02010609060101010101" pitchFamily="49" charset="-122"/>
              </a:rPr>
              <a:t>中没有密码库：</a:t>
            </a:r>
            <a:endParaRPr lang="en-US" altLang="zh-CN" sz="20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保证标准库保持小型以及稳定，</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zh-CN" altLang="en-US" sz="1600" dirty="0">
                <a:latin typeface="黑体" panose="02010609060101010101" pitchFamily="49" charset="-122"/>
                <a:ea typeface="黑体" panose="02010609060101010101" pitchFamily="49" charset="-122"/>
              </a:rPr>
              <a:t>满足安全库的标准需要很多时间和精力。然而，社区核心成员并没有这么多时间和精力来投入开发。</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endParaRPr lang="en-US" altLang="zh-CN" sz="1600" dirty="0">
              <a:latin typeface="黑体" panose="02010609060101010101" pitchFamily="49" charset="-122"/>
              <a:ea typeface="黑体" panose="02010609060101010101" pitchFamily="49" charset="-122"/>
            </a:endParaRPr>
          </a:p>
          <a:p>
            <a:pPr marL="285750" lvl="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调查了</a:t>
            </a:r>
            <a:r>
              <a:rPr lang="en-US" altLang="zh-CN" sz="2000" dirty="0">
                <a:latin typeface="黑体" panose="02010609060101010101" pitchFamily="49" charset="-122"/>
                <a:ea typeface="黑体" panose="02010609060101010101" pitchFamily="49" charset="-122"/>
              </a:rPr>
              <a:t>crate.io</a:t>
            </a:r>
            <a:r>
              <a:rPr lang="zh-CN" altLang="en-US" sz="2000" dirty="0">
                <a:latin typeface="黑体" panose="02010609060101010101" pitchFamily="49" charset="-122"/>
                <a:ea typeface="黑体" panose="02010609060101010101" pitchFamily="49" charset="-122"/>
              </a:rPr>
              <a:t>上的前</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页，最近下载量不低于</a:t>
            </a:r>
            <a:r>
              <a:rPr lang="en-US" altLang="zh-CN" sz="2000" dirty="0">
                <a:latin typeface="黑体" panose="02010609060101010101" pitchFamily="49" charset="-122"/>
                <a:ea typeface="黑体" panose="02010609060101010101" pitchFamily="49" charset="-122"/>
              </a:rPr>
              <a:t>150W,</a:t>
            </a:r>
            <a:r>
              <a:rPr lang="zh-CN" altLang="en-US" sz="2000" dirty="0">
                <a:latin typeface="黑体" panose="02010609060101010101" pitchFamily="49" charset="-122"/>
                <a:ea typeface="黑体" panose="02010609060101010101" pitchFamily="49" charset="-122"/>
              </a:rPr>
              <a:t>一年之内有更新的</a:t>
            </a:r>
            <a:r>
              <a:rPr lang="en-US" altLang="zh-CN" sz="2000" dirty="0">
                <a:latin typeface="黑体" panose="02010609060101010101" pitchFamily="49" charset="-122"/>
                <a:ea typeface="黑体" panose="02010609060101010101" pitchFamily="49" charset="-122"/>
              </a:rPr>
              <a:t>crate</a:t>
            </a:r>
            <a:r>
              <a:rPr lang="zh-CN" altLang="en-US" sz="2000" dirty="0">
                <a:latin typeface="黑体" panose="02010609060101010101" pitchFamily="49" charset="-122"/>
                <a:ea typeface="黑体" panose="02010609060101010101" pitchFamily="49" charset="-122"/>
              </a:rPr>
              <a:t>，统计数据如下：</a:t>
            </a:r>
            <a:endParaRPr lang="en-US" altLang="zh-CN" sz="20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err="1">
                <a:latin typeface="黑体" panose="02010609060101010101" pitchFamily="49" charset="-122"/>
                <a:ea typeface="黑体" panose="02010609060101010101" pitchFamily="49" charset="-122"/>
              </a:rPr>
              <a:t>Rustcrypto</a:t>
            </a:r>
            <a:r>
              <a:rPr lang="zh-CN" altLang="en-US" sz="1600" dirty="0">
                <a:latin typeface="黑体" panose="02010609060101010101" pitchFamily="49" charset="-122"/>
                <a:ea typeface="黑体" panose="02010609060101010101" pitchFamily="49" charset="-122"/>
              </a:rPr>
              <a:t>：一个大仓库，几乎包括所有的算法。比较乱，没有统一管理；大部分是纯软件实现，有些支持</a:t>
            </a:r>
            <a:r>
              <a:rPr lang="en-US" altLang="zh-CN" sz="1600" dirty="0" err="1">
                <a:latin typeface="黑体" panose="02010609060101010101" pitchFamily="49" charset="-122"/>
                <a:ea typeface="黑体" panose="02010609060101010101" pitchFamily="49" charset="-122"/>
              </a:rPr>
              <a:t>no_std</a:t>
            </a:r>
            <a:r>
              <a:rPr lang="zh-CN" altLang="en-US" sz="1600" dirty="0">
                <a:latin typeface="黑体" panose="02010609060101010101" pitchFamily="49" charset="-122"/>
                <a:ea typeface="黑体" panose="02010609060101010101" pitchFamily="49" charset="-122"/>
              </a:rPr>
              <a:t>有些不支持，有些被审核过有些没有</a:t>
            </a:r>
            <a:endParaRPr lang="en-US" altLang="zh-CN" sz="1600" dirty="0">
              <a:latin typeface="黑体" panose="02010609060101010101" pitchFamily="49" charset="-122"/>
              <a:ea typeface="黑体" panose="02010609060101010101" pitchFamily="49" charset="-122"/>
            </a:endParaRPr>
          </a:p>
          <a:p>
            <a:pPr marL="895401"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err="1">
                <a:latin typeface="黑体" panose="02010609060101010101" pitchFamily="49" charset="-122"/>
                <a:ea typeface="黑体" panose="02010609060101010101" pitchFamily="49" charset="-122"/>
              </a:rPr>
              <a:t>Cryptocorrosion</a:t>
            </a:r>
            <a:r>
              <a:rPr lang="zh-CN" altLang="en-US" sz="2000" dirty="0">
                <a:latin typeface="黑体" panose="02010609060101010101" pitchFamily="49" charset="-122"/>
                <a:ea typeface="黑体" panose="02010609060101010101" pitchFamily="49" charset="-122"/>
              </a:rPr>
              <a:t>：使用</a:t>
            </a:r>
            <a:r>
              <a:rPr lang="en-US" altLang="zh-CN" sz="2000" dirty="0" err="1">
                <a:latin typeface="黑体" panose="02010609060101010101" pitchFamily="49" charset="-122"/>
                <a:ea typeface="黑体" panose="02010609060101010101" pitchFamily="49" charset="-122"/>
              </a:rPr>
              <a:t>rustcrypto</a:t>
            </a:r>
            <a:r>
              <a:rPr lang="zh-CN" altLang="en-US" sz="2000" dirty="0">
                <a:latin typeface="黑体" panose="02010609060101010101" pitchFamily="49" charset="-122"/>
                <a:ea typeface="黑体" panose="02010609060101010101" pitchFamily="49" charset="-122"/>
              </a:rPr>
              <a:t>的 </a:t>
            </a:r>
            <a:r>
              <a:rPr lang="en-US" altLang="zh-CN" sz="2000" dirty="0">
                <a:latin typeface="黑体" panose="02010609060101010101" pitchFamily="49" charset="-122"/>
                <a:ea typeface="黑体" panose="02010609060101010101" pitchFamily="49" charset="-122"/>
              </a:rPr>
              <a:t>trait</a:t>
            </a:r>
            <a:r>
              <a:rPr lang="zh-CN" altLang="en-US" sz="2000" dirty="0">
                <a:latin typeface="黑体" panose="02010609060101010101" pitchFamily="49" charset="-122"/>
                <a:ea typeface="黑体" panose="02010609060101010101" pitchFamily="49" charset="-122"/>
              </a:rPr>
              <a:t>，实现了较小一部分算法，目前比较通用的算法只实现了</a:t>
            </a:r>
            <a:r>
              <a:rPr lang="en-US" altLang="zh-CN" sz="2000" dirty="0">
                <a:latin typeface="黑体" panose="02010609060101010101" pitchFamily="49" charset="-122"/>
                <a:ea typeface="黑体" panose="02010609060101010101" pitchFamily="49" charset="-122"/>
              </a:rPr>
              <a:t>Chacha20</a:t>
            </a:r>
            <a:r>
              <a:rPr lang="zh-CN" altLang="en-US" sz="2000" dirty="0">
                <a:latin typeface="黑体" panose="02010609060101010101" pitchFamily="49" charset="-122"/>
                <a:ea typeface="黑体" panose="02010609060101010101" pitchFamily="49" charset="-122"/>
              </a:rPr>
              <a:t>。实现了相对比较新的一些算法，比如</a:t>
            </a:r>
            <a:r>
              <a:rPr lang="en-US" altLang="zh-CN" sz="2000" dirty="0" err="1">
                <a:latin typeface="黑体" panose="02010609060101010101" pitchFamily="49" charset="-122"/>
                <a:ea typeface="黑体" panose="02010609060101010101" pitchFamily="49" charset="-122"/>
              </a:rPr>
              <a:t>Threefisn</a:t>
            </a:r>
            <a:r>
              <a:rPr lang="zh-CN" altLang="en-US" sz="2000" dirty="0">
                <a:latin typeface="黑体" panose="02010609060101010101" pitchFamily="49" charset="-122"/>
                <a:ea typeface="黑体" panose="02010609060101010101" pitchFamily="49" charset="-122"/>
              </a:rPr>
              <a:t>系列，</a:t>
            </a:r>
            <a:r>
              <a:rPr lang="en-US" altLang="zh-CN" sz="2000" dirty="0">
                <a:latin typeface="黑体" panose="02010609060101010101" pitchFamily="49" charset="-122"/>
                <a:ea typeface="黑体" panose="02010609060101010101" pitchFamily="49" charset="-122"/>
              </a:rPr>
              <a:t>Chacha20</a:t>
            </a:r>
            <a:r>
              <a:rPr lang="zh-CN" altLang="en-US" sz="2000" dirty="0">
                <a:latin typeface="黑体" panose="02010609060101010101" pitchFamily="49" charset="-122"/>
                <a:ea typeface="黑体" panose="02010609060101010101" pitchFamily="49" charset="-122"/>
              </a:rPr>
              <a:t>系列，多用于电子货币和区块链的</a:t>
            </a:r>
            <a:r>
              <a:rPr lang="en-US" altLang="zh-CN" sz="2000" dirty="0">
                <a:latin typeface="黑体" panose="02010609060101010101" pitchFamily="49" charset="-122"/>
                <a:ea typeface="黑体" panose="02010609060101010101" pitchFamily="49" charset="-122"/>
              </a:rPr>
              <a:t>Blake</a:t>
            </a:r>
            <a:r>
              <a:rPr lang="zh-CN" altLang="en-US" sz="2000" dirty="0">
                <a:latin typeface="黑体" panose="02010609060101010101" pitchFamily="49" charset="-122"/>
                <a:ea typeface="黑体" panose="02010609060101010101" pitchFamily="49" charset="-122"/>
              </a:rPr>
              <a:t>哈希，</a:t>
            </a:r>
            <a:r>
              <a:rPr lang="en-US" altLang="zh-CN" sz="2000" dirty="0" err="1">
                <a:latin typeface="黑体" panose="02010609060101010101" pitchFamily="49" charset="-122"/>
                <a:ea typeface="黑体" panose="02010609060101010101" pitchFamily="49" charset="-122"/>
              </a:rPr>
              <a:t>groestle</a:t>
            </a:r>
            <a:r>
              <a:rPr lang="zh-CN" altLang="en-US" sz="2000" dirty="0">
                <a:latin typeface="黑体" panose="02010609060101010101" pitchFamily="49" charset="-122"/>
                <a:ea typeface="黑体" panose="02010609060101010101" pitchFamily="49" charset="-122"/>
              </a:rPr>
              <a:t>哈希，</a:t>
            </a:r>
            <a:r>
              <a:rPr lang="en-US" altLang="zh-CN" sz="2000" dirty="0">
                <a:latin typeface="黑体" panose="02010609060101010101" pitchFamily="49" charset="-122"/>
                <a:ea typeface="黑体" panose="02010609060101010101" pitchFamily="49" charset="-122"/>
              </a:rPr>
              <a:t>skein</a:t>
            </a:r>
            <a:r>
              <a:rPr lang="zh-CN" altLang="en-US" sz="2000" dirty="0">
                <a:latin typeface="黑体" panose="02010609060101010101" pitchFamily="49" charset="-122"/>
                <a:ea typeface="黑体" panose="02010609060101010101" pitchFamily="49" charset="-122"/>
              </a:rPr>
              <a:t>哈希，等。</a:t>
            </a:r>
            <a:endParaRPr lang="en-US" altLang="zh-CN" sz="20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Ring</a:t>
            </a:r>
            <a:r>
              <a:rPr lang="zh-CN" altLang="en-US" sz="1600" dirty="0">
                <a:latin typeface="黑体" panose="02010609060101010101" pitchFamily="49" charset="-122"/>
                <a:ea typeface="黑体" panose="02010609060101010101" pitchFamily="49" charset="-122"/>
              </a:rPr>
              <a:t>：设计为适用于小型设备、微控制器和</a:t>
            </a:r>
            <a:r>
              <a:rPr lang="en-US" altLang="zh-CN" sz="1600" dirty="0">
                <a:latin typeface="黑体" panose="02010609060101010101" pitchFamily="49" charset="-122"/>
                <a:ea typeface="黑体" panose="02010609060101010101" pitchFamily="49" charset="-122"/>
              </a:rPr>
              <a:t>IoT</a:t>
            </a:r>
            <a:r>
              <a:rPr lang="zh-CN" altLang="en-US" sz="1600" dirty="0">
                <a:latin typeface="黑体" panose="02010609060101010101" pitchFamily="49" charset="-122"/>
                <a:ea typeface="黑体" panose="02010609060101010101" pitchFamily="49" charset="-122"/>
              </a:rPr>
              <a:t>应用，编写语言上包含了</a:t>
            </a:r>
            <a:r>
              <a:rPr lang="en-US" altLang="zh-CN" sz="1600" dirty="0">
                <a:latin typeface="黑体" panose="02010609060101010101" pitchFamily="49" charset="-122"/>
                <a:ea typeface="黑体" panose="02010609060101010101" pitchFamily="49" charset="-122"/>
              </a:rPr>
              <a:t>Rust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C</a:t>
            </a:r>
            <a:r>
              <a:rPr lang="zh-CN" altLang="en-US" sz="1600" dirty="0">
                <a:latin typeface="黑体" panose="02010609060101010101" pitchFamily="49" charset="-122"/>
                <a:ea typeface="黑体" panose="02010609060101010101" pitchFamily="49" charset="-122"/>
              </a:rPr>
              <a:t>和汇编语言，底层汇编摘自谷歌</a:t>
            </a:r>
            <a:r>
              <a:rPr lang="en-US" altLang="zh-CN" sz="1600" dirty="0" err="1">
                <a:latin typeface="黑体" panose="02010609060101010101" pitchFamily="49" charset="-122"/>
                <a:ea typeface="黑体" panose="02010609060101010101" pitchFamily="49" charset="-122"/>
              </a:rPr>
              <a:t>BoringSSL</a:t>
            </a:r>
            <a:r>
              <a:rPr lang="zh-CN" altLang="en-US" sz="1600" dirty="0">
                <a:latin typeface="黑体" panose="02010609060101010101" pitchFamily="49" charset="-122"/>
                <a:ea typeface="黑体" panose="02010609060101010101" pitchFamily="49" charset="-122"/>
              </a:rPr>
              <a:t>，非常快。部分算法不对外提供接口，例如</a:t>
            </a:r>
            <a:r>
              <a:rPr lang="en-US" altLang="zh-CN" sz="1600" dirty="0">
                <a:latin typeface="黑体" panose="02010609060101010101" pitchFamily="49" charset="-122"/>
                <a:ea typeface="黑体" panose="02010609060101010101" pitchFamily="49" charset="-122"/>
              </a:rPr>
              <a:t>AES</a:t>
            </a:r>
            <a:r>
              <a:rPr lang="zh-CN" altLang="en-US" sz="1600" dirty="0">
                <a:latin typeface="黑体" panose="02010609060101010101" pitchFamily="49" charset="-122"/>
                <a:ea typeface="黑体" panose="02010609060101010101" pitchFamily="49" charset="-122"/>
              </a:rPr>
              <a:t>需要和加密模式一起使用，它不提供单独的</a:t>
            </a:r>
            <a:r>
              <a:rPr lang="en-US" altLang="zh-CN" sz="1600" dirty="0">
                <a:latin typeface="黑体" panose="02010609060101010101" pitchFamily="49" charset="-122"/>
                <a:ea typeface="黑体" panose="02010609060101010101" pitchFamily="49" charset="-122"/>
              </a:rPr>
              <a:t>AES</a:t>
            </a:r>
            <a:r>
              <a:rPr lang="zh-CN" altLang="en-US" sz="1600" dirty="0">
                <a:latin typeface="黑体" panose="02010609060101010101" pitchFamily="49" charset="-122"/>
                <a:ea typeface="黑体" panose="02010609060101010101" pitchFamily="49" charset="-122"/>
              </a:rPr>
              <a:t>块加密对外接口。包含了主流通用算法，包括 </a:t>
            </a:r>
            <a:r>
              <a:rPr lang="en-US" altLang="zh-CN" sz="1600" dirty="0" err="1">
                <a:latin typeface="黑体" panose="02010609060101010101" pitchFamily="49" charset="-122"/>
                <a:ea typeface="黑体" panose="02010609060101010101" pitchFamily="49" charset="-122"/>
              </a:rPr>
              <a:t>Rustls</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Webpki</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等密码应用库底层使用的就是 </a:t>
            </a:r>
            <a:r>
              <a:rPr lang="en-US" altLang="zh-CN" sz="1600" dirty="0">
                <a:latin typeface="黑体" panose="02010609060101010101" pitchFamily="49" charset="-122"/>
                <a:ea typeface="黑体" panose="02010609060101010101" pitchFamily="49" charset="-122"/>
              </a:rPr>
              <a:t>Ring</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err="1">
                <a:latin typeface="黑体" panose="02010609060101010101" pitchFamily="49" charset="-122"/>
                <a:ea typeface="黑体" panose="02010609060101010101" pitchFamily="49" charset="-122"/>
              </a:rPr>
              <a:t>Siphasher</a:t>
            </a:r>
            <a:r>
              <a:rPr lang="zh-CN" altLang="en-US" sz="1600" dirty="0">
                <a:latin typeface="黑体" panose="02010609060101010101" pitchFamily="49" charset="-122"/>
                <a:ea typeface="黑体" panose="02010609060101010101" pitchFamily="49" charset="-122"/>
              </a:rPr>
              <a:t>：实现 </a:t>
            </a:r>
            <a:r>
              <a:rPr lang="en-US" altLang="zh-CN" sz="1600" dirty="0" err="1">
                <a:latin typeface="黑体" panose="02010609060101010101" pitchFamily="49" charset="-122"/>
                <a:ea typeface="黑体" panose="02010609060101010101" pitchFamily="49" charset="-122"/>
              </a:rPr>
              <a:t>SipHash</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哈希算法，支持 </a:t>
            </a:r>
            <a:r>
              <a:rPr lang="en-US" altLang="zh-CN" sz="1600" dirty="0">
                <a:latin typeface="黑体" panose="02010609060101010101" pitchFamily="49" charset="-122"/>
                <a:ea typeface="黑体" panose="02010609060101010101" pitchFamily="49" charset="-122"/>
              </a:rPr>
              <a:t>no-std</a:t>
            </a:r>
            <a:r>
              <a:rPr lang="zh-CN" altLang="en-US" sz="1600" dirty="0">
                <a:latin typeface="黑体" panose="02010609060101010101" pitchFamily="49" charset="-122"/>
                <a:ea typeface="黑体" panose="02010609060101010101" pitchFamily="49" charset="-122"/>
              </a:rPr>
              <a:t>，纯软件</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Dalek</a:t>
            </a:r>
            <a:r>
              <a:rPr lang="zh-CN" altLang="en-US" sz="1600" dirty="0">
                <a:latin typeface="黑体" panose="02010609060101010101" pitchFamily="49" charset="-122"/>
                <a:ea typeface="黑体" panose="02010609060101010101" pitchFamily="49" charset="-122"/>
              </a:rPr>
              <a:t>：纯椭圆曲线</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不包括</a:t>
            </a:r>
            <a:r>
              <a:rPr lang="en-US" altLang="zh-CN" sz="1600" dirty="0">
                <a:latin typeface="黑体" panose="02010609060101010101" pitchFamily="49" charset="-122"/>
                <a:ea typeface="黑体" panose="02010609060101010101" pitchFamily="49" charset="-122"/>
              </a:rPr>
              <a:t>SM2</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SM3</a:t>
            </a:r>
            <a:r>
              <a:rPr lang="zh-CN" altLang="en-US" sz="1600" dirty="0">
                <a:latin typeface="黑体" panose="02010609060101010101" pitchFamily="49" charset="-122"/>
                <a:ea typeface="黑体" panose="02010609060101010101" pitchFamily="49" charset="-122"/>
              </a:rPr>
              <a:t>等国密算法，国密相关很少</a:t>
            </a:r>
            <a:endParaRPr lang="en-US" altLang="zh-CN" sz="1600"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en-US" altLang="zh-CN" sz="1600" dirty="0">
                <a:latin typeface="黑体" panose="02010609060101010101" pitchFamily="49" charset="-122"/>
                <a:ea typeface="黑体" panose="02010609060101010101" pitchFamily="49" charset="-122"/>
              </a:rPr>
              <a:t>OpenSSL</a:t>
            </a: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1.1.1n</a:t>
            </a:r>
            <a:r>
              <a:rPr lang="zh-CN" altLang="en-US" sz="1600" dirty="0">
                <a:latin typeface="黑体" panose="02010609060101010101" pitchFamily="49" charset="-122"/>
                <a:ea typeface="黑体" panose="02010609060101010101" pitchFamily="49" charset="-122"/>
              </a:rPr>
              <a:t>：包含更经典的算法，对曲线的支持比较丰富</a:t>
            </a:r>
            <a:endParaRPr lang="zh-CN" altLang="en-US" sz="1800" dirty="0"/>
          </a:p>
          <a:p>
            <a:pPr marL="171450" indent="-171450">
              <a:buFont typeface="Arial" panose="020B0604020202020204" pitchFamily="34" charset="0"/>
              <a:buChar char="•"/>
            </a:pPr>
            <a:endParaRPr lang="zh-CN" altLang="en-US" dirty="0"/>
          </a:p>
          <a:p>
            <a:endParaRPr lang="zh-CN" altLang="en-US" dirty="0"/>
          </a:p>
        </p:txBody>
      </p:sp>
    </p:spTree>
    <p:extLst>
      <p:ext uri="{BB962C8B-B14F-4D97-AF65-F5344CB8AC3E}">
        <p14:creationId xmlns:p14="http://schemas.microsoft.com/office/powerpoint/2010/main" val="1840953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r>
              <a:rPr lang="zh-CN" altLang="en-US" dirty="0"/>
              <a:t>当然说 </a:t>
            </a:r>
            <a:r>
              <a:rPr lang="en-US" altLang="zh-CN" dirty="0" err="1"/>
              <a:t>Rustls</a:t>
            </a:r>
            <a:r>
              <a:rPr lang="en-US" altLang="zh-CN" dirty="0"/>
              <a:t> </a:t>
            </a:r>
            <a:r>
              <a:rPr lang="zh-CN" altLang="en-US" dirty="0"/>
              <a:t>的这个数据和它的一些验证条件有关系，比如它的一些验证会不如</a:t>
            </a:r>
            <a:r>
              <a:rPr lang="en-US" altLang="zh-CN" dirty="0"/>
              <a:t> OpenSSL </a:t>
            </a:r>
            <a:r>
              <a:rPr lang="zh-CN" altLang="en-US" dirty="0"/>
              <a:t>严格。尽管如此，</a:t>
            </a:r>
            <a:r>
              <a:rPr lang="en-US" altLang="zh-CN" dirty="0"/>
              <a:t>Rust</a:t>
            </a:r>
            <a:r>
              <a:rPr lang="zh-CN" altLang="en-US" dirty="0"/>
              <a:t>的密码库在未来，依然是非常有可能与</a:t>
            </a:r>
            <a:r>
              <a:rPr lang="en-US" altLang="zh-CN" dirty="0"/>
              <a:t>OpenSSL</a:t>
            </a:r>
            <a:r>
              <a:rPr lang="zh-CN" altLang="en-US" dirty="0"/>
              <a:t>性能持平的，并且</a:t>
            </a:r>
            <a:r>
              <a:rPr lang="en-US" altLang="zh-CN" dirty="0"/>
              <a:t>Rust</a:t>
            </a:r>
            <a:r>
              <a:rPr lang="zh-CN" altLang="en-US" dirty="0"/>
              <a:t>出于语言特性，可以保证内存安全，这是非常大的一个优势。</a:t>
            </a:r>
          </a:p>
        </p:txBody>
      </p:sp>
    </p:spTree>
    <p:extLst>
      <p:ext uri="{BB962C8B-B14F-4D97-AF65-F5344CB8AC3E}">
        <p14:creationId xmlns:p14="http://schemas.microsoft.com/office/powerpoint/2010/main" val="392007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399793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4238746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2477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85933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2631556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314126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1826781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737880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3649114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37852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4850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5601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1418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7576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r>
              <a:rPr lang="zh-CN" altLang="en-US" dirty="0"/>
              <a:t>密码协议的定义：两个或两个以上的参与者为完成某项特定的任务而采取的一系列步骤。包含以下三层含义：</a:t>
            </a:r>
          </a:p>
          <a:p>
            <a:pPr marL="628650" lvl="1" indent="-171450">
              <a:buFont typeface="Arial" panose="020B0604020202020204" pitchFamily="34" charset="0"/>
              <a:buChar char="•"/>
            </a:pPr>
            <a:r>
              <a:rPr lang="zh-CN" altLang="en-US" dirty="0"/>
              <a:t>协议自始至终是有序的过程，每一个步骤 必须依次执行，在前一步没有执行完之前，后面的步骤不能执行；</a:t>
            </a:r>
          </a:p>
          <a:p>
            <a:pPr marL="628650" lvl="1" indent="-171450">
              <a:buFont typeface="Arial" panose="020B0604020202020204" pitchFamily="34" charset="0"/>
              <a:buChar char="•"/>
            </a:pPr>
            <a:r>
              <a:rPr lang="zh-CN" altLang="en-US" dirty="0"/>
              <a:t>协议至少需要两个参与者；</a:t>
            </a:r>
          </a:p>
          <a:p>
            <a:pPr marL="628650" lvl="1" indent="-171450">
              <a:buFont typeface="Arial" panose="020B0604020202020204" pitchFamily="34" charset="0"/>
              <a:buChar char="•"/>
            </a:pPr>
            <a:r>
              <a:rPr lang="zh-CN" altLang="en-US" dirty="0"/>
              <a:t>通过执行协议必须能够完成某项任务。</a:t>
            </a:r>
            <a:endParaRPr lang="en-US" altLang="zh-CN" dirty="0"/>
          </a:p>
          <a:p>
            <a:pPr marL="171450" lvl="0" indent="-171450">
              <a:buFont typeface="Arial" panose="020B0604020202020204" pitchFamily="34" charset="0"/>
              <a:buChar char="•"/>
            </a:pPr>
            <a:r>
              <a:rPr lang="zh-CN" altLang="en-US" dirty="0"/>
              <a:t>密码协议又叫做安全协议，以密码算法为基础，运行在网络或分布式系统中、借助于密码算法为有安全需求的各方提供一系列步骤，以达到身份鉴别、密钥分配、信息传输保护等目的。</a:t>
            </a:r>
            <a:endParaRPr lang="en-US" altLang="zh-CN" dirty="0"/>
          </a:p>
          <a:p>
            <a:pPr marL="171450" lvl="0" indent="-171450">
              <a:buFont typeface="Arial" panose="020B0604020202020204" pitchFamily="34" charset="0"/>
              <a:buChar char="•"/>
            </a:pPr>
            <a:r>
              <a:rPr lang="zh-CN" altLang="en-US" dirty="0"/>
              <a:t>密钥交换协议是指在参与协议的两个或者多个主体之间建立一个共享的密钥的协议，这种密钥通常都是临时性的，只用于一次会话，在新的会话中共享的密钥都会被更新。通常使用基于公钥的算法来实现密钥交换协议。</a:t>
            </a:r>
            <a:endParaRPr lang="en-US" altLang="zh-CN" dirty="0"/>
          </a:p>
          <a:p>
            <a:pPr marL="171450" lvl="0" indent="-171450">
              <a:buFont typeface="Arial" panose="020B0604020202020204" pitchFamily="34" charset="0"/>
              <a:buChar char="•"/>
            </a:pPr>
            <a:endParaRPr lang="en-US" altLang="zh-CN" dirty="0"/>
          </a:p>
          <a:p>
            <a:pPr marL="171450" lvl="0" indent="-171450">
              <a:buFont typeface="Arial" panose="020B0604020202020204" pitchFamily="34" charset="0"/>
              <a:buChar char="•"/>
            </a:pPr>
            <a:r>
              <a:rPr lang="zh-CN" altLang="en-US" dirty="0"/>
              <a:t>加密系统的保密性只应建立在对密钥的保密上，不应该取决于加密算法与系统参数的保密。</a:t>
            </a:r>
          </a:p>
          <a:p>
            <a:pPr marL="171450" lvl="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2635703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150538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85750" lvl="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信息安全越来越重要：</a:t>
            </a:r>
            <a:r>
              <a:rPr lang="zh-CN" altLang="en-US" dirty="0"/>
              <a:t>安全问题所导致的后果也将越来越严重</a:t>
            </a:r>
            <a:endParaRPr lang="en-US" altLang="zh-CN"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信息安全反例：</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信息泄露，</a:t>
            </a:r>
            <a:r>
              <a:rPr lang="en-US" altLang="zh-CN" dirty="0">
                <a:latin typeface="黑体" panose="02010609060101010101" pitchFamily="49" charset="-122"/>
                <a:ea typeface="黑体" panose="02010609060101010101" pitchFamily="49" charset="-122"/>
              </a:rPr>
              <a:t>etc.</a:t>
            </a:r>
          </a:p>
          <a:p>
            <a:pPr marL="438201" lvl="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通讯协议安全性的核心是密码算法</a:t>
            </a:r>
            <a:endParaRPr lang="en-US" altLang="zh-CN" dirty="0">
              <a:latin typeface="黑体" panose="02010609060101010101" pitchFamily="49" charset="-122"/>
              <a:ea typeface="黑体" panose="02010609060101010101" pitchFamily="49" charset="-122"/>
            </a:endParaRPr>
          </a:p>
          <a:p>
            <a:pPr marL="895401" lvl="1"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由此，落实到代码中，保证实现通讯协议安全性的密码库，它们本身的安全性至关重要</a:t>
            </a:r>
            <a:endParaRPr lang="en-US" altLang="zh-CN"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94180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5509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ED6B8F28-10E4-FC4E-89CD-516875AE5460}" type="datetimeFigureOut">
              <a:rPr kumimoji="1" lang="zh-CN" altLang="en-US" smtClean="0"/>
              <a:t>2022/7/26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1FF768-24A0-774B-A99C-BC14E79F17AD}" type="slidenum">
              <a:rPr kumimoji="1" lang="zh-CN" altLang="en-US" smtClean="0"/>
              <a:t>‹#›</a:t>
            </a:fld>
            <a:endParaRPr kumimoji="1" lang="zh-CN" altLang="en-US"/>
          </a:p>
        </p:txBody>
      </p:sp>
      <p:pic>
        <p:nvPicPr>
          <p:cNvPr id="2" name="图片 1" descr="rust online"/>
          <p:cNvPicPr>
            <a:picLocks noChangeAspect="1"/>
          </p:cNvPicPr>
          <p:nvPr userDrawn="1"/>
        </p:nvPicPr>
        <p:blipFill>
          <a:blip r:embed="rId2"/>
          <a:stretch>
            <a:fillRect/>
          </a:stretch>
        </p:blipFill>
        <p:spPr>
          <a:xfrm>
            <a:off x="0" y="0"/>
            <a:ext cx="1219073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8" name="文本框 7"/>
          <p:cNvSpPr txBox="1"/>
          <p:nvPr userDrawn="1"/>
        </p:nvSpPr>
        <p:spPr>
          <a:xfrm>
            <a:off x="3272530" y="2413337"/>
            <a:ext cx="5646939" cy="1015663"/>
          </a:xfrm>
          <a:prstGeom prst="rect">
            <a:avLst/>
          </a:prstGeom>
          <a:noFill/>
        </p:spPr>
        <p:txBody>
          <a:bodyPr wrap="square" rtlCol="0">
            <a:spAutoFit/>
          </a:bodyPr>
          <a:lstStyle/>
          <a:p>
            <a:pPr algn="ctr"/>
            <a:r>
              <a:rPr kumimoji="1" lang="en-US" altLang="zh-CN" sz="6000" b="1" dirty="0">
                <a:solidFill>
                  <a:schemeClr val="bg1"/>
                </a:solidFill>
                <a:latin typeface="Proxima Nova Rg" panose="02000506030000020004" pitchFamily="2" charset="0"/>
              </a:rPr>
              <a:t>Thanks</a:t>
            </a:r>
            <a:endParaRPr kumimoji="1" lang="zh-CN" altLang="en-US" sz="6000" b="1" dirty="0">
              <a:solidFill>
                <a:schemeClr val="bg1"/>
              </a:solidFill>
              <a:latin typeface="Proxima Nova Rg" panose="02000506030000020004" pitchFamily="2" charset="0"/>
            </a:endParaRPr>
          </a:p>
        </p:txBody>
      </p:sp>
      <p:sp>
        <p:nvSpPr>
          <p:cNvPr id="10" name="Date Placeholder 2"/>
          <p:cNvSpPr txBox="1"/>
          <p:nvPr userDrawn="1"/>
        </p:nvSpPr>
        <p:spPr>
          <a:xfrm>
            <a:off x="4242902" y="3429000"/>
            <a:ext cx="3706194" cy="36512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x-none" altLang="zh-CN" sz="1600" b="0" i="0">
                <a:solidFill>
                  <a:schemeClr val="bg1"/>
                </a:solidFill>
                <a:latin typeface="Proxima Nova Lt" panose="02000506030000020004" pitchFamily="2" charset="0"/>
              </a:rPr>
              <a:t>Rust</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China</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Conf</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2021-2022</a:t>
            </a:r>
            <a:r>
              <a:rPr lang="zh-CN" altLang="en-US" sz="1600" b="0" i="0" dirty="0">
                <a:solidFill>
                  <a:schemeClr val="bg1"/>
                </a:solidFill>
                <a:latin typeface="Proxima Nova Lt" panose="02000506030000020004" pitchFamily="2" charset="0"/>
              </a:rPr>
              <a:t> </a:t>
            </a:r>
          </a:p>
          <a:p>
            <a:pPr algn="ct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Online,</a:t>
            </a:r>
            <a:r>
              <a:rPr lang="zh-CN" altLang="en-US" sz="1600" b="0" i="0" dirty="0">
                <a:solidFill>
                  <a:schemeClr val="bg1"/>
                </a:solidFill>
                <a:latin typeface="Proxima Nova Lt" panose="02000506030000020004" pitchFamily="2" charset="0"/>
              </a:rPr>
              <a:t> </a:t>
            </a:r>
            <a:r>
              <a:rPr lang="en-US" altLang="zh-CN" sz="1600" b="0" i="0" dirty="0">
                <a:solidFill>
                  <a:schemeClr val="bg1"/>
                </a:solidFill>
                <a:latin typeface="Proxima Nova Lt" panose="02000506030000020004" pitchFamily="2" charset="0"/>
              </a:rPr>
              <a:t>China</a:t>
            </a:r>
            <a:endParaRPr lang="x-none" altLang="zh-CN" sz="1600" b="0" i="0">
              <a:solidFill>
                <a:schemeClr val="bg1"/>
              </a:solidFill>
              <a:latin typeface="Proxima Nova Lt" panose="020005060300000200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556796" y="802579"/>
            <a:ext cx="1078407" cy="1078407"/>
          </a:xfrm>
          <a:prstGeom prst="rect">
            <a:avLst/>
          </a:prstGeom>
        </p:spPr>
      </p:pic>
      <p:pic>
        <p:nvPicPr>
          <p:cNvPr id="9" name="图片 8"/>
          <p:cNvPicPr>
            <a:picLocks noChangeAspect="1"/>
          </p:cNvPicPr>
          <p:nvPr userDrawn="1"/>
        </p:nvPicPr>
        <p:blipFill>
          <a:blip r:embed="rId3"/>
          <a:stretch>
            <a:fillRect/>
          </a:stretch>
        </p:blipFill>
        <p:spPr>
          <a:xfrm>
            <a:off x="0" y="6425705"/>
            <a:ext cx="12192000" cy="432295"/>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556796" y="802579"/>
            <a:ext cx="1078407" cy="1078407"/>
          </a:xfrm>
          <a:prstGeom prst="rect">
            <a:avLst/>
          </a:prstGeom>
        </p:spPr>
      </p:pic>
      <p:pic>
        <p:nvPicPr>
          <p:cNvPr id="9" name="图片 8"/>
          <p:cNvPicPr>
            <a:picLocks noChangeAspect="1"/>
          </p:cNvPicPr>
          <p:nvPr userDrawn="1"/>
        </p:nvPicPr>
        <p:blipFill>
          <a:blip r:embed="rId3"/>
          <a:stretch>
            <a:fillRect/>
          </a:stretch>
        </p:blipFill>
        <p:spPr>
          <a:xfrm>
            <a:off x="0" y="6425705"/>
            <a:ext cx="12192000" cy="432295"/>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432295"/>
          </a:xfrm>
          <a:prstGeom prst="rect">
            <a:avLst/>
          </a:prstGeom>
        </p:spPr>
      </p:pic>
      <p:pic>
        <p:nvPicPr>
          <p:cNvPr id="3" name="图片 2"/>
          <p:cNvPicPr>
            <a:picLocks noChangeAspect="1"/>
          </p:cNvPicPr>
          <p:nvPr userDrawn="1"/>
        </p:nvPicPr>
        <p:blipFill>
          <a:blip r:embed="rId3"/>
          <a:stretch>
            <a:fillRect/>
          </a:stretch>
        </p:blipFill>
        <p:spPr>
          <a:xfrm>
            <a:off x="11042933" y="5739839"/>
            <a:ext cx="801256" cy="801256"/>
          </a:xfrm>
          <a:prstGeom prst="rect">
            <a:avLst/>
          </a:prstGeom>
        </p:spPr>
      </p:pic>
      <p:sp>
        <p:nvSpPr>
          <p:cNvPr id="2" name="Date Placeholder 2"/>
          <p:cNvSpPr txBox="1"/>
          <p:nvPr userDrawn="1"/>
        </p:nvSpPr>
        <p:spPr>
          <a:xfrm>
            <a:off x="8244840" y="79375"/>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0" y="6425705"/>
            <a:ext cx="12192000" cy="432295"/>
          </a:xfrm>
          <a:prstGeom prst="rect">
            <a:avLst/>
          </a:prstGeom>
        </p:spPr>
      </p:pic>
      <p:pic>
        <p:nvPicPr>
          <p:cNvPr id="6" name="图片 5"/>
          <p:cNvPicPr>
            <a:picLocks noChangeAspect="1"/>
          </p:cNvPicPr>
          <p:nvPr userDrawn="1"/>
        </p:nvPicPr>
        <p:blipFill>
          <a:blip r:embed="rId3"/>
          <a:stretch>
            <a:fillRect/>
          </a:stretch>
        </p:blipFill>
        <p:spPr>
          <a:xfrm>
            <a:off x="11042933" y="313154"/>
            <a:ext cx="801256" cy="801256"/>
          </a:xfrm>
          <a:prstGeom prst="rect">
            <a:avLst/>
          </a:prstGeom>
        </p:spPr>
      </p:pic>
      <p:cxnSp>
        <p:nvCxnSpPr>
          <p:cNvPr id="16" name="直线连接符 15"/>
          <p:cNvCxnSpPr/>
          <p:nvPr userDrawn="1"/>
        </p:nvCxnSpPr>
        <p:spPr>
          <a:xfrm>
            <a:off x="877485" y="1250481"/>
            <a:ext cx="5410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椭圆 7"/>
          <p:cNvSpPr/>
          <p:nvPr userDrawn="1"/>
        </p:nvSpPr>
        <p:spPr>
          <a:xfrm>
            <a:off x="877485" y="283169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877485" y="321161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875154" y="4453005"/>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875154" y="4832927"/>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2"/>
          <a:stretch>
            <a:fillRect/>
          </a:stretch>
        </p:blipFill>
        <p:spPr>
          <a:xfrm>
            <a:off x="11042933" y="313154"/>
            <a:ext cx="801256" cy="801256"/>
          </a:xfrm>
          <a:prstGeom prst="rect">
            <a:avLst/>
          </a:prstGeom>
        </p:spPr>
      </p:pic>
      <p:cxnSp>
        <p:nvCxnSpPr>
          <p:cNvPr id="27" name="直线连接符 26"/>
          <p:cNvCxnSpPr/>
          <p:nvPr userDrawn="1"/>
        </p:nvCxnSpPr>
        <p:spPr>
          <a:xfrm>
            <a:off x="877485" y="1250481"/>
            <a:ext cx="5410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userDrawn="1"/>
        </p:nvPicPr>
        <p:blipFill>
          <a:blip r:embed="rId3"/>
          <a:stretch>
            <a:fillRect/>
          </a:stretch>
        </p:blipFill>
        <p:spPr>
          <a:xfrm>
            <a:off x="0" y="6425705"/>
            <a:ext cx="12192000" cy="432295"/>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6425705"/>
            <a:ext cx="12192000" cy="432295"/>
          </a:xfrm>
          <a:prstGeom prst="rect">
            <a:avLst/>
          </a:prstGeom>
        </p:spPr>
      </p:pic>
      <p:pic>
        <p:nvPicPr>
          <p:cNvPr id="3" name="图片 2"/>
          <p:cNvPicPr>
            <a:picLocks noChangeAspect="1"/>
          </p:cNvPicPr>
          <p:nvPr userDrawn="1"/>
        </p:nvPicPr>
        <p:blipFill>
          <a:blip r:embed="rId3"/>
          <a:stretch>
            <a:fillRect/>
          </a:stretch>
        </p:blipFill>
        <p:spPr>
          <a:xfrm>
            <a:off x="408323" y="313154"/>
            <a:ext cx="801256" cy="801256"/>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solidFill>
                <a:latin typeface="Proxima Nova Lt" panose="02000506030000020004" pitchFamily="2" charset="0"/>
              </a:rPr>
              <a:t>Rust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Conf</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2021</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2022, Online,</a:t>
            </a:r>
            <a:r>
              <a:rPr lang="zh-CN" altLang="en-US" b="0" i="0" dirty="0">
                <a:solidFill>
                  <a:schemeClr val="bg1"/>
                </a:solidFill>
                <a:latin typeface="Proxima Nova Lt" panose="02000506030000020004" pitchFamily="2" charset="0"/>
              </a:rPr>
              <a:t> </a:t>
            </a:r>
            <a:r>
              <a:rPr lang="en-US" altLang="zh-CN" b="0" i="0" dirty="0">
                <a:solidFill>
                  <a:schemeClr val="bg1"/>
                </a:solidFill>
                <a:latin typeface="Proxima Nova Lt" panose="02000506030000020004" pitchFamily="2" charset="0"/>
              </a:rPr>
              <a:t>China</a:t>
            </a:r>
            <a:endParaRPr lang="x-none" altLang="zh-CN" b="0" i="0">
              <a:solidFill>
                <a:schemeClr val="bg1"/>
              </a:solidFill>
              <a:latin typeface="Proxima Nova Lt" panose="020005060300000200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1042933" y="313154"/>
            <a:ext cx="801256" cy="801256"/>
          </a:xfrm>
          <a:prstGeom prst="rect">
            <a:avLst/>
          </a:prstGeom>
        </p:spPr>
      </p:pic>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lumMod val="75000"/>
                  </a:schemeClr>
                </a:solidFill>
                <a:latin typeface="Proxima Nova Lt" panose="02000506030000020004" pitchFamily="2" charset="0"/>
              </a:rPr>
              <a:t>Rust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Conf</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2021</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2022, Online,</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11042933" y="313154"/>
            <a:ext cx="801256" cy="801256"/>
          </a:xfrm>
          <a:prstGeom prst="rect">
            <a:avLst/>
          </a:prstGeom>
        </p:spPr>
      </p:pic>
      <p:sp>
        <p:nvSpPr>
          <p:cNvPr id="15" name="矩形 14"/>
          <p:cNvSpPr/>
          <p:nvPr userDrawn="1"/>
        </p:nvSpPr>
        <p:spPr>
          <a:xfrm>
            <a:off x="5839193" y="1434551"/>
            <a:ext cx="5015068" cy="5094113"/>
          </a:xfrm>
          <a:prstGeom prst="rect">
            <a:avLst/>
          </a:prstGeom>
          <a:gradFill>
            <a:gsLst>
              <a:gs pos="0">
                <a:srgbClr val="5F3E7D"/>
              </a:gs>
              <a:gs pos="100000">
                <a:srgbClr val="222B89">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967218" y="636104"/>
            <a:ext cx="3661964" cy="4240696"/>
          </a:xfrm>
          <a:prstGeom prst="rect">
            <a:avLst/>
          </a:prstGeom>
          <a:gradFill>
            <a:gsLst>
              <a:gs pos="30000">
                <a:srgbClr val="222B89"/>
              </a:gs>
              <a:gs pos="99000">
                <a:srgbClr val="BE5F33">
                  <a:alpha val="69965"/>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3695678" y="329334"/>
            <a:ext cx="5956077" cy="5164816"/>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Date Placeholder 2"/>
          <p:cNvSpPr txBox="1"/>
          <p:nvPr userDrawn="1"/>
        </p:nvSpPr>
        <p:spPr>
          <a:xfrm>
            <a:off x="300355" y="6525260"/>
            <a:ext cx="3912870" cy="299085"/>
          </a:xfrm>
          <a:prstGeom prst="rect">
            <a:avLst/>
          </a:prstGeom>
        </p:spPr>
        <p:txBody>
          <a:bodyPr vert="horz" lIns="91440" tIns="45720" rIns="91440" bIns="45720" rtlCol="0" anchor="ctr"/>
          <a:lstStyle>
            <a:defPPr>
              <a:defRPr lang="x-non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altLang="zh-CN" b="0" i="0">
                <a:solidFill>
                  <a:schemeClr val="bg1">
                    <a:lumMod val="75000"/>
                  </a:schemeClr>
                </a:solidFill>
                <a:latin typeface="Proxima Nova Lt" panose="02000506030000020004" pitchFamily="2" charset="0"/>
              </a:rPr>
              <a:t>Rust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Conf</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2021</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2022, Online,</a:t>
            </a:r>
            <a:r>
              <a:rPr lang="zh-CN" altLang="en-US" b="0" i="0" dirty="0">
                <a:solidFill>
                  <a:schemeClr val="bg1">
                    <a:lumMod val="75000"/>
                  </a:schemeClr>
                </a:solidFill>
                <a:latin typeface="Proxima Nova Lt" panose="02000506030000020004" pitchFamily="2" charset="0"/>
              </a:rPr>
              <a:t> </a:t>
            </a:r>
            <a:r>
              <a:rPr lang="en-US" altLang="zh-CN" b="0" i="0" dirty="0">
                <a:solidFill>
                  <a:schemeClr val="bg1">
                    <a:lumMod val="75000"/>
                  </a:schemeClr>
                </a:solidFill>
                <a:latin typeface="Proxima Nova Lt" panose="02000506030000020004" pitchFamily="2" charset="0"/>
              </a:rPr>
              <a:t>China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comments" Target="../comments/commen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mailto:wangjiangtong@huawei.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8" Type="http://schemas.openxmlformats.org/officeDocument/2006/relationships/hyperlink" Target="https://www.chromium.org/Home/chromium-security/memory-safety/" TargetMode="External"/><Relationship Id="rId13"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hyperlink" Target="https://arxiv.org/abs/2107.04940" TargetMode="External"/><Relationship Id="rId12" Type="http://schemas.openxmlformats.org/officeDocument/2006/relationships/hyperlink" Target="https://en.wikipedia.org/wiki/Comparison_of_cryptography_libraries"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hyperlink" Target="https://www.investopedia.com/terms/b/blockchain.asp" TargetMode="External"/><Relationship Id="rId11" Type="http://schemas.openxmlformats.org/officeDocument/2006/relationships/hyperlink" Target="https://jbp.io/2019/07/01/rustls-vs-openssl-performance.html" TargetMode="External"/><Relationship Id="rId5" Type="http://schemas.openxmlformats.org/officeDocument/2006/relationships/hyperlink" Target="https://en.wikipedia.org/wiki/Transport_Layer_Security" TargetMode="External"/><Relationship Id="rId10" Type="http://schemas.openxmlformats.org/officeDocument/2006/relationships/hyperlink" Target="https://crates.io/categories/cryptography" TargetMode="External"/><Relationship Id="rId4" Type="http://schemas.openxmlformats.org/officeDocument/2006/relationships/hyperlink" Target="https://zhuanlan.zhihu.com/p/447911684" TargetMode="External"/><Relationship Id="rId9" Type="http://schemas.openxmlformats.org/officeDocument/2006/relationships/hyperlink" Target="https://www.memorysafety.org/docs/memory-safety/" TargetMode="External"/><Relationship Id="rId1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2.1 </a:t>
            </a:r>
            <a:r>
              <a:rPr kumimoji="1" lang="zh-CN" altLang="en-US" sz="4400" b="1" dirty="0">
                <a:latin typeface="微软雅黑" panose="020B0503020204020204" pitchFamily="34" charset="-122"/>
                <a:ea typeface="微软雅黑" panose="020B0503020204020204" pitchFamily="34" charset="-122"/>
              </a:rPr>
              <a:t>密码系统实现的潜在问题</a:t>
            </a:r>
          </a:p>
        </p:txBody>
      </p:sp>
      <p:sp>
        <p:nvSpPr>
          <p:cNvPr id="7" name="TextBox 5">
            <a:extLst>
              <a:ext uri="{FF2B5EF4-FFF2-40B4-BE49-F238E27FC236}">
                <a16:creationId xmlns:a16="http://schemas.microsoft.com/office/drawing/2014/main" id="{1D7AFBB1-5DC4-40E7-B625-CD2050C3F071}"/>
              </a:ext>
            </a:extLst>
          </p:cNvPr>
          <p:cNvSpPr txBox="1">
            <a:spLocks noChangeArrowheads="1"/>
          </p:cNvSpPr>
          <p:nvPr/>
        </p:nvSpPr>
        <p:spPr bwMode="auto">
          <a:xfrm>
            <a:off x="747402" y="1246653"/>
            <a:ext cx="10602221" cy="4924040"/>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Empirical Study</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You Really Shouldn’t Roll Your Own Crypto: An Empirical Study of Vulnerabilities in Cryptographic Libraries”</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MIT</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对于</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8</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个大型、通用、开源的</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 C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与 </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C++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密码库进行调研；</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现有的问题在于：</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密码库导致的一些错误，除了本身包含的一些算法错误以及内存错误，其他的一些问题出在用户的使用错误，即文档、</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API</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、等相关说明的</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缺失</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37.2%</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的漏洞在于实现时的系统内存错误，其中</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19.4%</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是</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buffer</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问题，</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17.7%</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是资源管理问题；</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对于</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CVSS</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评分为 </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7.0 - 10.0 </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的严重错误中，只有 </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3.57% - 11.11% </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的漏洞是密码学相关，意味着其他的漏洞</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更多</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出自系统内存错误以及其他分类；</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密码系统问题发现时间长，中位数为</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4.18</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年；</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大型的</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C/C++</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项目很难保证代码</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安全性</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50" lvl="2"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以 </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OpenSSL </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为例，平均每</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1000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行代码就会引入一个攻击点，具有安全漏洞。</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椭圆 7">
            <a:extLst>
              <a:ext uri="{FF2B5EF4-FFF2-40B4-BE49-F238E27FC236}">
                <a16:creationId xmlns:a16="http://schemas.microsoft.com/office/drawing/2014/main" id="{B209DE50-A009-4B08-B316-EE762DD4098E}"/>
              </a:ext>
            </a:extLst>
          </p:cNvPr>
          <p:cNvSpPr/>
          <p:nvPr/>
        </p:nvSpPr>
        <p:spPr>
          <a:xfrm>
            <a:off x="840790" y="1497383"/>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6FF3F396-E8D7-46BF-A245-A0F9A07B64DC}"/>
              </a:ext>
            </a:extLst>
          </p:cNvPr>
          <p:cNvSpPr/>
          <p:nvPr/>
        </p:nvSpPr>
        <p:spPr>
          <a:xfrm>
            <a:off x="835603" y="272134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16E824B7-E20B-4877-B40B-457CD6A5F94E}"/>
              </a:ext>
            </a:extLst>
          </p:cNvPr>
          <p:cNvSpPr/>
          <p:nvPr/>
        </p:nvSpPr>
        <p:spPr>
          <a:xfrm>
            <a:off x="835603" y="3526208"/>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8817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2.1 </a:t>
            </a:r>
            <a:r>
              <a:rPr kumimoji="1" lang="zh-CN" altLang="en-US" sz="4400" b="1" dirty="0">
                <a:latin typeface="微软雅黑" panose="020B0503020204020204" pitchFamily="34" charset="-122"/>
                <a:ea typeface="微软雅黑" panose="020B0503020204020204" pitchFamily="34" charset="-122"/>
              </a:rPr>
              <a:t>密码系统实现的潜在问题</a:t>
            </a:r>
          </a:p>
        </p:txBody>
      </p:sp>
      <p:sp>
        <p:nvSpPr>
          <p:cNvPr id="7" name="TextBox 5">
            <a:extLst>
              <a:ext uri="{FF2B5EF4-FFF2-40B4-BE49-F238E27FC236}">
                <a16:creationId xmlns:a16="http://schemas.microsoft.com/office/drawing/2014/main" id="{1D7AFBB1-5DC4-40E7-B625-CD2050C3F071}"/>
              </a:ext>
            </a:extLst>
          </p:cNvPr>
          <p:cNvSpPr txBox="1">
            <a:spLocks noChangeArrowheads="1"/>
          </p:cNvSpPr>
          <p:nvPr/>
        </p:nvSpPr>
        <p:spPr bwMode="auto">
          <a:xfrm>
            <a:off x="747402" y="1246651"/>
            <a:ext cx="10602221" cy="4887107"/>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谷歌等多个公司级项目调研：</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内存问题居多</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5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谷歌：</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 Chromium</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项目中，</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70%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的安全问题是</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内存</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安全问题，非安全的</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bug</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根错误也与此</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相同</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90%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的安卓漏洞是内存安全问题；</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9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苹果：</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iOS</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和</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macOS</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中</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60-70%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的漏洞是内存安全漏洞；</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9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总体来说，</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80%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被利用的漏洞是内存安全问题相关的漏洞；</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9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密码系统问题发现时间长</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90" lvl="2"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谷歌：</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 Chromium</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项目中，超过</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50%</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的安全问题发现时间超过</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年，约</a:t>
            </a:r>
            <a:r>
              <a:rPr lang="en-US" altLang="zh-CN"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25%</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超过</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3</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年；</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190" lvl="2" indent="-28575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Rust</a:t>
            </a:r>
          </a:p>
          <a:p>
            <a:pPr marL="74299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内存</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安全</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9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性能可与</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持平</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90" lvl="1" indent="-285750">
              <a:lnSpc>
                <a:spcPct val="120000"/>
              </a:lnSpc>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椭圆 7">
            <a:extLst>
              <a:ext uri="{FF2B5EF4-FFF2-40B4-BE49-F238E27FC236}">
                <a16:creationId xmlns:a16="http://schemas.microsoft.com/office/drawing/2014/main" id="{B209DE50-A009-4B08-B316-EE762DD4098E}"/>
              </a:ext>
            </a:extLst>
          </p:cNvPr>
          <p:cNvSpPr/>
          <p:nvPr/>
        </p:nvSpPr>
        <p:spPr>
          <a:xfrm>
            <a:off x="836027" y="147825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B71B07C9-A97A-447F-BE77-93EF78E3D202}"/>
              </a:ext>
            </a:extLst>
          </p:cNvPr>
          <p:cNvSpPr/>
          <p:nvPr/>
        </p:nvSpPr>
        <p:spPr>
          <a:xfrm>
            <a:off x="836027" y="480360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D6222626-093C-4DB7-A835-57090CE16F9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714207" y="4212232"/>
            <a:ext cx="3621586" cy="1971314"/>
          </a:xfrm>
          <a:prstGeom prst="rect">
            <a:avLst/>
          </a:prstGeom>
        </p:spPr>
      </p:pic>
      <p:sp>
        <p:nvSpPr>
          <p:cNvPr id="13" name="Content Placeholder 2">
            <a:extLst>
              <a:ext uri="{FF2B5EF4-FFF2-40B4-BE49-F238E27FC236}">
                <a16:creationId xmlns:a16="http://schemas.microsoft.com/office/drawing/2014/main" id="{BF0DA7AE-8D59-4B4F-A169-E981EC9777B5}"/>
              </a:ext>
            </a:extLst>
          </p:cNvPr>
          <p:cNvSpPr txBox="1">
            <a:spLocks/>
          </p:cNvSpPr>
          <p:nvPr/>
        </p:nvSpPr>
        <p:spPr>
          <a:xfrm>
            <a:off x="7295535" y="6049184"/>
            <a:ext cx="4918802" cy="4117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buNone/>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Memory Safety</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Google</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Analysis Based on 912 High or Critical Severity Security Bugs since 2015, Affecting the Stable Channel</a:t>
            </a:r>
            <a:endParaRPr lang="zh-CN" altLang="en-US" sz="12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97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2.2 Rust</a:t>
            </a:r>
            <a:r>
              <a:rPr kumimoji="1" lang="zh-CN" altLang="en-US" sz="4400" b="1" dirty="0">
                <a:latin typeface="微软雅黑" panose="020B0503020204020204" pitchFamily="34" charset="-122"/>
                <a:ea typeface="微软雅黑" panose="020B0503020204020204" pitchFamily="34" charset="-122"/>
              </a:rPr>
              <a:t>：解决内存安全问题</a:t>
            </a:r>
          </a:p>
        </p:txBody>
      </p:sp>
      <p:sp>
        <p:nvSpPr>
          <p:cNvPr id="10" name="TextBox 5">
            <a:extLst>
              <a:ext uri="{FF2B5EF4-FFF2-40B4-BE49-F238E27FC236}">
                <a16:creationId xmlns:a16="http://schemas.microsoft.com/office/drawing/2014/main" id="{190FE4D4-863E-42D7-B37E-EB4877ECC4F1}"/>
              </a:ext>
            </a:extLst>
          </p:cNvPr>
          <p:cNvSpPr txBox="1">
            <a:spLocks noChangeArrowheads="1"/>
          </p:cNvSpPr>
          <p:nvPr/>
        </p:nvSpPr>
        <p:spPr bwMode="auto">
          <a:xfrm>
            <a:off x="297218" y="1806648"/>
            <a:ext cx="4258215" cy="2951898"/>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C</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内存问题：时间类，空间类</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90" lvl="1"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时间类</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：野指针、重复释放</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90" lvl="1"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空间类</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：内存越界、空指针引用</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1200228" lvl="2"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内存碎片</a:t>
            </a:r>
            <a:r>
              <a:rPr lang="en-US" altLang="zh-CN"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人质问题</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：内存碎片导致无法申请大块内存；内存人质导致内存利用率低和大块内存无法申请</a:t>
            </a:r>
          </a:p>
        </p:txBody>
      </p:sp>
      <p:grpSp>
        <p:nvGrpSpPr>
          <p:cNvPr id="11" name="组合 5">
            <a:extLst>
              <a:ext uri="{FF2B5EF4-FFF2-40B4-BE49-F238E27FC236}">
                <a16:creationId xmlns:a16="http://schemas.microsoft.com/office/drawing/2014/main" id="{54F487B6-ADE0-4C8B-952B-52EF16BB75DF}"/>
              </a:ext>
            </a:extLst>
          </p:cNvPr>
          <p:cNvGrpSpPr/>
          <p:nvPr/>
        </p:nvGrpSpPr>
        <p:grpSpPr>
          <a:xfrm>
            <a:off x="4777896" y="1807891"/>
            <a:ext cx="3026513" cy="3228927"/>
            <a:chOff x="6025477" y="5703965"/>
            <a:chExt cx="522158" cy="557080"/>
          </a:xfrm>
          <a:solidFill>
            <a:srgbClr val="AA3D42"/>
          </a:solidFill>
        </p:grpSpPr>
        <p:sp>
          <p:nvSpPr>
            <p:cNvPr id="12" name="Freeform 348">
              <a:extLst>
                <a:ext uri="{FF2B5EF4-FFF2-40B4-BE49-F238E27FC236}">
                  <a16:creationId xmlns:a16="http://schemas.microsoft.com/office/drawing/2014/main" id="{E37F4216-629D-4ACA-9772-D509D32E0BE9}"/>
                </a:ext>
              </a:extLst>
            </p:cNvPr>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15" name="Freeform 349">
              <a:extLst>
                <a:ext uri="{FF2B5EF4-FFF2-40B4-BE49-F238E27FC236}">
                  <a16:creationId xmlns:a16="http://schemas.microsoft.com/office/drawing/2014/main" id="{1E7B78EA-3100-464F-B5C4-EF81875A29E5}"/>
                </a:ext>
              </a:extLst>
            </p:cNvPr>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16" name="Freeform 350">
              <a:extLst>
                <a:ext uri="{FF2B5EF4-FFF2-40B4-BE49-F238E27FC236}">
                  <a16:creationId xmlns:a16="http://schemas.microsoft.com/office/drawing/2014/main" id="{6D94493B-CBCE-4717-8B0D-ED918235DD91}"/>
                </a:ext>
              </a:extLst>
            </p:cNvPr>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17" name="Freeform 351">
              <a:extLst>
                <a:ext uri="{FF2B5EF4-FFF2-40B4-BE49-F238E27FC236}">
                  <a16:creationId xmlns:a16="http://schemas.microsoft.com/office/drawing/2014/main" id="{0E50F99F-957C-4640-93F1-D6C08B80CB69}"/>
                </a:ext>
              </a:extLst>
            </p:cNvPr>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18" name="Freeform 352">
              <a:extLst>
                <a:ext uri="{FF2B5EF4-FFF2-40B4-BE49-F238E27FC236}">
                  <a16:creationId xmlns:a16="http://schemas.microsoft.com/office/drawing/2014/main" id="{A46BD2D0-72C1-4353-A7E3-2E32BA4360F9}"/>
                </a:ext>
              </a:extLst>
            </p:cNvPr>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19" name="Freeform 353">
              <a:extLst>
                <a:ext uri="{FF2B5EF4-FFF2-40B4-BE49-F238E27FC236}">
                  <a16:creationId xmlns:a16="http://schemas.microsoft.com/office/drawing/2014/main" id="{23C364F4-42ED-463E-8DD8-144971E67342}"/>
                </a:ext>
              </a:extLst>
            </p:cNvPr>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20" name="Freeform 354">
              <a:extLst>
                <a:ext uri="{FF2B5EF4-FFF2-40B4-BE49-F238E27FC236}">
                  <a16:creationId xmlns:a16="http://schemas.microsoft.com/office/drawing/2014/main" id="{1DF0C0C7-6635-4B36-94AB-602471990792}"/>
                </a:ext>
              </a:extLst>
            </p:cNvPr>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21" name="Freeform 355">
              <a:extLst>
                <a:ext uri="{FF2B5EF4-FFF2-40B4-BE49-F238E27FC236}">
                  <a16:creationId xmlns:a16="http://schemas.microsoft.com/office/drawing/2014/main" id="{08EDA23E-4D6B-4AAE-80EB-21C82927E0E6}"/>
                </a:ext>
              </a:extLst>
            </p:cNvPr>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22" name="Freeform 356">
              <a:extLst>
                <a:ext uri="{FF2B5EF4-FFF2-40B4-BE49-F238E27FC236}">
                  <a16:creationId xmlns:a16="http://schemas.microsoft.com/office/drawing/2014/main" id="{566F92C5-D3FC-46AC-AA20-D8B841C1E5C8}"/>
                </a:ext>
              </a:extLst>
            </p:cNvPr>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23" name="Freeform 357">
              <a:extLst>
                <a:ext uri="{FF2B5EF4-FFF2-40B4-BE49-F238E27FC236}">
                  <a16:creationId xmlns:a16="http://schemas.microsoft.com/office/drawing/2014/main" id="{7B580916-6FC6-4C07-B3A5-892CBA33DF83}"/>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24" name="Freeform 358">
              <a:extLst>
                <a:ext uri="{FF2B5EF4-FFF2-40B4-BE49-F238E27FC236}">
                  <a16:creationId xmlns:a16="http://schemas.microsoft.com/office/drawing/2014/main" id="{85A3703E-9BDC-48FD-8753-587CA7E5AF17}"/>
                </a:ext>
              </a:extLst>
            </p:cNvPr>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nvGrpSpPr>
          <p:cNvPr id="3" name="组合 2">
            <a:extLst>
              <a:ext uri="{FF2B5EF4-FFF2-40B4-BE49-F238E27FC236}">
                <a16:creationId xmlns:a16="http://schemas.microsoft.com/office/drawing/2014/main" id="{64EDDEF1-7BA6-4EF9-BE5E-25094264E6DA}"/>
              </a:ext>
            </a:extLst>
          </p:cNvPr>
          <p:cNvGrpSpPr/>
          <p:nvPr/>
        </p:nvGrpSpPr>
        <p:grpSpPr>
          <a:xfrm>
            <a:off x="8112835" y="1810091"/>
            <a:ext cx="2974624" cy="2829974"/>
            <a:chOff x="7964707" y="1567687"/>
            <a:chExt cx="2974624" cy="2829974"/>
          </a:xfrm>
        </p:grpSpPr>
        <p:sp>
          <p:nvSpPr>
            <p:cNvPr id="34" name="文本框 33">
              <a:extLst>
                <a:ext uri="{FF2B5EF4-FFF2-40B4-BE49-F238E27FC236}">
                  <a16:creationId xmlns:a16="http://schemas.microsoft.com/office/drawing/2014/main" id="{F813554B-393D-4865-A82C-B5AC9CBAAC3E}"/>
                </a:ext>
              </a:extLst>
            </p:cNvPr>
            <p:cNvSpPr txBox="1"/>
            <p:nvPr/>
          </p:nvSpPr>
          <p:spPr>
            <a:xfrm>
              <a:off x="9931013" y="2513592"/>
              <a:ext cx="941259" cy="430887"/>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所有权、</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借用检查</a:t>
              </a:r>
            </a:p>
          </p:txBody>
        </p:sp>
        <p:sp>
          <p:nvSpPr>
            <p:cNvPr id="25" name="文本框 24">
              <a:extLst>
                <a:ext uri="{FF2B5EF4-FFF2-40B4-BE49-F238E27FC236}">
                  <a16:creationId xmlns:a16="http://schemas.microsoft.com/office/drawing/2014/main" id="{F15B569C-44D0-461B-9751-6AD3B4BDC450}"/>
                </a:ext>
              </a:extLst>
            </p:cNvPr>
            <p:cNvSpPr txBox="1"/>
            <p:nvPr/>
          </p:nvSpPr>
          <p:spPr>
            <a:xfrm>
              <a:off x="8315251" y="2002902"/>
              <a:ext cx="667266" cy="369717"/>
            </a:xfrm>
            <a:prstGeom prst="rect">
              <a:avLst/>
            </a:prstGeom>
            <a:noFill/>
          </p:spPr>
          <p:txBody>
            <a:bodyPr wrap="square" lIns="0" tIns="0" rIns="0" bIns="0" rtlCol="0">
              <a:spAutoFit/>
            </a:bodyPr>
            <a:lstStyle/>
            <a:p>
              <a:pPr algn="l">
                <a:lnSpc>
                  <a:spcPts val="3440"/>
                </a:lnSpc>
              </a:pP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空指针</a:t>
              </a:r>
            </a:p>
          </p:txBody>
        </p:sp>
        <p:sp>
          <p:nvSpPr>
            <p:cNvPr id="26" name="文本框 25">
              <a:extLst>
                <a:ext uri="{FF2B5EF4-FFF2-40B4-BE49-F238E27FC236}">
                  <a16:creationId xmlns:a16="http://schemas.microsoft.com/office/drawing/2014/main" id="{886FD06E-58B2-4538-AEFC-A6ECB29E04EE}"/>
                </a:ext>
              </a:extLst>
            </p:cNvPr>
            <p:cNvSpPr txBox="1"/>
            <p:nvPr/>
          </p:nvSpPr>
          <p:spPr>
            <a:xfrm>
              <a:off x="8315251" y="2335418"/>
              <a:ext cx="551938" cy="367858"/>
            </a:xfrm>
            <a:prstGeom prst="rect">
              <a:avLst/>
            </a:prstGeom>
            <a:noFill/>
          </p:spPr>
          <p:txBody>
            <a:bodyPr wrap="square" lIns="0" tIns="0" rIns="0" bIns="0" rtlCol="0">
              <a:spAutoFit/>
            </a:bodyPr>
            <a:lstStyle/>
            <a:p>
              <a:pPr algn="l">
                <a:lnSpc>
                  <a:spcPts val="3440"/>
                </a:lnSpc>
              </a:pP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野指针</a:t>
              </a:r>
            </a:p>
          </p:txBody>
        </p:sp>
        <p:sp>
          <p:nvSpPr>
            <p:cNvPr id="27" name="文本框 26">
              <a:extLst>
                <a:ext uri="{FF2B5EF4-FFF2-40B4-BE49-F238E27FC236}">
                  <a16:creationId xmlns:a16="http://schemas.microsoft.com/office/drawing/2014/main" id="{593972D5-EDC6-461B-A03E-01F54529AA0C}"/>
                </a:ext>
              </a:extLst>
            </p:cNvPr>
            <p:cNvSpPr txBox="1"/>
            <p:nvPr/>
          </p:nvSpPr>
          <p:spPr>
            <a:xfrm>
              <a:off x="8315251" y="2798581"/>
              <a:ext cx="785736"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悬垂指针</a:t>
              </a:r>
            </a:p>
          </p:txBody>
        </p:sp>
        <p:sp>
          <p:nvSpPr>
            <p:cNvPr id="28" name="文本框 27">
              <a:extLst>
                <a:ext uri="{FF2B5EF4-FFF2-40B4-BE49-F238E27FC236}">
                  <a16:creationId xmlns:a16="http://schemas.microsoft.com/office/drawing/2014/main" id="{956A1427-ACAE-42D5-9752-BA44C143893B}"/>
                </a:ext>
              </a:extLst>
            </p:cNvPr>
            <p:cNvSpPr txBox="1"/>
            <p:nvPr/>
          </p:nvSpPr>
          <p:spPr>
            <a:xfrm>
              <a:off x="8315251" y="4182217"/>
              <a:ext cx="785736"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重复释放</a:t>
              </a:r>
            </a:p>
          </p:txBody>
        </p:sp>
        <p:sp>
          <p:nvSpPr>
            <p:cNvPr id="29" name="文本框 28">
              <a:extLst>
                <a:ext uri="{FF2B5EF4-FFF2-40B4-BE49-F238E27FC236}">
                  <a16:creationId xmlns:a16="http://schemas.microsoft.com/office/drawing/2014/main" id="{2E3011A5-BDA4-4D54-89D2-7B7AA0C17103}"/>
                </a:ext>
              </a:extLst>
            </p:cNvPr>
            <p:cNvSpPr txBox="1"/>
            <p:nvPr/>
          </p:nvSpPr>
          <p:spPr>
            <a:xfrm>
              <a:off x="8315251" y="3511715"/>
              <a:ext cx="785736"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内存越界</a:t>
              </a:r>
            </a:p>
          </p:txBody>
        </p:sp>
        <p:sp>
          <p:nvSpPr>
            <p:cNvPr id="31" name="文本框 30">
              <a:extLst>
                <a:ext uri="{FF2B5EF4-FFF2-40B4-BE49-F238E27FC236}">
                  <a16:creationId xmlns:a16="http://schemas.microsoft.com/office/drawing/2014/main" id="{3C969B57-49DA-4926-8090-B0923558F22A}"/>
                </a:ext>
              </a:extLst>
            </p:cNvPr>
            <p:cNvSpPr txBox="1"/>
            <p:nvPr/>
          </p:nvSpPr>
          <p:spPr>
            <a:xfrm>
              <a:off x="8315251" y="3857615"/>
              <a:ext cx="983444"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释放后引用</a:t>
              </a:r>
            </a:p>
          </p:txBody>
        </p:sp>
        <p:sp>
          <p:nvSpPr>
            <p:cNvPr id="32" name="文本框 31">
              <a:extLst>
                <a:ext uri="{FF2B5EF4-FFF2-40B4-BE49-F238E27FC236}">
                  <a16:creationId xmlns:a16="http://schemas.microsoft.com/office/drawing/2014/main" id="{F5763104-F901-4EE6-A2DE-DBD21AA49BAD}"/>
                </a:ext>
              </a:extLst>
            </p:cNvPr>
            <p:cNvSpPr txBox="1"/>
            <p:nvPr/>
          </p:nvSpPr>
          <p:spPr>
            <a:xfrm>
              <a:off x="9931013" y="2002902"/>
              <a:ext cx="963823" cy="369717"/>
            </a:xfrm>
            <a:prstGeom prst="rect">
              <a:avLst/>
            </a:prstGeom>
            <a:noFill/>
          </p:spPr>
          <p:txBody>
            <a:bodyPr wrap="square" lIns="0" tIns="0" rIns="0" bIns="0" rtlCol="0">
              <a:spAutoFit/>
            </a:bodyPr>
            <a:lstStyle/>
            <a:p>
              <a:pPr algn="l">
                <a:lnSpc>
                  <a:spcPts val="3440"/>
                </a:lnSpc>
              </a:pPr>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Option&lt;T&gt;</a:t>
              </a:r>
              <a:endPar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32">
              <a:extLst>
                <a:ext uri="{FF2B5EF4-FFF2-40B4-BE49-F238E27FC236}">
                  <a16:creationId xmlns:a16="http://schemas.microsoft.com/office/drawing/2014/main" id="{97BDB2B9-D7A8-46EC-BAF0-61189737E56C}"/>
                </a:ext>
              </a:extLst>
            </p:cNvPr>
            <p:cNvSpPr txBox="1"/>
            <p:nvPr/>
          </p:nvSpPr>
          <p:spPr>
            <a:xfrm>
              <a:off x="8315251" y="3139889"/>
              <a:ext cx="1153299"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未初始化内存</a:t>
              </a:r>
            </a:p>
          </p:txBody>
        </p:sp>
        <p:sp>
          <p:nvSpPr>
            <p:cNvPr id="35" name="文本框 34">
              <a:extLst>
                <a:ext uri="{FF2B5EF4-FFF2-40B4-BE49-F238E27FC236}">
                  <a16:creationId xmlns:a16="http://schemas.microsoft.com/office/drawing/2014/main" id="{640DEF5A-A8C3-4F51-82D9-A15E17064DC5}"/>
                </a:ext>
              </a:extLst>
            </p:cNvPr>
            <p:cNvSpPr txBox="1"/>
            <p:nvPr/>
          </p:nvSpPr>
          <p:spPr>
            <a:xfrm>
              <a:off x="9931013" y="3165072"/>
              <a:ext cx="939114"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初始化使用</a:t>
              </a:r>
            </a:p>
          </p:txBody>
        </p:sp>
        <p:cxnSp>
          <p:nvCxnSpPr>
            <p:cNvPr id="36" name="直接箭头连接符 35">
              <a:extLst>
                <a:ext uri="{FF2B5EF4-FFF2-40B4-BE49-F238E27FC236}">
                  <a16:creationId xmlns:a16="http://schemas.microsoft.com/office/drawing/2014/main" id="{091C0EC6-29E1-4FF2-8A5F-C835292677BD}"/>
                </a:ext>
              </a:extLst>
            </p:cNvPr>
            <p:cNvCxnSpPr/>
            <p:nvPr/>
          </p:nvCxnSpPr>
          <p:spPr>
            <a:xfrm flipV="1">
              <a:off x="9058228" y="2271177"/>
              <a:ext cx="820643" cy="1"/>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37" name="直接箭头连接符 36">
              <a:extLst>
                <a:ext uri="{FF2B5EF4-FFF2-40B4-BE49-F238E27FC236}">
                  <a16:creationId xmlns:a16="http://schemas.microsoft.com/office/drawing/2014/main" id="{CC841F37-E22F-439E-AE66-E5E2B4120E3F}"/>
                </a:ext>
              </a:extLst>
            </p:cNvPr>
            <p:cNvCxnSpPr>
              <a:cxnSpLocks/>
            </p:cNvCxnSpPr>
            <p:nvPr/>
          </p:nvCxnSpPr>
          <p:spPr>
            <a:xfrm>
              <a:off x="9112752" y="2576672"/>
              <a:ext cx="766119" cy="73725"/>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38" name="直接箭头连接符 37">
              <a:extLst>
                <a:ext uri="{FF2B5EF4-FFF2-40B4-BE49-F238E27FC236}">
                  <a16:creationId xmlns:a16="http://schemas.microsoft.com/office/drawing/2014/main" id="{B3AE7D2E-E83F-4F3F-8559-4CC7202D1B27}"/>
                </a:ext>
              </a:extLst>
            </p:cNvPr>
            <p:cNvCxnSpPr/>
            <p:nvPr/>
          </p:nvCxnSpPr>
          <p:spPr>
            <a:xfrm flipV="1">
              <a:off x="9167868" y="2739728"/>
              <a:ext cx="711003" cy="142911"/>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39" name="直接箭头连接符 38">
              <a:extLst>
                <a:ext uri="{FF2B5EF4-FFF2-40B4-BE49-F238E27FC236}">
                  <a16:creationId xmlns:a16="http://schemas.microsoft.com/office/drawing/2014/main" id="{5C5A0472-FF50-4FED-9A18-291400FFFD8B}"/>
                </a:ext>
              </a:extLst>
            </p:cNvPr>
            <p:cNvCxnSpPr/>
            <p:nvPr/>
          </p:nvCxnSpPr>
          <p:spPr>
            <a:xfrm>
              <a:off x="9451480" y="3258824"/>
              <a:ext cx="427391"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40" name="文本框 39">
              <a:extLst>
                <a:ext uri="{FF2B5EF4-FFF2-40B4-BE49-F238E27FC236}">
                  <a16:creationId xmlns:a16="http://schemas.microsoft.com/office/drawing/2014/main" id="{74CAA1B4-401B-4948-B9E8-ED4D821B04D8}"/>
                </a:ext>
              </a:extLst>
            </p:cNvPr>
            <p:cNvSpPr txBox="1"/>
            <p:nvPr/>
          </p:nvSpPr>
          <p:spPr>
            <a:xfrm>
              <a:off x="9931013" y="3533013"/>
              <a:ext cx="939114" cy="215444"/>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越界检查</a:t>
              </a:r>
            </a:p>
          </p:txBody>
        </p:sp>
        <p:cxnSp>
          <p:nvCxnSpPr>
            <p:cNvPr id="41" name="直接箭头连接符 40">
              <a:extLst>
                <a:ext uri="{FF2B5EF4-FFF2-40B4-BE49-F238E27FC236}">
                  <a16:creationId xmlns:a16="http://schemas.microsoft.com/office/drawing/2014/main" id="{2ABD5C4F-3108-461B-9D1F-A0F35124DA5C}"/>
                </a:ext>
              </a:extLst>
            </p:cNvPr>
            <p:cNvCxnSpPr/>
            <p:nvPr/>
          </p:nvCxnSpPr>
          <p:spPr>
            <a:xfrm>
              <a:off x="9180608" y="3614009"/>
              <a:ext cx="698263" cy="0"/>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44" name="文本框 43">
              <a:extLst>
                <a:ext uri="{FF2B5EF4-FFF2-40B4-BE49-F238E27FC236}">
                  <a16:creationId xmlns:a16="http://schemas.microsoft.com/office/drawing/2014/main" id="{0B36B19D-EA13-4DBA-8825-2112F7CD3536}"/>
                </a:ext>
              </a:extLst>
            </p:cNvPr>
            <p:cNvSpPr txBox="1"/>
            <p:nvPr/>
          </p:nvSpPr>
          <p:spPr>
            <a:xfrm>
              <a:off x="9931013" y="3915983"/>
              <a:ext cx="939114" cy="430887"/>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所有权、</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生命周期</a:t>
              </a:r>
            </a:p>
          </p:txBody>
        </p:sp>
        <p:cxnSp>
          <p:nvCxnSpPr>
            <p:cNvPr id="45" name="直接箭头连接符 44">
              <a:extLst>
                <a:ext uri="{FF2B5EF4-FFF2-40B4-BE49-F238E27FC236}">
                  <a16:creationId xmlns:a16="http://schemas.microsoft.com/office/drawing/2014/main" id="{1A5BE328-15FC-49CB-934D-FBAC6AEDB7F2}"/>
                </a:ext>
              </a:extLst>
            </p:cNvPr>
            <p:cNvCxnSpPr/>
            <p:nvPr/>
          </p:nvCxnSpPr>
          <p:spPr>
            <a:xfrm>
              <a:off x="9333966" y="3948130"/>
              <a:ext cx="544905" cy="114872"/>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cxnSp>
          <p:nvCxnSpPr>
            <p:cNvPr id="46" name="直接箭头连接符 45">
              <a:extLst>
                <a:ext uri="{FF2B5EF4-FFF2-40B4-BE49-F238E27FC236}">
                  <a16:creationId xmlns:a16="http://schemas.microsoft.com/office/drawing/2014/main" id="{18B94F99-9C57-449F-B307-AC0146D7E174}"/>
                </a:ext>
              </a:extLst>
            </p:cNvPr>
            <p:cNvCxnSpPr/>
            <p:nvPr/>
          </p:nvCxnSpPr>
          <p:spPr>
            <a:xfrm flipV="1">
              <a:off x="9204847" y="4182217"/>
              <a:ext cx="674024" cy="107722"/>
            </a:xfrm>
            <a:prstGeom prst="straightConnector1">
              <a:avLst/>
            </a:prstGeom>
            <a:ln>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47" name="文本框 39">
              <a:extLst>
                <a:ext uri="{FF2B5EF4-FFF2-40B4-BE49-F238E27FC236}">
                  <a16:creationId xmlns:a16="http://schemas.microsoft.com/office/drawing/2014/main" id="{1F7B0F4C-FC8F-4748-97E3-5CF523DD8458}"/>
                </a:ext>
              </a:extLst>
            </p:cNvPr>
            <p:cNvSpPr txBox="1"/>
            <p:nvPr/>
          </p:nvSpPr>
          <p:spPr>
            <a:xfrm>
              <a:off x="7964707" y="1567688"/>
              <a:ext cx="1224599"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内存</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安全问题</a:t>
              </a:r>
            </a:p>
          </p:txBody>
        </p:sp>
        <p:sp>
          <p:nvSpPr>
            <p:cNvPr id="48" name="文本框 39">
              <a:extLst>
                <a:ext uri="{FF2B5EF4-FFF2-40B4-BE49-F238E27FC236}">
                  <a16:creationId xmlns:a16="http://schemas.microsoft.com/office/drawing/2014/main" id="{DF01F595-0B50-44B1-ACC0-5206C21EA19F}"/>
                </a:ext>
              </a:extLst>
            </p:cNvPr>
            <p:cNvSpPr txBox="1"/>
            <p:nvPr/>
          </p:nvSpPr>
          <p:spPr>
            <a:xfrm>
              <a:off x="9714732" y="1567687"/>
              <a:ext cx="1224599"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Rust</a:t>
              </a:r>
            </a:p>
            <a:p>
              <a:pPr algn="ct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解决方式</a:t>
              </a:r>
            </a:p>
          </p:txBody>
        </p:sp>
      </p:grpSp>
      <p:sp>
        <p:nvSpPr>
          <p:cNvPr id="49" name="椭圆 48">
            <a:extLst>
              <a:ext uri="{FF2B5EF4-FFF2-40B4-BE49-F238E27FC236}">
                <a16:creationId xmlns:a16="http://schemas.microsoft.com/office/drawing/2014/main" id="{DD10C264-84EE-483C-8E31-658514426E54}"/>
              </a:ext>
            </a:extLst>
          </p:cNvPr>
          <p:cNvSpPr/>
          <p:nvPr/>
        </p:nvSpPr>
        <p:spPr>
          <a:xfrm>
            <a:off x="384798" y="203774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9939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2.3 Rust</a:t>
            </a:r>
            <a:r>
              <a:rPr kumimoji="1" lang="zh-CN" altLang="en-US" sz="4400" b="1" dirty="0">
                <a:latin typeface="微软雅黑" panose="020B0503020204020204" pitchFamily="34" charset="-122"/>
                <a:ea typeface="微软雅黑" panose="020B0503020204020204" pitchFamily="34" charset="-122"/>
              </a:rPr>
              <a:t>特性与优势</a:t>
            </a:r>
          </a:p>
        </p:txBody>
      </p:sp>
      <p:grpSp>
        <p:nvGrpSpPr>
          <p:cNvPr id="11" name="组合 10">
            <a:extLst>
              <a:ext uri="{FF2B5EF4-FFF2-40B4-BE49-F238E27FC236}">
                <a16:creationId xmlns:a16="http://schemas.microsoft.com/office/drawing/2014/main" id="{88314041-49A5-4119-922E-A2D94E0BF27B}"/>
              </a:ext>
            </a:extLst>
          </p:cNvPr>
          <p:cNvGrpSpPr/>
          <p:nvPr/>
        </p:nvGrpSpPr>
        <p:grpSpPr>
          <a:xfrm>
            <a:off x="222479" y="1594668"/>
            <a:ext cx="4350209" cy="2855183"/>
            <a:chOff x="235031" y="1575882"/>
            <a:chExt cx="4840088" cy="3176707"/>
          </a:xfrm>
        </p:grpSpPr>
        <p:sp>
          <p:nvSpPr>
            <p:cNvPr id="15" name="任意多边形 3">
              <a:extLst>
                <a:ext uri="{FF2B5EF4-FFF2-40B4-BE49-F238E27FC236}">
                  <a16:creationId xmlns:a16="http://schemas.microsoft.com/office/drawing/2014/main" id="{6026CCF1-B86E-4AAC-879D-152143FD2F93}"/>
                </a:ext>
              </a:extLst>
            </p:cNvPr>
            <p:cNvSpPr/>
            <p:nvPr/>
          </p:nvSpPr>
          <p:spPr>
            <a:xfrm rot="10800000">
              <a:off x="606989" y="4057724"/>
              <a:ext cx="4329264" cy="694865"/>
            </a:xfrm>
            <a:custGeom>
              <a:avLst/>
              <a:gdLst>
                <a:gd name="connsiteX0" fmla="*/ 0 w 8229600"/>
                <a:gd name="connsiteY0" fmla="*/ 1047750 h 1066800"/>
                <a:gd name="connsiteX1" fmla="*/ 0 w 8229600"/>
                <a:gd name="connsiteY1" fmla="*/ 0 h 1066800"/>
                <a:gd name="connsiteX2" fmla="*/ 8229600 w 8229600"/>
                <a:gd name="connsiteY2" fmla="*/ 0 h 1066800"/>
                <a:gd name="connsiteX3" fmla="*/ 8229600 w 8229600"/>
                <a:gd name="connsiteY3" fmla="*/ 1066800 h 1066800"/>
              </a:gdLst>
              <a:ahLst/>
              <a:cxnLst>
                <a:cxn ang="0">
                  <a:pos x="connsiteX0" y="connsiteY0"/>
                </a:cxn>
                <a:cxn ang="0">
                  <a:pos x="connsiteX1" y="connsiteY1"/>
                </a:cxn>
                <a:cxn ang="0">
                  <a:pos x="connsiteX2" y="connsiteY2"/>
                </a:cxn>
                <a:cxn ang="0">
                  <a:pos x="connsiteX3" y="connsiteY3"/>
                </a:cxn>
              </a:cxnLst>
              <a:rect l="l" t="t" r="r" b="b"/>
              <a:pathLst>
                <a:path w="8229600" h="1066800">
                  <a:moveTo>
                    <a:pt x="0" y="1047750"/>
                  </a:moveTo>
                  <a:lnTo>
                    <a:pt x="0" y="0"/>
                  </a:lnTo>
                  <a:lnTo>
                    <a:pt x="8229600" y="0"/>
                  </a:lnTo>
                  <a:lnTo>
                    <a:pt x="8229600" y="1066800"/>
                  </a:lnTo>
                </a:path>
              </a:pathLst>
            </a:custGeom>
            <a:ln w="28575">
              <a:solidFill>
                <a:srgbClr val="A32026"/>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97217D7C-BEBB-487B-9799-C2E4E83F37F7}"/>
                </a:ext>
              </a:extLst>
            </p:cNvPr>
            <p:cNvGrpSpPr/>
            <p:nvPr/>
          </p:nvGrpSpPr>
          <p:grpSpPr>
            <a:xfrm>
              <a:off x="235031" y="3280873"/>
              <a:ext cx="4840088" cy="697380"/>
              <a:chOff x="389367" y="3592699"/>
              <a:chExt cx="4840088" cy="697380"/>
            </a:xfrm>
          </p:grpSpPr>
          <p:grpSp>
            <p:nvGrpSpPr>
              <p:cNvPr id="31" name="组合 30">
                <a:extLst>
                  <a:ext uri="{FF2B5EF4-FFF2-40B4-BE49-F238E27FC236}">
                    <a16:creationId xmlns:a16="http://schemas.microsoft.com/office/drawing/2014/main" id="{2BFE95BB-53DE-4008-9C84-4B4073FE498D}"/>
                  </a:ext>
                </a:extLst>
              </p:cNvPr>
              <p:cNvGrpSpPr/>
              <p:nvPr/>
            </p:nvGrpSpPr>
            <p:grpSpPr>
              <a:xfrm>
                <a:off x="389367" y="3592699"/>
                <a:ext cx="1614420" cy="694866"/>
                <a:chOff x="389367" y="3592699"/>
                <a:chExt cx="2349356" cy="1011192"/>
              </a:xfrm>
            </p:grpSpPr>
            <p:sp>
              <p:nvSpPr>
                <p:cNvPr id="42" name="Freeform 7">
                  <a:extLst>
                    <a:ext uri="{FF2B5EF4-FFF2-40B4-BE49-F238E27FC236}">
                      <a16:creationId xmlns:a16="http://schemas.microsoft.com/office/drawing/2014/main" id="{66AE7771-4B8A-482D-9E78-10884F3DF313}"/>
                    </a:ext>
                  </a:extLst>
                </p:cNvPr>
                <p:cNvSpPr/>
                <p:nvPr/>
              </p:nvSpPr>
              <p:spPr bwMode="auto">
                <a:xfrm>
                  <a:off x="389367" y="3592699"/>
                  <a:ext cx="2349356" cy="1011192"/>
                </a:xfrm>
                <a:custGeom>
                  <a:avLst/>
                  <a:gdLst>
                    <a:gd name="T0" fmla="*/ 483734 w 829"/>
                    <a:gd name="T1" fmla="*/ 0 h 357"/>
                    <a:gd name="T2" fmla="*/ 2240309 w 829"/>
                    <a:gd name="T3" fmla="*/ 0 h 357"/>
                    <a:gd name="T4" fmla="*/ 2240309 w 829"/>
                    <a:gd name="T5" fmla="*/ 964766 h 357"/>
                    <a:gd name="T6" fmla="*/ 483734 w 829"/>
                    <a:gd name="T7" fmla="*/ 964766 h 357"/>
                    <a:gd name="T8" fmla="*/ 0 w 829"/>
                    <a:gd name="T9" fmla="*/ 486437 h 357"/>
                    <a:gd name="T10" fmla="*/ 483734 w 829"/>
                    <a:gd name="T11" fmla="*/ 0 h 357"/>
                    <a:gd name="T12" fmla="*/ 483734 w 829"/>
                    <a:gd name="T13" fmla="*/ 0 h 357"/>
                    <a:gd name="T14" fmla="*/ 0 60000 65536"/>
                    <a:gd name="T15" fmla="*/ 0 60000 65536"/>
                    <a:gd name="T16" fmla="*/ 0 60000 65536"/>
                    <a:gd name="T17" fmla="*/ 0 60000 65536"/>
                    <a:gd name="T18" fmla="*/ 0 60000 65536"/>
                    <a:gd name="T19" fmla="*/ 0 60000 65536"/>
                    <a:gd name="T20" fmla="*/ 0 60000 65536"/>
                    <a:gd name="T21" fmla="*/ 0 w 829"/>
                    <a:gd name="T22" fmla="*/ 0 h 357"/>
                    <a:gd name="T23" fmla="*/ 829 w 829"/>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9" h="357">
                      <a:moveTo>
                        <a:pt x="179" y="0"/>
                      </a:moveTo>
                      <a:lnTo>
                        <a:pt x="829" y="0"/>
                      </a:lnTo>
                      <a:lnTo>
                        <a:pt x="829" y="357"/>
                      </a:lnTo>
                      <a:lnTo>
                        <a:pt x="179" y="357"/>
                      </a:lnTo>
                      <a:lnTo>
                        <a:pt x="0" y="180"/>
                      </a:lnTo>
                      <a:lnTo>
                        <a:pt x="179" y="0"/>
                      </a:lnTo>
                      <a:close/>
                    </a:path>
                  </a:pathLst>
                </a:custGeom>
                <a:solidFill>
                  <a:srgbClr val="A32026"/>
                </a:solidFill>
                <a:ln w="9525">
                  <a:noFill/>
                  <a:miter lim="800000"/>
                  <a:headEnd/>
                  <a:tailEnd/>
                </a:ln>
                <a:effectLst>
                  <a:outerShdw blurRad="101600" dist="76200" dir="2700000" algn="tl" rotWithShape="0">
                    <a:prstClr val="black">
                      <a:alpha val="30000"/>
                    </a:prstClr>
                  </a:outerShdw>
                </a:effectLst>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43" name="Freeform 8">
                  <a:extLst>
                    <a:ext uri="{FF2B5EF4-FFF2-40B4-BE49-F238E27FC236}">
                      <a16:creationId xmlns:a16="http://schemas.microsoft.com/office/drawing/2014/main" id="{4D56826A-E7A3-4EA0-89B1-86E04943B60E}"/>
                    </a:ext>
                  </a:extLst>
                </p:cNvPr>
                <p:cNvSpPr/>
                <p:nvPr/>
              </p:nvSpPr>
              <p:spPr bwMode="auto">
                <a:xfrm>
                  <a:off x="930653" y="3680506"/>
                  <a:ext cx="1592688"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44" name="Freeform 9">
                  <a:extLst>
                    <a:ext uri="{FF2B5EF4-FFF2-40B4-BE49-F238E27FC236}">
                      <a16:creationId xmlns:a16="http://schemas.microsoft.com/office/drawing/2014/main" id="{6827B161-74CA-4D57-8E07-0A2AAA486A53}"/>
                    </a:ext>
                  </a:extLst>
                </p:cNvPr>
                <p:cNvSpPr/>
                <p:nvPr/>
              </p:nvSpPr>
              <p:spPr bwMode="auto">
                <a:xfrm>
                  <a:off x="508394" y="3907104"/>
                  <a:ext cx="342908" cy="382384"/>
                </a:xfrm>
                <a:custGeom>
                  <a:avLst/>
                  <a:gdLst>
                    <a:gd name="T0" fmla="*/ 181062 w 121"/>
                    <a:gd name="T1" fmla="*/ 0 h 135"/>
                    <a:gd name="T2" fmla="*/ 181062 w 121"/>
                    <a:gd name="T3" fmla="*/ 83775 h 135"/>
                    <a:gd name="T4" fmla="*/ 326992 w 121"/>
                    <a:gd name="T5" fmla="*/ 83775 h 135"/>
                    <a:gd name="T6" fmla="*/ 326992 w 121"/>
                    <a:gd name="T7" fmla="*/ 281053 h 135"/>
                    <a:gd name="T8" fmla="*/ 181062 w 121"/>
                    <a:gd name="T9" fmla="*/ 281053 h 135"/>
                    <a:gd name="T10" fmla="*/ 181062 w 121"/>
                    <a:gd name="T11" fmla="*/ 364828 h 135"/>
                    <a:gd name="T12" fmla="*/ 0 w 121"/>
                    <a:gd name="T13" fmla="*/ 186468 h 135"/>
                    <a:gd name="T14" fmla="*/ 181062 w 121"/>
                    <a:gd name="T15" fmla="*/ 0 h 135"/>
                    <a:gd name="T16" fmla="*/ 181062 w 121"/>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
                    <a:gd name="T28" fmla="*/ 0 h 135"/>
                    <a:gd name="T29" fmla="*/ 121 w 121"/>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 h="135">
                      <a:moveTo>
                        <a:pt x="67" y="0"/>
                      </a:moveTo>
                      <a:lnTo>
                        <a:pt x="67" y="31"/>
                      </a:lnTo>
                      <a:lnTo>
                        <a:pt x="121" y="31"/>
                      </a:lnTo>
                      <a:lnTo>
                        <a:pt x="121" y="104"/>
                      </a:lnTo>
                      <a:lnTo>
                        <a:pt x="67" y="104"/>
                      </a:lnTo>
                      <a:lnTo>
                        <a:pt x="67" y="135"/>
                      </a:lnTo>
                      <a:lnTo>
                        <a:pt x="0" y="69"/>
                      </a:lnTo>
                      <a:lnTo>
                        <a:pt x="67"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45" name="矩形 12">
                  <a:extLst>
                    <a:ext uri="{FF2B5EF4-FFF2-40B4-BE49-F238E27FC236}">
                      <a16:creationId xmlns:a16="http://schemas.microsoft.com/office/drawing/2014/main" id="{15C46906-F4B0-47E9-A186-5451BA4D2FA6}"/>
                    </a:ext>
                  </a:extLst>
                </p:cNvPr>
                <p:cNvSpPr>
                  <a:spLocks noChangeArrowheads="1"/>
                </p:cNvSpPr>
                <p:nvPr/>
              </p:nvSpPr>
              <p:spPr bwMode="auto">
                <a:xfrm>
                  <a:off x="930654" y="3856797"/>
                  <a:ext cx="1592688" cy="460939"/>
                </a:xfrm>
                <a:prstGeom prst="rect">
                  <a:avLst/>
                </a:prstGeom>
                <a:noFill/>
                <a:ln w="9525">
                  <a:noFill/>
                  <a:miter lim="800000"/>
                  <a:headEnd/>
                  <a:tailEnd/>
                </a:ln>
              </p:spPr>
              <p:txBody>
                <a:bodyPr wrap="square" lIns="68573" tIns="34287" rIns="68573" bIns="34287">
                  <a:spAutoFit/>
                </a:bodyPr>
                <a:lstStyle/>
                <a:p>
                  <a:pPr algn="ctr"/>
                  <a:r>
                    <a:rPr lang="zh-CN" altLang="en-US" sz="1400" dirty="0">
                      <a:latin typeface="微软雅黑" panose="020B0503020204020204" pitchFamily="34" charset="-122"/>
                      <a:ea typeface="微软雅黑" panose="020B0503020204020204" pitchFamily="34" charset="-122"/>
                    </a:rPr>
                    <a:t>类型安全</a:t>
                  </a:r>
                  <a:endParaRPr lang="en-US" altLang="zh-CN" sz="1400"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ACB04C84-1B3E-435C-9ECD-85B3B5D68EBA}"/>
                  </a:ext>
                </a:extLst>
              </p:cNvPr>
              <p:cNvGrpSpPr/>
              <p:nvPr/>
            </p:nvGrpSpPr>
            <p:grpSpPr>
              <a:xfrm>
                <a:off x="1996360" y="3592699"/>
                <a:ext cx="1620261" cy="694866"/>
                <a:chOff x="2721286" y="3592699"/>
                <a:chExt cx="2357858" cy="1011192"/>
              </a:xfrm>
            </p:grpSpPr>
            <p:sp>
              <p:nvSpPr>
                <p:cNvPr id="38" name="Freeform 10">
                  <a:extLst>
                    <a:ext uri="{FF2B5EF4-FFF2-40B4-BE49-F238E27FC236}">
                      <a16:creationId xmlns:a16="http://schemas.microsoft.com/office/drawing/2014/main" id="{8FFA0423-67AE-4CED-A028-74A1BEE9D140}"/>
                    </a:ext>
                  </a:extLst>
                </p:cNvPr>
                <p:cNvSpPr/>
                <p:nvPr/>
              </p:nvSpPr>
              <p:spPr bwMode="auto">
                <a:xfrm>
                  <a:off x="2721286" y="3592699"/>
                  <a:ext cx="2357858" cy="1011192"/>
                </a:xfrm>
                <a:custGeom>
                  <a:avLst/>
                  <a:gdLst>
                    <a:gd name="T0" fmla="*/ 491841 w 832"/>
                    <a:gd name="T1" fmla="*/ 0 h 357"/>
                    <a:gd name="T2" fmla="*/ 2248417 w 832"/>
                    <a:gd name="T3" fmla="*/ 0 h 357"/>
                    <a:gd name="T4" fmla="*/ 2248417 w 832"/>
                    <a:gd name="T5" fmla="*/ 964766 h 357"/>
                    <a:gd name="T6" fmla="*/ 491841 w 832"/>
                    <a:gd name="T7" fmla="*/ 964766 h 357"/>
                    <a:gd name="T8" fmla="*/ 0 w 832"/>
                    <a:gd name="T9" fmla="*/ 486437 h 357"/>
                    <a:gd name="T10" fmla="*/ 491841 w 832"/>
                    <a:gd name="T11" fmla="*/ 0 h 357"/>
                    <a:gd name="T12" fmla="*/ 491841 w 832"/>
                    <a:gd name="T13" fmla="*/ 0 h 357"/>
                    <a:gd name="T14" fmla="*/ 0 60000 65536"/>
                    <a:gd name="T15" fmla="*/ 0 60000 65536"/>
                    <a:gd name="T16" fmla="*/ 0 60000 65536"/>
                    <a:gd name="T17" fmla="*/ 0 60000 65536"/>
                    <a:gd name="T18" fmla="*/ 0 60000 65536"/>
                    <a:gd name="T19" fmla="*/ 0 60000 65536"/>
                    <a:gd name="T20" fmla="*/ 0 60000 65536"/>
                    <a:gd name="T21" fmla="*/ 0 w 832"/>
                    <a:gd name="T22" fmla="*/ 0 h 357"/>
                    <a:gd name="T23" fmla="*/ 832 w 832"/>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2" h="357">
                      <a:moveTo>
                        <a:pt x="182" y="0"/>
                      </a:moveTo>
                      <a:lnTo>
                        <a:pt x="832" y="0"/>
                      </a:lnTo>
                      <a:lnTo>
                        <a:pt x="832" y="357"/>
                      </a:lnTo>
                      <a:lnTo>
                        <a:pt x="182" y="357"/>
                      </a:lnTo>
                      <a:lnTo>
                        <a:pt x="0" y="180"/>
                      </a:lnTo>
                      <a:lnTo>
                        <a:pt x="182" y="0"/>
                      </a:lnTo>
                      <a:close/>
                    </a:path>
                  </a:pathLst>
                </a:custGeom>
                <a:solidFill>
                  <a:srgbClr val="A32026"/>
                </a:solidFill>
                <a:ln w="9525">
                  <a:noFill/>
                  <a:miter lim="800000"/>
                  <a:headEnd/>
                  <a:tailEnd/>
                </a:ln>
                <a:effectLst>
                  <a:outerShdw blurRad="101600" dist="76200" dir="2700000" algn="tl" rotWithShape="0">
                    <a:prstClr val="black">
                      <a:alpha val="30000"/>
                    </a:prstClr>
                  </a:outerShdw>
                </a:effectLst>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39" name="Freeform 11">
                  <a:extLst>
                    <a:ext uri="{FF2B5EF4-FFF2-40B4-BE49-F238E27FC236}">
                      <a16:creationId xmlns:a16="http://schemas.microsoft.com/office/drawing/2014/main" id="{3AFA086C-6520-4B82-8DA3-570556278ED9}"/>
                    </a:ext>
                  </a:extLst>
                </p:cNvPr>
                <p:cNvSpPr/>
                <p:nvPr/>
              </p:nvSpPr>
              <p:spPr bwMode="auto">
                <a:xfrm>
                  <a:off x="3271076" y="3680506"/>
                  <a:ext cx="1592687"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40" name="Freeform 12">
                  <a:extLst>
                    <a:ext uri="{FF2B5EF4-FFF2-40B4-BE49-F238E27FC236}">
                      <a16:creationId xmlns:a16="http://schemas.microsoft.com/office/drawing/2014/main" id="{6BDC12C2-6EA0-4EEE-8332-50056EDF272D}"/>
                    </a:ext>
                  </a:extLst>
                </p:cNvPr>
                <p:cNvSpPr/>
                <p:nvPr/>
              </p:nvSpPr>
              <p:spPr bwMode="auto">
                <a:xfrm>
                  <a:off x="2843147" y="3907104"/>
                  <a:ext cx="348576" cy="382384"/>
                </a:xfrm>
                <a:custGeom>
                  <a:avLst/>
                  <a:gdLst>
                    <a:gd name="T0" fmla="*/ 183764 w 123"/>
                    <a:gd name="T1" fmla="*/ 0 h 135"/>
                    <a:gd name="T2" fmla="*/ 183764 w 123"/>
                    <a:gd name="T3" fmla="*/ 83775 h 135"/>
                    <a:gd name="T4" fmla="*/ 332397 w 123"/>
                    <a:gd name="T5" fmla="*/ 83775 h 135"/>
                    <a:gd name="T6" fmla="*/ 332397 w 123"/>
                    <a:gd name="T7" fmla="*/ 281053 h 135"/>
                    <a:gd name="T8" fmla="*/ 183764 w 123"/>
                    <a:gd name="T9" fmla="*/ 281053 h 135"/>
                    <a:gd name="T10" fmla="*/ 183764 w 123"/>
                    <a:gd name="T11" fmla="*/ 364828 h 135"/>
                    <a:gd name="T12" fmla="*/ 0 w 123"/>
                    <a:gd name="T13" fmla="*/ 186468 h 135"/>
                    <a:gd name="T14" fmla="*/ 183764 w 123"/>
                    <a:gd name="T15" fmla="*/ 0 h 135"/>
                    <a:gd name="T16" fmla="*/ 183764 w 123"/>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135"/>
                    <a:gd name="T29" fmla="*/ 123 w 123"/>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135">
                      <a:moveTo>
                        <a:pt x="68" y="0"/>
                      </a:moveTo>
                      <a:lnTo>
                        <a:pt x="68" y="31"/>
                      </a:lnTo>
                      <a:lnTo>
                        <a:pt x="123" y="31"/>
                      </a:lnTo>
                      <a:lnTo>
                        <a:pt x="123" y="104"/>
                      </a:lnTo>
                      <a:lnTo>
                        <a:pt x="68" y="104"/>
                      </a:lnTo>
                      <a:lnTo>
                        <a:pt x="68" y="135"/>
                      </a:lnTo>
                      <a:lnTo>
                        <a:pt x="0" y="69"/>
                      </a:lnTo>
                      <a:lnTo>
                        <a:pt x="68"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41" name="矩形 16">
                  <a:extLst>
                    <a:ext uri="{FF2B5EF4-FFF2-40B4-BE49-F238E27FC236}">
                      <a16:creationId xmlns:a16="http://schemas.microsoft.com/office/drawing/2014/main" id="{462BF111-24D4-40C2-B6FE-9EAF2E6F692D}"/>
                    </a:ext>
                  </a:extLst>
                </p:cNvPr>
                <p:cNvSpPr>
                  <a:spLocks noChangeArrowheads="1"/>
                </p:cNvSpPr>
                <p:nvPr/>
              </p:nvSpPr>
              <p:spPr bwMode="auto">
                <a:xfrm>
                  <a:off x="3262573" y="3856797"/>
                  <a:ext cx="1592689" cy="460939"/>
                </a:xfrm>
                <a:prstGeom prst="rect">
                  <a:avLst/>
                </a:prstGeom>
                <a:noFill/>
                <a:ln w="9525">
                  <a:noFill/>
                  <a:miter lim="800000"/>
                  <a:headEnd/>
                  <a:tailEnd/>
                </a:ln>
              </p:spPr>
              <p:txBody>
                <a:bodyPr wrap="square" lIns="68573" tIns="34287" rIns="68573" bIns="34287">
                  <a:spAutoFit/>
                </a:bodyPr>
                <a:lstStyle/>
                <a:p>
                  <a:pPr algn="ctr"/>
                  <a:r>
                    <a:rPr lang="zh-CN" altLang="en-US" sz="1400" dirty="0">
                      <a:latin typeface="微软雅黑" panose="020B0503020204020204" pitchFamily="34" charset="-122"/>
                      <a:ea typeface="微软雅黑" panose="020B0503020204020204" pitchFamily="34" charset="-122"/>
                    </a:rPr>
                    <a:t>内存安全</a:t>
                  </a:r>
                  <a:endParaRPr lang="en-US" altLang="zh-CN" sz="1400" dirty="0">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9854D7D6-950E-4CE3-A255-F0AB94245700}"/>
                  </a:ext>
                </a:extLst>
              </p:cNvPr>
              <p:cNvGrpSpPr/>
              <p:nvPr/>
            </p:nvGrpSpPr>
            <p:grpSpPr>
              <a:xfrm>
                <a:off x="3609194" y="3592699"/>
                <a:ext cx="1620261" cy="697380"/>
                <a:chOff x="5061708" y="3592699"/>
                <a:chExt cx="2349356" cy="1011192"/>
              </a:xfrm>
            </p:grpSpPr>
            <p:sp>
              <p:nvSpPr>
                <p:cNvPr id="34" name="Freeform 7">
                  <a:extLst>
                    <a:ext uri="{FF2B5EF4-FFF2-40B4-BE49-F238E27FC236}">
                      <a16:creationId xmlns:a16="http://schemas.microsoft.com/office/drawing/2014/main" id="{D1EBFB00-24F9-44C4-B37D-A6C92741C5E6}"/>
                    </a:ext>
                  </a:extLst>
                </p:cNvPr>
                <p:cNvSpPr/>
                <p:nvPr/>
              </p:nvSpPr>
              <p:spPr bwMode="auto">
                <a:xfrm>
                  <a:off x="5061708" y="3592699"/>
                  <a:ext cx="2349356" cy="1011192"/>
                </a:xfrm>
                <a:custGeom>
                  <a:avLst/>
                  <a:gdLst>
                    <a:gd name="T0" fmla="*/ 483734 w 829"/>
                    <a:gd name="T1" fmla="*/ 0 h 357"/>
                    <a:gd name="T2" fmla="*/ 2240309 w 829"/>
                    <a:gd name="T3" fmla="*/ 0 h 357"/>
                    <a:gd name="T4" fmla="*/ 2240309 w 829"/>
                    <a:gd name="T5" fmla="*/ 964766 h 357"/>
                    <a:gd name="T6" fmla="*/ 483734 w 829"/>
                    <a:gd name="T7" fmla="*/ 964766 h 357"/>
                    <a:gd name="T8" fmla="*/ 0 w 829"/>
                    <a:gd name="T9" fmla="*/ 486437 h 357"/>
                    <a:gd name="T10" fmla="*/ 483734 w 829"/>
                    <a:gd name="T11" fmla="*/ 0 h 357"/>
                    <a:gd name="T12" fmla="*/ 483734 w 829"/>
                    <a:gd name="T13" fmla="*/ 0 h 357"/>
                    <a:gd name="T14" fmla="*/ 0 60000 65536"/>
                    <a:gd name="T15" fmla="*/ 0 60000 65536"/>
                    <a:gd name="T16" fmla="*/ 0 60000 65536"/>
                    <a:gd name="T17" fmla="*/ 0 60000 65536"/>
                    <a:gd name="T18" fmla="*/ 0 60000 65536"/>
                    <a:gd name="T19" fmla="*/ 0 60000 65536"/>
                    <a:gd name="T20" fmla="*/ 0 60000 65536"/>
                    <a:gd name="T21" fmla="*/ 0 w 829"/>
                    <a:gd name="T22" fmla="*/ 0 h 357"/>
                    <a:gd name="T23" fmla="*/ 829 w 829"/>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9" h="357">
                      <a:moveTo>
                        <a:pt x="179" y="0"/>
                      </a:moveTo>
                      <a:lnTo>
                        <a:pt x="829" y="0"/>
                      </a:lnTo>
                      <a:lnTo>
                        <a:pt x="829" y="357"/>
                      </a:lnTo>
                      <a:lnTo>
                        <a:pt x="179" y="357"/>
                      </a:lnTo>
                      <a:lnTo>
                        <a:pt x="0" y="180"/>
                      </a:lnTo>
                      <a:lnTo>
                        <a:pt x="179" y="0"/>
                      </a:lnTo>
                      <a:close/>
                    </a:path>
                  </a:pathLst>
                </a:custGeom>
                <a:solidFill>
                  <a:srgbClr val="A32026"/>
                </a:solidFill>
                <a:ln w="9525">
                  <a:noFill/>
                  <a:miter lim="800000"/>
                  <a:headEnd/>
                  <a:tailEnd/>
                </a:ln>
                <a:effectLst>
                  <a:outerShdw blurRad="101600" dist="76200" dir="2700000" algn="tl" rotWithShape="0">
                    <a:prstClr val="black">
                      <a:alpha val="30000"/>
                    </a:prstClr>
                  </a:outerShdw>
                </a:effectLst>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35" name="Freeform 8">
                  <a:extLst>
                    <a:ext uri="{FF2B5EF4-FFF2-40B4-BE49-F238E27FC236}">
                      <a16:creationId xmlns:a16="http://schemas.microsoft.com/office/drawing/2014/main" id="{38CB771F-BC9D-4C2F-922F-FC05D57C30D4}"/>
                    </a:ext>
                  </a:extLst>
                </p:cNvPr>
                <p:cNvSpPr/>
                <p:nvPr/>
              </p:nvSpPr>
              <p:spPr bwMode="auto">
                <a:xfrm>
                  <a:off x="5602994" y="3680506"/>
                  <a:ext cx="1592688" cy="841244"/>
                </a:xfrm>
                <a:custGeom>
                  <a:avLst/>
                  <a:gdLst>
                    <a:gd name="T0" fmla="*/ 0 w 562"/>
                    <a:gd name="T1" fmla="*/ 0 h 297"/>
                    <a:gd name="T2" fmla="*/ 1518762 w 562"/>
                    <a:gd name="T3" fmla="*/ 0 h 297"/>
                    <a:gd name="T4" fmla="*/ 1518762 w 562"/>
                    <a:gd name="T5" fmla="*/ 802621 h 297"/>
                    <a:gd name="T6" fmla="*/ 0 w 562"/>
                    <a:gd name="T7" fmla="*/ 802621 h 297"/>
                    <a:gd name="T8" fmla="*/ 0 w 562"/>
                    <a:gd name="T9" fmla="*/ 0 h 297"/>
                    <a:gd name="T10" fmla="*/ 0 w 562"/>
                    <a:gd name="T11" fmla="*/ 0 h 297"/>
                    <a:gd name="T12" fmla="*/ 0 60000 65536"/>
                    <a:gd name="T13" fmla="*/ 0 60000 65536"/>
                    <a:gd name="T14" fmla="*/ 0 60000 65536"/>
                    <a:gd name="T15" fmla="*/ 0 60000 65536"/>
                    <a:gd name="T16" fmla="*/ 0 60000 65536"/>
                    <a:gd name="T17" fmla="*/ 0 60000 65536"/>
                    <a:gd name="T18" fmla="*/ 0 w 562"/>
                    <a:gd name="T19" fmla="*/ 0 h 297"/>
                    <a:gd name="T20" fmla="*/ 562 w 562"/>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562" h="297">
                      <a:moveTo>
                        <a:pt x="0" y="0"/>
                      </a:moveTo>
                      <a:lnTo>
                        <a:pt x="562" y="0"/>
                      </a:lnTo>
                      <a:lnTo>
                        <a:pt x="562" y="297"/>
                      </a:lnTo>
                      <a:lnTo>
                        <a:pt x="0" y="297"/>
                      </a:lnTo>
                      <a:lnTo>
                        <a:pt x="0"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36" name="Freeform 9">
                  <a:extLst>
                    <a:ext uri="{FF2B5EF4-FFF2-40B4-BE49-F238E27FC236}">
                      <a16:creationId xmlns:a16="http://schemas.microsoft.com/office/drawing/2014/main" id="{CE52E1A2-DA1B-4E9A-BE0B-C1C7C3BF6BD0}"/>
                    </a:ext>
                  </a:extLst>
                </p:cNvPr>
                <p:cNvSpPr/>
                <p:nvPr/>
              </p:nvSpPr>
              <p:spPr bwMode="auto">
                <a:xfrm>
                  <a:off x="5180735" y="3907104"/>
                  <a:ext cx="342908" cy="382384"/>
                </a:xfrm>
                <a:custGeom>
                  <a:avLst/>
                  <a:gdLst>
                    <a:gd name="T0" fmla="*/ 181062 w 121"/>
                    <a:gd name="T1" fmla="*/ 0 h 135"/>
                    <a:gd name="T2" fmla="*/ 181062 w 121"/>
                    <a:gd name="T3" fmla="*/ 83775 h 135"/>
                    <a:gd name="T4" fmla="*/ 326992 w 121"/>
                    <a:gd name="T5" fmla="*/ 83775 h 135"/>
                    <a:gd name="T6" fmla="*/ 326992 w 121"/>
                    <a:gd name="T7" fmla="*/ 281053 h 135"/>
                    <a:gd name="T8" fmla="*/ 181062 w 121"/>
                    <a:gd name="T9" fmla="*/ 281053 h 135"/>
                    <a:gd name="T10" fmla="*/ 181062 w 121"/>
                    <a:gd name="T11" fmla="*/ 364828 h 135"/>
                    <a:gd name="T12" fmla="*/ 0 w 121"/>
                    <a:gd name="T13" fmla="*/ 186468 h 135"/>
                    <a:gd name="T14" fmla="*/ 181062 w 121"/>
                    <a:gd name="T15" fmla="*/ 0 h 135"/>
                    <a:gd name="T16" fmla="*/ 181062 w 121"/>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
                    <a:gd name="T28" fmla="*/ 0 h 135"/>
                    <a:gd name="T29" fmla="*/ 121 w 121"/>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 h="135">
                      <a:moveTo>
                        <a:pt x="67" y="0"/>
                      </a:moveTo>
                      <a:lnTo>
                        <a:pt x="67" y="31"/>
                      </a:lnTo>
                      <a:lnTo>
                        <a:pt x="121" y="31"/>
                      </a:lnTo>
                      <a:lnTo>
                        <a:pt x="121" y="104"/>
                      </a:lnTo>
                      <a:lnTo>
                        <a:pt x="67" y="104"/>
                      </a:lnTo>
                      <a:lnTo>
                        <a:pt x="67" y="135"/>
                      </a:lnTo>
                      <a:lnTo>
                        <a:pt x="0" y="69"/>
                      </a:lnTo>
                      <a:lnTo>
                        <a:pt x="67" y="0"/>
                      </a:lnTo>
                      <a:close/>
                    </a:path>
                  </a:pathLst>
                </a:custGeom>
                <a:solidFill>
                  <a:srgbClr val="FFFFFF"/>
                </a:solidFill>
                <a:ln w="9525">
                  <a:noFill/>
                  <a:miter lim="800000"/>
                  <a:headEnd/>
                  <a:tailEnd/>
                </a:ln>
              </p:spPr>
              <p:txBody>
                <a:bodyPr/>
                <a:lstStyle/>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
              <p:nvSpPr>
                <p:cNvPr id="37" name="矩形 20">
                  <a:extLst>
                    <a:ext uri="{FF2B5EF4-FFF2-40B4-BE49-F238E27FC236}">
                      <a16:creationId xmlns:a16="http://schemas.microsoft.com/office/drawing/2014/main" id="{B5395296-9E1E-4AD2-9F2F-ED6948BBA7E3}"/>
                    </a:ext>
                  </a:extLst>
                </p:cNvPr>
                <p:cNvSpPr>
                  <a:spLocks noChangeArrowheads="1"/>
                </p:cNvSpPr>
                <p:nvPr/>
              </p:nvSpPr>
              <p:spPr bwMode="auto">
                <a:xfrm>
                  <a:off x="5594060" y="3855845"/>
                  <a:ext cx="1592687" cy="459277"/>
                </a:xfrm>
                <a:prstGeom prst="rect">
                  <a:avLst/>
                </a:prstGeom>
                <a:noFill/>
                <a:ln w="9525">
                  <a:noFill/>
                  <a:miter lim="800000"/>
                  <a:headEnd/>
                  <a:tailEnd/>
                </a:ln>
              </p:spPr>
              <p:txBody>
                <a:bodyPr wrap="square" lIns="68573" tIns="34287" rIns="68573" bIns="34287">
                  <a:spAutoFit/>
                </a:bodyPr>
                <a:lstStyle/>
                <a:p>
                  <a:pPr algn="ctr"/>
                  <a:r>
                    <a:rPr lang="zh-CN" altLang="en-US" sz="1400" dirty="0">
                      <a:latin typeface="微软雅黑" panose="020B0503020204020204" pitchFamily="34" charset="-122"/>
                      <a:ea typeface="微软雅黑" panose="020B0503020204020204" pitchFamily="34" charset="-122"/>
                    </a:rPr>
                    <a:t>并发安全</a:t>
                  </a:r>
                  <a:endParaRPr lang="en-US" altLang="zh-CN" sz="1400" dirty="0">
                    <a:latin typeface="微软雅黑" panose="020B0503020204020204" pitchFamily="34" charset="-122"/>
                    <a:ea typeface="微软雅黑" panose="020B0503020204020204" pitchFamily="34" charset="-122"/>
                  </a:endParaRPr>
                </a:p>
              </p:txBody>
            </p:sp>
          </p:grpSp>
        </p:grpSp>
        <p:sp>
          <p:nvSpPr>
            <p:cNvPr id="17" name="文本框 16">
              <a:extLst>
                <a:ext uri="{FF2B5EF4-FFF2-40B4-BE49-F238E27FC236}">
                  <a16:creationId xmlns:a16="http://schemas.microsoft.com/office/drawing/2014/main" id="{FB837D52-3EE1-44EF-A380-D2A749BC5114}"/>
                </a:ext>
              </a:extLst>
            </p:cNvPr>
            <p:cNvSpPr txBox="1"/>
            <p:nvPr/>
          </p:nvSpPr>
          <p:spPr>
            <a:xfrm>
              <a:off x="777440" y="2185142"/>
              <a:ext cx="1043565" cy="273948"/>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静态类型</a:t>
              </a:r>
            </a:p>
          </p:txBody>
        </p:sp>
        <p:sp>
          <p:nvSpPr>
            <p:cNvPr id="18" name="文本框 17">
              <a:extLst>
                <a:ext uri="{FF2B5EF4-FFF2-40B4-BE49-F238E27FC236}">
                  <a16:creationId xmlns:a16="http://schemas.microsoft.com/office/drawing/2014/main" id="{7847C718-7FC7-4071-BE03-0027BC0F7881}"/>
                </a:ext>
              </a:extLst>
            </p:cNvPr>
            <p:cNvSpPr txBox="1"/>
            <p:nvPr/>
          </p:nvSpPr>
          <p:spPr>
            <a:xfrm>
              <a:off x="786273" y="2568456"/>
              <a:ext cx="1043565" cy="273948"/>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类型大小</a:t>
              </a:r>
            </a:p>
          </p:txBody>
        </p:sp>
        <p:sp>
          <p:nvSpPr>
            <p:cNvPr id="19" name="文本框 18">
              <a:extLst>
                <a:ext uri="{FF2B5EF4-FFF2-40B4-BE49-F238E27FC236}">
                  <a16:creationId xmlns:a16="http://schemas.microsoft.com/office/drawing/2014/main" id="{9D6D04CC-D922-4FA5-A5C9-62D9764710A0}"/>
                </a:ext>
              </a:extLst>
            </p:cNvPr>
            <p:cNvSpPr txBox="1"/>
            <p:nvPr/>
          </p:nvSpPr>
          <p:spPr>
            <a:xfrm>
              <a:off x="770450" y="2951770"/>
              <a:ext cx="1043565" cy="273948"/>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类型推导</a:t>
              </a:r>
            </a:p>
          </p:txBody>
        </p:sp>
        <p:sp>
          <p:nvSpPr>
            <p:cNvPr id="20" name="任意多边形 3">
              <a:extLst>
                <a:ext uri="{FF2B5EF4-FFF2-40B4-BE49-F238E27FC236}">
                  <a16:creationId xmlns:a16="http://schemas.microsoft.com/office/drawing/2014/main" id="{59C59518-3145-4250-9FD6-8CE2CB8D87F4}"/>
                </a:ext>
              </a:extLst>
            </p:cNvPr>
            <p:cNvSpPr/>
            <p:nvPr/>
          </p:nvSpPr>
          <p:spPr>
            <a:xfrm>
              <a:off x="606990" y="1575882"/>
              <a:ext cx="4329263" cy="1619362"/>
            </a:xfrm>
            <a:custGeom>
              <a:avLst/>
              <a:gdLst>
                <a:gd name="connsiteX0" fmla="*/ 0 w 8229600"/>
                <a:gd name="connsiteY0" fmla="*/ 1047750 h 1066800"/>
                <a:gd name="connsiteX1" fmla="*/ 0 w 8229600"/>
                <a:gd name="connsiteY1" fmla="*/ 0 h 1066800"/>
                <a:gd name="connsiteX2" fmla="*/ 8229600 w 8229600"/>
                <a:gd name="connsiteY2" fmla="*/ 0 h 1066800"/>
                <a:gd name="connsiteX3" fmla="*/ 8229600 w 8229600"/>
                <a:gd name="connsiteY3" fmla="*/ 1066800 h 1066800"/>
              </a:gdLst>
              <a:ahLst/>
              <a:cxnLst>
                <a:cxn ang="0">
                  <a:pos x="connsiteX0" y="connsiteY0"/>
                </a:cxn>
                <a:cxn ang="0">
                  <a:pos x="connsiteX1" y="connsiteY1"/>
                </a:cxn>
                <a:cxn ang="0">
                  <a:pos x="connsiteX2" y="connsiteY2"/>
                </a:cxn>
                <a:cxn ang="0">
                  <a:pos x="connsiteX3" y="connsiteY3"/>
                </a:cxn>
              </a:cxnLst>
              <a:rect l="l" t="t" r="r" b="b"/>
              <a:pathLst>
                <a:path w="8229600" h="1066800">
                  <a:moveTo>
                    <a:pt x="0" y="1047750"/>
                  </a:moveTo>
                  <a:lnTo>
                    <a:pt x="0" y="0"/>
                  </a:lnTo>
                  <a:lnTo>
                    <a:pt x="8229600" y="0"/>
                  </a:lnTo>
                  <a:lnTo>
                    <a:pt x="8229600" y="1066800"/>
                  </a:lnTo>
                </a:path>
              </a:pathLst>
            </a:custGeom>
            <a:ln w="28575">
              <a:solidFill>
                <a:srgbClr val="A32026"/>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BDDC6C9C-65DA-432B-9BDD-8BA9A5683AD5}"/>
                </a:ext>
              </a:extLst>
            </p:cNvPr>
            <p:cNvSpPr txBox="1"/>
            <p:nvPr/>
          </p:nvSpPr>
          <p:spPr>
            <a:xfrm>
              <a:off x="770449" y="1801828"/>
              <a:ext cx="860909" cy="273948"/>
            </a:xfrm>
            <a:prstGeom prst="rect">
              <a:avLst/>
            </a:prstGeom>
            <a:noFill/>
          </p:spPr>
          <p:txBody>
            <a:bodyPr wrap="square" lIns="0" tIns="0" rIns="0" bIns="0" rtlCol="0">
              <a:spAutoFit/>
            </a:bodyPr>
            <a:lstStyle/>
            <a:p>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强类型</a:t>
              </a:r>
            </a:p>
          </p:txBody>
        </p:sp>
        <p:sp>
          <p:nvSpPr>
            <p:cNvPr id="22" name="文本框 21">
              <a:extLst>
                <a:ext uri="{FF2B5EF4-FFF2-40B4-BE49-F238E27FC236}">
                  <a16:creationId xmlns:a16="http://schemas.microsoft.com/office/drawing/2014/main" id="{1C05F8C7-5E05-44CE-B797-D333208C9E87}"/>
                </a:ext>
              </a:extLst>
            </p:cNvPr>
            <p:cNvSpPr txBox="1"/>
            <p:nvPr/>
          </p:nvSpPr>
          <p:spPr>
            <a:xfrm>
              <a:off x="2304194" y="2093826"/>
              <a:ext cx="1043565" cy="273948"/>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借用检查</a:t>
              </a:r>
            </a:p>
          </p:txBody>
        </p:sp>
        <p:sp>
          <p:nvSpPr>
            <p:cNvPr id="23" name="文本框 22">
              <a:extLst>
                <a:ext uri="{FF2B5EF4-FFF2-40B4-BE49-F238E27FC236}">
                  <a16:creationId xmlns:a16="http://schemas.microsoft.com/office/drawing/2014/main" id="{BCE6364A-96BF-49C0-B648-4224F341BFFD}"/>
                </a:ext>
              </a:extLst>
            </p:cNvPr>
            <p:cNvSpPr txBox="1"/>
            <p:nvPr/>
          </p:nvSpPr>
          <p:spPr>
            <a:xfrm>
              <a:off x="2304194" y="2385824"/>
              <a:ext cx="915661" cy="547897"/>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智能指针 </a:t>
              </a:r>
              <a:endParaRPr kumimoji="1" lang="en-US" altLang="zh-CN"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l"/>
              <a:r>
                <a:rPr kumimoji="1" lang="en-US" altLang="zh-CN"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&amp;&amp; RAII</a:t>
              </a:r>
              <a:endPar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86DDB30D-CCC7-421A-989F-DA104C5FCC33}"/>
                </a:ext>
              </a:extLst>
            </p:cNvPr>
            <p:cNvSpPr txBox="1"/>
            <p:nvPr/>
          </p:nvSpPr>
          <p:spPr>
            <a:xfrm>
              <a:off x="2304194" y="2951770"/>
              <a:ext cx="1043565" cy="273948"/>
            </a:xfrm>
            <a:prstGeom prst="rect">
              <a:avLst/>
            </a:prstGeom>
            <a:noFill/>
          </p:spPr>
          <p:txBody>
            <a:bodyPr wrap="square" lIns="0" tIns="0" rIns="0" bIns="0" rtlCol="0">
              <a:spAutoFit/>
            </a:bodyPr>
            <a:lstStyle/>
            <a:p>
              <a:pPr algn="l"/>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生命周期</a:t>
              </a:r>
            </a:p>
          </p:txBody>
        </p:sp>
        <p:sp>
          <p:nvSpPr>
            <p:cNvPr id="25" name="文本框 24">
              <a:extLst>
                <a:ext uri="{FF2B5EF4-FFF2-40B4-BE49-F238E27FC236}">
                  <a16:creationId xmlns:a16="http://schemas.microsoft.com/office/drawing/2014/main" id="{26BC4A0E-2DC2-4CC2-A793-A05056FEB6CF}"/>
                </a:ext>
              </a:extLst>
            </p:cNvPr>
            <p:cNvSpPr txBox="1"/>
            <p:nvPr/>
          </p:nvSpPr>
          <p:spPr>
            <a:xfrm>
              <a:off x="2304194" y="1801828"/>
              <a:ext cx="1131207" cy="273948"/>
            </a:xfrm>
            <a:prstGeom prst="rect">
              <a:avLst/>
            </a:prstGeom>
            <a:noFill/>
          </p:spPr>
          <p:txBody>
            <a:bodyPr wrap="square" lIns="0" tIns="0" rIns="0" bIns="0" rtlCol="0">
              <a:spAutoFit/>
            </a:bodyPr>
            <a:lstStyle/>
            <a:p>
              <a:r>
                <a:rPr kumimoji="1" lang="zh-CN" altLang="en-US" sz="16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所有权系统</a:t>
              </a:r>
            </a:p>
          </p:txBody>
        </p:sp>
        <p:sp>
          <p:nvSpPr>
            <p:cNvPr id="26" name="文本框 25">
              <a:extLst>
                <a:ext uri="{FF2B5EF4-FFF2-40B4-BE49-F238E27FC236}">
                  <a16:creationId xmlns:a16="http://schemas.microsoft.com/office/drawing/2014/main" id="{ADD895E9-B1A9-4D7F-8D71-C1973ADBEF21}"/>
                </a:ext>
              </a:extLst>
            </p:cNvPr>
            <p:cNvSpPr txBox="1"/>
            <p:nvPr/>
          </p:nvSpPr>
          <p:spPr>
            <a:xfrm>
              <a:off x="3892689" y="2358532"/>
              <a:ext cx="1043565" cy="246221"/>
            </a:xfrm>
            <a:prstGeom prst="rect">
              <a:avLst/>
            </a:prstGeom>
            <a:noFill/>
          </p:spPr>
          <p:txBody>
            <a:bodyPr wrap="square" lIns="0" tIns="0" rIns="0" bIns="0" rtlCol="0">
              <a:spAutoFit/>
            </a:bodyPr>
            <a:lstStyle/>
            <a:p>
              <a:pPr algn="l"/>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Channel</a:t>
              </a:r>
              <a:endPar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文本框 26">
              <a:extLst>
                <a:ext uri="{FF2B5EF4-FFF2-40B4-BE49-F238E27FC236}">
                  <a16:creationId xmlns:a16="http://schemas.microsoft.com/office/drawing/2014/main" id="{D77620DB-06DB-4B95-839B-D1B8957BCF3B}"/>
                </a:ext>
              </a:extLst>
            </p:cNvPr>
            <p:cNvSpPr txBox="1"/>
            <p:nvPr/>
          </p:nvSpPr>
          <p:spPr>
            <a:xfrm>
              <a:off x="3892689" y="2669015"/>
              <a:ext cx="1043565" cy="246221"/>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共享状态</a:t>
              </a:r>
            </a:p>
          </p:txBody>
        </p:sp>
        <p:sp>
          <p:nvSpPr>
            <p:cNvPr id="28" name="文本框 27">
              <a:extLst>
                <a:ext uri="{FF2B5EF4-FFF2-40B4-BE49-F238E27FC236}">
                  <a16:creationId xmlns:a16="http://schemas.microsoft.com/office/drawing/2014/main" id="{579C672B-26DE-492F-9337-BF4B349CE0D8}"/>
                </a:ext>
              </a:extLst>
            </p:cNvPr>
            <p:cNvSpPr txBox="1"/>
            <p:nvPr/>
          </p:nvSpPr>
          <p:spPr>
            <a:xfrm>
              <a:off x="3892689" y="2979497"/>
              <a:ext cx="1043565" cy="246221"/>
            </a:xfrm>
            <a:prstGeom prst="rect">
              <a:avLst/>
            </a:prstGeom>
            <a:noFill/>
          </p:spPr>
          <p:txBody>
            <a:bodyPr wrap="square" lIns="0" tIns="0" rIns="0" bIns="0" rtlCol="0">
              <a:spAutoFit/>
            </a:bodyPr>
            <a:lstStyle/>
            <a:p>
              <a:pPr algn="l"/>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所有权</a:t>
              </a:r>
            </a:p>
          </p:txBody>
        </p:sp>
        <p:sp>
          <p:nvSpPr>
            <p:cNvPr id="29" name="文本框 28">
              <a:extLst>
                <a:ext uri="{FF2B5EF4-FFF2-40B4-BE49-F238E27FC236}">
                  <a16:creationId xmlns:a16="http://schemas.microsoft.com/office/drawing/2014/main" id="{047F7420-B973-4398-BBB5-95481740F940}"/>
                </a:ext>
              </a:extLst>
            </p:cNvPr>
            <p:cNvSpPr txBox="1"/>
            <p:nvPr/>
          </p:nvSpPr>
          <p:spPr>
            <a:xfrm>
              <a:off x="3892689" y="1801828"/>
              <a:ext cx="1027727" cy="492443"/>
            </a:xfrm>
            <a:prstGeom prst="rect">
              <a:avLst/>
            </a:prstGeom>
            <a:noFill/>
          </p:spPr>
          <p:txBody>
            <a:bodyPr wrap="square" lIns="0" tIns="0" rIns="0" bIns="0" rtlCol="0">
              <a:spAutoFit/>
            </a:bodyPr>
            <a:lstStyle/>
            <a:p>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Send &amp;&amp;</a:t>
              </a:r>
            </a:p>
            <a:p>
              <a:r>
                <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Sync Trait</a:t>
              </a:r>
              <a:endPar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文本框 29">
              <a:extLst>
                <a:ext uri="{FF2B5EF4-FFF2-40B4-BE49-F238E27FC236}">
                  <a16:creationId xmlns:a16="http://schemas.microsoft.com/office/drawing/2014/main" id="{830B48DA-F7CE-4844-8DCC-3C3FCFB80BDB}"/>
                </a:ext>
              </a:extLst>
            </p:cNvPr>
            <p:cNvSpPr txBox="1"/>
            <p:nvPr/>
          </p:nvSpPr>
          <p:spPr>
            <a:xfrm>
              <a:off x="1544150" y="4210222"/>
              <a:ext cx="2138079" cy="308192"/>
            </a:xfrm>
            <a:prstGeom prst="rect">
              <a:avLst/>
            </a:prstGeom>
            <a:noFill/>
          </p:spPr>
          <p:txBody>
            <a:bodyPr wrap="square" lIns="0" tIns="0" rIns="0" bIns="0" rtlCol="0">
              <a:spAutoFit/>
            </a:bodyPr>
            <a:lstStyle/>
            <a:p>
              <a:pPr algn="ctr"/>
              <a:r>
                <a:rPr kumimoji="1"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编译器静态检查</a:t>
              </a:r>
            </a:p>
          </p:txBody>
        </p:sp>
      </p:grpSp>
      <p:sp>
        <p:nvSpPr>
          <p:cNvPr id="12" name="文本框 11">
            <a:extLst>
              <a:ext uri="{FF2B5EF4-FFF2-40B4-BE49-F238E27FC236}">
                <a16:creationId xmlns:a16="http://schemas.microsoft.com/office/drawing/2014/main" id="{1FD9C47B-0F17-4598-B6D1-DF1A6CC64944}"/>
              </a:ext>
            </a:extLst>
          </p:cNvPr>
          <p:cNvSpPr txBox="1"/>
          <p:nvPr/>
        </p:nvSpPr>
        <p:spPr>
          <a:xfrm>
            <a:off x="1986929" y="4793100"/>
            <a:ext cx="957748" cy="369332"/>
          </a:xfrm>
          <a:prstGeom prst="rect">
            <a:avLst/>
          </a:prstGeom>
          <a:noFill/>
        </p:spPr>
        <p:txBody>
          <a:bodyPr wrap="square" lIns="0" tIns="0" rIns="0" bIns="0" rtlCol="0">
            <a:spAutoFit/>
          </a:bodyPr>
          <a:lstStyle/>
          <a:p>
            <a:pPr algn="ctr"/>
            <a:r>
              <a:rPr kumimoji="1" lang="zh-CN" altLang="en-US" sz="2400" b="1" dirty="0">
                <a:solidFill>
                  <a:srgbClr val="AA3D42"/>
                </a:solidFill>
                <a:latin typeface="微软雅黑" panose="020B0503020204020204" pitchFamily="34" charset="-122"/>
                <a:ea typeface="微软雅黑" panose="020B0503020204020204" pitchFamily="34" charset="-122"/>
                <a:cs typeface="Arial" panose="020B0604020202020204" pitchFamily="34" charset="0"/>
              </a:rPr>
              <a:t>高可靠</a:t>
            </a:r>
          </a:p>
        </p:txBody>
      </p:sp>
      <p:cxnSp>
        <p:nvCxnSpPr>
          <p:cNvPr id="46" name="直接连接符 3">
            <a:extLst>
              <a:ext uri="{FF2B5EF4-FFF2-40B4-BE49-F238E27FC236}">
                <a16:creationId xmlns:a16="http://schemas.microsoft.com/office/drawing/2014/main" id="{A66F7608-70A9-48DC-B7A9-58224F9D8FC9}"/>
              </a:ext>
            </a:extLst>
          </p:cNvPr>
          <p:cNvCxnSpPr>
            <a:cxnSpLocks/>
          </p:cNvCxnSpPr>
          <p:nvPr/>
        </p:nvCxnSpPr>
        <p:spPr>
          <a:xfrm>
            <a:off x="529038" y="5626718"/>
            <a:ext cx="11460234" cy="0"/>
          </a:xfrm>
          <a:prstGeom prst="line">
            <a:avLst/>
          </a:prstGeom>
          <a:ln w="254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7" name="组合 22">
            <a:extLst>
              <a:ext uri="{FF2B5EF4-FFF2-40B4-BE49-F238E27FC236}">
                <a16:creationId xmlns:a16="http://schemas.microsoft.com/office/drawing/2014/main" id="{87F0E3E8-942C-4D45-821A-35D2DDEC5393}"/>
              </a:ext>
            </a:extLst>
          </p:cNvPr>
          <p:cNvGrpSpPr/>
          <p:nvPr/>
        </p:nvGrpSpPr>
        <p:grpSpPr>
          <a:xfrm>
            <a:off x="2045852" y="5274342"/>
            <a:ext cx="821144" cy="707883"/>
            <a:chOff x="2195308" y="3578363"/>
            <a:chExt cx="821144" cy="707883"/>
          </a:xfrm>
          <a:solidFill>
            <a:srgbClr val="AA3D42"/>
          </a:solidFill>
          <a:effectLst>
            <a:innerShdw blurRad="63500" dist="50800" dir="13500000">
              <a:prstClr val="black">
                <a:alpha val="50000"/>
              </a:prstClr>
            </a:innerShdw>
          </a:effectLst>
        </p:grpSpPr>
        <p:sp>
          <p:nvSpPr>
            <p:cNvPr id="48" name="六边形 23">
              <a:extLst>
                <a:ext uri="{FF2B5EF4-FFF2-40B4-BE49-F238E27FC236}">
                  <a16:creationId xmlns:a16="http://schemas.microsoft.com/office/drawing/2014/main" id="{B82F5271-F388-4C59-ABEC-D45805278310}"/>
                </a:ext>
              </a:extLst>
            </p:cNvPr>
            <p:cNvSpPr/>
            <p:nvPr/>
          </p:nvSpPr>
          <p:spPr>
            <a:xfrm>
              <a:off x="2195308" y="3578363"/>
              <a:ext cx="821144" cy="70788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49" name="文本框 24">
              <a:extLst>
                <a:ext uri="{FF2B5EF4-FFF2-40B4-BE49-F238E27FC236}">
                  <a16:creationId xmlns:a16="http://schemas.microsoft.com/office/drawing/2014/main" id="{6472FA54-977C-44AA-83DE-BFFED62501F6}"/>
                </a:ext>
              </a:extLst>
            </p:cNvPr>
            <p:cNvSpPr txBox="1"/>
            <p:nvPr/>
          </p:nvSpPr>
          <p:spPr>
            <a:xfrm>
              <a:off x="2318916" y="3630764"/>
              <a:ext cx="569697" cy="646331"/>
            </a:xfrm>
            <a:prstGeom prst="rect">
              <a:avLst/>
            </a:prstGeom>
            <a:noFill/>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rPr>
                <a:t>1</a:t>
              </a:r>
              <a:endParaRPr lang="zh-CN" altLang="en-US"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nvGrpSpPr>
          <p:cNvPr id="50" name="组合 25">
            <a:extLst>
              <a:ext uri="{FF2B5EF4-FFF2-40B4-BE49-F238E27FC236}">
                <a16:creationId xmlns:a16="http://schemas.microsoft.com/office/drawing/2014/main" id="{E22EC0C2-EC64-4F1D-95CE-E2F89C40E1F9}"/>
              </a:ext>
            </a:extLst>
          </p:cNvPr>
          <p:cNvGrpSpPr/>
          <p:nvPr/>
        </p:nvGrpSpPr>
        <p:grpSpPr>
          <a:xfrm>
            <a:off x="5866693" y="5286240"/>
            <a:ext cx="821144" cy="707883"/>
            <a:chOff x="4221398" y="3578363"/>
            <a:chExt cx="821144" cy="707883"/>
          </a:xfrm>
          <a:solidFill>
            <a:srgbClr val="AA3D42"/>
          </a:solidFill>
          <a:effectLst>
            <a:innerShdw blurRad="63500" dist="50800" dir="13500000">
              <a:prstClr val="black">
                <a:alpha val="50000"/>
              </a:prstClr>
            </a:innerShdw>
          </a:effectLst>
        </p:grpSpPr>
        <p:sp>
          <p:nvSpPr>
            <p:cNvPr id="51" name="六边形 26">
              <a:extLst>
                <a:ext uri="{FF2B5EF4-FFF2-40B4-BE49-F238E27FC236}">
                  <a16:creationId xmlns:a16="http://schemas.microsoft.com/office/drawing/2014/main" id="{06B2EB2B-47F3-4584-9B2D-3FCE64AF988E}"/>
                </a:ext>
              </a:extLst>
            </p:cNvPr>
            <p:cNvSpPr/>
            <p:nvPr/>
          </p:nvSpPr>
          <p:spPr>
            <a:xfrm>
              <a:off x="4221398" y="3578363"/>
              <a:ext cx="821144" cy="70788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52" name="文本框 27">
              <a:extLst>
                <a:ext uri="{FF2B5EF4-FFF2-40B4-BE49-F238E27FC236}">
                  <a16:creationId xmlns:a16="http://schemas.microsoft.com/office/drawing/2014/main" id="{C1F23B40-9CF6-4B00-8572-F3460A080C13}"/>
                </a:ext>
              </a:extLst>
            </p:cNvPr>
            <p:cNvSpPr txBox="1"/>
            <p:nvPr/>
          </p:nvSpPr>
          <p:spPr>
            <a:xfrm>
              <a:off x="4347121" y="3609137"/>
              <a:ext cx="569697" cy="646331"/>
            </a:xfrm>
            <a:prstGeom prst="rect">
              <a:avLst/>
            </a:prstGeom>
            <a:noFill/>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rPr>
                <a:t>2</a:t>
              </a:r>
              <a:endParaRPr lang="zh-CN" altLang="en-US"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nvGrpSpPr>
          <p:cNvPr id="53" name="组合 28">
            <a:extLst>
              <a:ext uri="{FF2B5EF4-FFF2-40B4-BE49-F238E27FC236}">
                <a16:creationId xmlns:a16="http://schemas.microsoft.com/office/drawing/2014/main" id="{21AC3B4F-EF87-4324-8919-A398B00EC3E4}"/>
              </a:ext>
            </a:extLst>
          </p:cNvPr>
          <p:cNvGrpSpPr/>
          <p:nvPr/>
        </p:nvGrpSpPr>
        <p:grpSpPr>
          <a:xfrm>
            <a:off x="9687533" y="5286240"/>
            <a:ext cx="821144" cy="707883"/>
            <a:chOff x="8076283" y="3578363"/>
            <a:chExt cx="821144" cy="707883"/>
          </a:xfrm>
          <a:solidFill>
            <a:srgbClr val="AA3D42"/>
          </a:solidFill>
          <a:effectLst>
            <a:innerShdw blurRad="63500" dist="50800" dir="13500000">
              <a:prstClr val="black">
                <a:alpha val="50000"/>
              </a:prstClr>
            </a:innerShdw>
          </a:effectLst>
        </p:grpSpPr>
        <p:sp>
          <p:nvSpPr>
            <p:cNvPr id="54" name="六边形 29">
              <a:extLst>
                <a:ext uri="{FF2B5EF4-FFF2-40B4-BE49-F238E27FC236}">
                  <a16:creationId xmlns:a16="http://schemas.microsoft.com/office/drawing/2014/main" id="{1C07A10E-E12F-48A5-9CFE-A958385E9EFD}"/>
                </a:ext>
              </a:extLst>
            </p:cNvPr>
            <p:cNvSpPr/>
            <p:nvPr/>
          </p:nvSpPr>
          <p:spPr>
            <a:xfrm>
              <a:off x="8076283" y="3578363"/>
              <a:ext cx="821144" cy="70788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55" name="文本框 30">
              <a:extLst>
                <a:ext uri="{FF2B5EF4-FFF2-40B4-BE49-F238E27FC236}">
                  <a16:creationId xmlns:a16="http://schemas.microsoft.com/office/drawing/2014/main" id="{A273EE19-257B-4B3A-B626-0B0640905DCC}"/>
                </a:ext>
              </a:extLst>
            </p:cNvPr>
            <p:cNvSpPr txBox="1"/>
            <p:nvPr/>
          </p:nvSpPr>
          <p:spPr>
            <a:xfrm>
              <a:off x="8202006" y="3609136"/>
              <a:ext cx="569697" cy="646331"/>
            </a:xfrm>
            <a:prstGeom prst="rect">
              <a:avLst/>
            </a:prstGeom>
            <a:noFill/>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rPr>
                <a:t>3</a:t>
              </a:r>
              <a:endParaRPr lang="zh-CN" altLang="en-US" sz="3600"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pic>
        <p:nvPicPr>
          <p:cNvPr id="56" name="图片 55">
            <a:extLst>
              <a:ext uri="{FF2B5EF4-FFF2-40B4-BE49-F238E27FC236}">
                <a16:creationId xmlns:a16="http://schemas.microsoft.com/office/drawing/2014/main" id="{F639E95D-A1FF-4C06-9DB0-B77D8DD5C699}"/>
              </a:ext>
            </a:extLst>
          </p:cNvPr>
          <p:cNvPicPr>
            <a:picLocks noChangeAspect="1"/>
          </p:cNvPicPr>
          <p:nvPr/>
        </p:nvPicPr>
        <p:blipFill>
          <a:blip r:embed="rId3"/>
          <a:stretch>
            <a:fillRect/>
          </a:stretch>
        </p:blipFill>
        <p:spPr>
          <a:xfrm>
            <a:off x="4932557" y="1507483"/>
            <a:ext cx="3567936" cy="1305252"/>
          </a:xfrm>
          <a:prstGeom prst="rect">
            <a:avLst/>
          </a:prstGeom>
          <a:effectLst>
            <a:outerShdw blurRad="50800" dist="38100" dir="2700000" algn="tl" rotWithShape="0">
              <a:prstClr val="black">
                <a:alpha val="40000"/>
              </a:prstClr>
            </a:outerShdw>
          </a:effectLst>
        </p:spPr>
      </p:pic>
      <p:sp>
        <p:nvSpPr>
          <p:cNvPr id="57" name="文本框 56">
            <a:extLst>
              <a:ext uri="{FF2B5EF4-FFF2-40B4-BE49-F238E27FC236}">
                <a16:creationId xmlns:a16="http://schemas.microsoft.com/office/drawing/2014/main" id="{29054C4F-2733-40DA-854E-126A7B3A9382}"/>
              </a:ext>
            </a:extLst>
          </p:cNvPr>
          <p:cNvSpPr txBox="1"/>
          <p:nvPr/>
        </p:nvSpPr>
        <p:spPr>
          <a:xfrm>
            <a:off x="4932557" y="2973125"/>
            <a:ext cx="3006354" cy="1708160"/>
          </a:xfrm>
          <a:prstGeom prst="rect">
            <a:avLst/>
          </a:prstGeom>
          <a:noFill/>
        </p:spPr>
        <p:txBody>
          <a:bodyPr wrap="square" rtlCol="0">
            <a:spAutoFit/>
          </a:bodyPr>
          <a:lstStyle/>
          <a:p>
            <a:pPr marL="285750" indent="-285750" defTabSz="91440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无</a:t>
            </a:r>
            <a:r>
              <a:rPr lang="en-US" altLang="zh-CN" sz="1400" dirty="0">
                <a:latin typeface="微软雅黑" panose="020B0503020204020204" pitchFamily="34" charset="-122"/>
                <a:ea typeface="微软雅黑" panose="020B0503020204020204" pitchFamily="34" charset="-122"/>
              </a:rPr>
              <a:t>GC</a:t>
            </a:r>
            <a:r>
              <a:rPr lang="zh-CN" altLang="en-US" sz="1400" dirty="0">
                <a:latin typeface="微软雅黑" panose="020B0503020204020204" pitchFamily="34" charset="-122"/>
                <a:ea typeface="微软雅黑" panose="020B0503020204020204" pitchFamily="34" charset="-122"/>
              </a:rPr>
              <a:t>、无</a:t>
            </a:r>
            <a:r>
              <a:rPr lang="en-US" altLang="zh-CN" sz="1400" dirty="0">
                <a:latin typeface="微软雅黑" panose="020B0503020204020204" pitchFamily="34" charset="-122"/>
                <a:ea typeface="微软雅黑" panose="020B0503020204020204" pitchFamily="34" charset="-122"/>
              </a:rPr>
              <a:t>Runtime</a:t>
            </a:r>
            <a:r>
              <a:rPr lang="zh-CN" altLang="en-US" sz="1400" dirty="0">
                <a:latin typeface="微软雅黑" panose="020B0503020204020204" pitchFamily="34" charset="-122"/>
                <a:ea typeface="微软雅黑" panose="020B0503020204020204" pitchFamily="34" charset="-122"/>
              </a:rPr>
              <a:t>、无解释器</a:t>
            </a:r>
            <a:endParaRPr lang="en-US" altLang="zh-CN" sz="1400" dirty="0">
              <a:latin typeface="微软雅黑" panose="020B0503020204020204" pitchFamily="34" charset="-122"/>
              <a:ea typeface="微软雅黑" panose="020B0503020204020204" pitchFamily="34" charset="-122"/>
            </a:endParaRPr>
          </a:p>
          <a:p>
            <a:pPr marL="285750" indent="-285750" defTabSz="91440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零成本抽象</a:t>
            </a:r>
            <a:endParaRPr lang="en-US" altLang="zh-CN" sz="1400" dirty="0">
              <a:latin typeface="微软雅黑" panose="020B0503020204020204" pitchFamily="34" charset="-122"/>
              <a:ea typeface="微软雅黑" panose="020B0503020204020204" pitchFamily="34" charset="-122"/>
            </a:endParaRPr>
          </a:p>
          <a:p>
            <a:pPr marL="285750" indent="-285750" defTabSz="91440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后端</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优化</a:t>
            </a:r>
            <a:endParaRPr lang="en-US" altLang="zh-CN" sz="1400" dirty="0">
              <a:latin typeface="微软雅黑" panose="020B0503020204020204" pitchFamily="34" charset="-122"/>
              <a:ea typeface="微软雅黑" panose="020B0503020204020204" pitchFamily="34" charset="-122"/>
            </a:endParaRPr>
          </a:p>
          <a:p>
            <a:pPr marL="285750" indent="-285750" defTabSz="91440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支持</a:t>
            </a:r>
            <a:r>
              <a:rPr lang="en-US" altLang="zh-CN" sz="1400" dirty="0">
                <a:latin typeface="微软雅黑" panose="020B0503020204020204" pitchFamily="34" charset="-122"/>
                <a:ea typeface="微软雅黑" panose="020B0503020204020204" pitchFamily="34" charset="-122"/>
              </a:rPr>
              <a:t>C-ABI</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FFI</a:t>
            </a:r>
            <a:r>
              <a:rPr lang="zh-CN" altLang="en-US" sz="1400" dirty="0">
                <a:latin typeface="微软雅黑" panose="020B0503020204020204" pitchFamily="34" charset="-122"/>
                <a:ea typeface="微软雅黑" panose="020B0503020204020204" pitchFamily="34" charset="-122"/>
              </a:rPr>
              <a:t>方式</a:t>
            </a:r>
            <a:endParaRPr lang="en-US" altLang="zh-CN" sz="1400" dirty="0">
              <a:latin typeface="微软雅黑" panose="020B0503020204020204" pitchFamily="34" charset="-122"/>
              <a:ea typeface="微软雅黑" panose="020B0503020204020204" pitchFamily="34" charset="-122"/>
            </a:endParaRPr>
          </a:p>
          <a:p>
            <a:pPr marL="285750" indent="-285750" defTabSz="91440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支持自定义内存分配器</a:t>
            </a:r>
            <a:endParaRPr lang="en-US" altLang="zh-CN" sz="160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306A8B1B-875B-41E5-BEED-8B09C57DDA00}"/>
              </a:ext>
            </a:extLst>
          </p:cNvPr>
          <p:cNvSpPr/>
          <p:nvPr/>
        </p:nvSpPr>
        <p:spPr>
          <a:xfrm>
            <a:off x="4895995" y="2815023"/>
            <a:ext cx="3724707" cy="261610"/>
          </a:xfrm>
          <a:prstGeom prst="rect">
            <a:avLst/>
          </a:prstGeom>
        </p:spPr>
        <p:txBody>
          <a:bodyPr wrap="square">
            <a:spAutoFit/>
          </a:bodyPr>
          <a:lstStyle/>
          <a:p>
            <a:pPr defTabSz="914400"/>
            <a:r>
              <a:rPr lang="en-US" altLang="zh-CN" sz="1100" dirty="0">
                <a:solidFill>
                  <a:srgbClr val="FF0000"/>
                </a:solidFill>
                <a:latin typeface="微软雅黑" panose="020B0503020204020204" pitchFamily="34" charset="-122"/>
                <a:ea typeface="微软雅黑" panose="020B0503020204020204" pitchFamily="34" charset="-122"/>
              </a:rPr>
              <a:t>Rust</a:t>
            </a:r>
            <a:r>
              <a:rPr lang="zh-CN" altLang="en-US" sz="1100" dirty="0">
                <a:solidFill>
                  <a:srgbClr val="FF0000"/>
                </a:solidFill>
                <a:latin typeface="微软雅黑" panose="020B0503020204020204" pitchFamily="34" charset="-122"/>
                <a:ea typeface="微软雅黑" panose="020B0503020204020204" pitchFamily="34" charset="-122"/>
              </a:rPr>
              <a:t>性能基本和</a:t>
            </a:r>
            <a:r>
              <a:rPr lang="en-US" altLang="zh-CN" sz="1100" dirty="0">
                <a:solidFill>
                  <a:srgbClr val="FF0000"/>
                </a:solidFill>
                <a:latin typeface="微软雅黑" panose="020B0503020204020204" pitchFamily="34" charset="-122"/>
                <a:ea typeface="微软雅黑" panose="020B0503020204020204" pitchFamily="34" charset="-122"/>
              </a:rPr>
              <a:t>C</a:t>
            </a:r>
            <a:r>
              <a:rPr lang="zh-CN" altLang="en-US" sz="1100" dirty="0">
                <a:solidFill>
                  <a:srgbClr val="FF0000"/>
                </a:solidFill>
                <a:latin typeface="微软雅黑" panose="020B0503020204020204" pitchFamily="34" charset="-122"/>
                <a:ea typeface="微软雅黑" panose="020B0503020204020204" pitchFamily="34" charset="-122"/>
              </a:rPr>
              <a:t>、</a:t>
            </a:r>
            <a:r>
              <a:rPr lang="en-US" altLang="zh-CN" sz="1100" dirty="0">
                <a:solidFill>
                  <a:srgbClr val="FF0000"/>
                </a:solidFill>
                <a:latin typeface="微软雅黑" panose="020B0503020204020204" pitchFamily="34" charset="-122"/>
                <a:ea typeface="微软雅黑" panose="020B0503020204020204" pitchFamily="34" charset="-122"/>
              </a:rPr>
              <a:t>C++</a:t>
            </a:r>
            <a:r>
              <a:rPr lang="zh-CN" altLang="en-US" sz="1100" dirty="0">
                <a:solidFill>
                  <a:srgbClr val="FF0000"/>
                </a:solidFill>
                <a:latin typeface="微软雅黑" panose="020B0503020204020204" pitchFamily="34" charset="-122"/>
                <a:ea typeface="微软雅黑" panose="020B0503020204020204" pitchFamily="34" charset="-122"/>
              </a:rPr>
              <a:t>持平，适用于系统级编程领域</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EF9AE225-2374-43D0-A289-4B219EFD34A6}"/>
              </a:ext>
            </a:extLst>
          </p:cNvPr>
          <p:cNvSpPr txBox="1"/>
          <p:nvPr/>
        </p:nvSpPr>
        <p:spPr>
          <a:xfrm>
            <a:off x="9161761" y="1484891"/>
            <a:ext cx="1895711" cy="3392852"/>
          </a:xfrm>
          <a:prstGeom prst="rect">
            <a:avLst/>
          </a:prstGeom>
          <a:noFill/>
        </p:spPr>
        <p:txBody>
          <a:bodyPr wrap="square" rtlCol="0">
            <a:spAutoFit/>
          </a:bodyPr>
          <a:lstStyle/>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强大编译器</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全开源方式运作</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Cargo</a:t>
            </a:r>
          </a:p>
          <a:p>
            <a:pPr marL="285750" indent="-285750" defTabSz="914400">
              <a:lnSpc>
                <a:spcPct val="12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Crates.io</a:t>
            </a:r>
          </a:p>
          <a:p>
            <a:pPr marL="285750" indent="-285750" defTabSz="914400">
              <a:lnSpc>
                <a:spcPct val="12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Docs.rs</a:t>
            </a: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自带测试框架</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支持跨平台</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多编程范式</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丰富的文档手册</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SIMD </a:t>
            </a:r>
            <a:r>
              <a:rPr lang="zh-CN" altLang="en-US" sz="1500" dirty="0">
                <a:latin typeface="微软雅黑" panose="020B0503020204020204" pitchFamily="34" charset="-122"/>
                <a:ea typeface="微软雅黑" panose="020B0503020204020204" pitchFamily="34" charset="-122"/>
              </a:rPr>
              <a:t>支持</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嵌入式汇编支持</a:t>
            </a:r>
            <a:endParaRPr lang="en-US" altLang="zh-CN" sz="1500" dirty="0">
              <a:latin typeface="微软雅黑" panose="020B0503020204020204" pitchFamily="34" charset="-122"/>
              <a:ea typeface="微软雅黑" panose="020B0503020204020204" pitchFamily="34" charset="-122"/>
            </a:endParaRPr>
          </a:p>
          <a:p>
            <a:pPr marL="285750" indent="-285750" defTabSz="914400">
              <a:lnSpc>
                <a:spcPct val="120000"/>
              </a:lnSpc>
              <a:buFont typeface="Wingdings" panose="05000000000000000000" pitchFamily="2" charset="2"/>
              <a:buChar char="ü"/>
            </a:pPr>
            <a:endParaRPr lang="en-US" altLang="zh-CN" sz="150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679CB2CA-1E24-48F3-BDDA-93287BBAAE05}"/>
              </a:ext>
            </a:extLst>
          </p:cNvPr>
          <p:cNvSpPr txBox="1"/>
          <p:nvPr/>
        </p:nvSpPr>
        <p:spPr>
          <a:xfrm>
            <a:off x="5780281" y="4793997"/>
            <a:ext cx="957748" cy="369332"/>
          </a:xfrm>
          <a:prstGeom prst="rect">
            <a:avLst/>
          </a:prstGeom>
          <a:noFill/>
        </p:spPr>
        <p:txBody>
          <a:bodyPr wrap="square" lIns="0" tIns="0" rIns="0" bIns="0" rtlCol="0">
            <a:spAutoFit/>
          </a:bodyPr>
          <a:lstStyle/>
          <a:p>
            <a:pPr algn="ctr"/>
            <a:r>
              <a:rPr kumimoji="1" lang="zh-CN" altLang="en-US" sz="2400" b="1" dirty="0">
                <a:solidFill>
                  <a:srgbClr val="AA3D42"/>
                </a:solidFill>
                <a:latin typeface="微软雅黑" panose="020B0503020204020204" pitchFamily="34" charset="-122"/>
                <a:ea typeface="微软雅黑" panose="020B0503020204020204" pitchFamily="34" charset="-122"/>
                <a:cs typeface="Arial" panose="020B0604020202020204" pitchFamily="34" charset="0"/>
              </a:rPr>
              <a:t>高性能</a:t>
            </a:r>
          </a:p>
        </p:txBody>
      </p:sp>
      <p:sp>
        <p:nvSpPr>
          <p:cNvPr id="61" name="文本框 60">
            <a:extLst>
              <a:ext uri="{FF2B5EF4-FFF2-40B4-BE49-F238E27FC236}">
                <a16:creationId xmlns:a16="http://schemas.microsoft.com/office/drawing/2014/main" id="{A87A9E28-0D7C-466D-AB89-2311B60E17BA}"/>
              </a:ext>
            </a:extLst>
          </p:cNvPr>
          <p:cNvSpPr txBox="1"/>
          <p:nvPr/>
        </p:nvSpPr>
        <p:spPr>
          <a:xfrm>
            <a:off x="9350712" y="4790374"/>
            <a:ext cx="1461662" cy="369332"/>
          </a:xfrm>
          <a:prstGeom prst="rect">
            <a:avLst/>
          </a:prstGeom>
          <a:noFill/>
        </p:spPr>
        <p:txBody>
          <a:bodyPr wrap="square" lIns="0" tIns="0" rIns="0" bIns="0" rtlCol="0">
            <a:spAutoFit/>
          </a:bodyPr>
          <a:lstStyle/>
          <a:p>
            <a:pPr algn="ctr"/>
            <a:r>
              <a:rPr kumimoji="1" lang="zh-CN" altLang="en-US" sz="2400" b="1" dirty="0">
                <a:solidFill>
                  <a:srgbClr val="AA3D42"/>
                </a:solidFill>
                <a:latin typeface="微软雅黑" panose="020B0503020204020204" pitchFamily="34" charset="-122"/>
                <a:ea typeface="微软雅黑" panose="020B0503020204020204" pitchFamily="34" charset="-122"/>
                <a:cs typeface="Arial" panose="020B0604020202020204" pitchFamily="34" charset="0"/>
              </a:rPr>
              <a:t>高生产力</a:t>
            </a:r>
          </a:p>
        </p:txBody>
      </p:sp>
    </p:spTree>
    <p:extLst>
      <p:ext uri="{BB962C8B-B14F-4D97-AF65-F5344CB8AC3E}">
        <p14:creationId xmlns:p14="http://schemas.microsoft.com/office/powerpoint/2010/main" val="16755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8805" y="2157190"/>
            <a:ext cx="4608450" cy="584775"/>
          </a:xfrm>
          <a:prstGeom prst="rect">
            <a:avLst/>
          </a:prstGeom>
          <a:noFill/>
        </p:spPr>
        <p:txBody>
          <a:bodyPr wrap="square" rtlCol="0">
            <a:spAutoFit/>
          </a:bodyPr>
          <a:lstStyle/>
          <a:p>
            <a:r>
              <a:rPr kumimoji="1" lang="en-US" altLang="zh-CN" sz="3200" b="1" dirty="0">
                <a:solidFill>
                  <a:schemeClr val="bg1"/>
                </a:solidFill>
                <a:latin typeface="微软雅黑" panose="020B0503020204020204" pitchFamily="34" charset="-122"/>
                <a:ea typeface="微软雅黑" panose="020B0503020204020204" pitchFamily="34" charset="-122"/>
              </a:rPr>
              <a:t>Rust</a:t>
            </a:r>
            <a:r>
              <a:rPr kumimoji="1" lang="zh-CN" altLang="en-US" sz="3200" b="1" dirty="0">
                <a:solidFill>
                  <a:schemeClr val="bg1"/>
                </a:solidFill>
                <a:latin typeface="微软雅黑" panose="020B0503020204020204" pitchFamily="34" charset="-122"/>
                <a:ea typeface="微软雅黑" panose="020B0503020204020204" pitchFamily="34" charset="-122"/>
              </a:rPr>
              <a:t>密码系统生态简览</a:t>
            </a:r>
          </a:p>
        </p:txBody>
      </p:sp>
      <p:sp>
        <p:nvSpPr>
          <p:cNvPr id="3" name="矩形 2"/>
          <p:cNvSpPr/>
          <p:nvPr/>
        </p:nvSpPr>
        <p:spPr>
          <a:xfrm>
            <a:off x="5168804" y="2723225"/>
            <a:ext cx="4409891" cy="371577"/>
          </a:xfrm>
          <a:prstGeom prst="rect">
            <a:avLst/>
          </a:prstGeom>
        </p:spPr>
        <p:txBody>
          <a:bodyPr wrap="square">
            <a:spAutoFit/>
          </a:bodyPr>
          <a:lstStyle/>
          <a:p>
            <a:pPr>
              <a:lnSpc>
                <a:spcPct val="150000"/>
              </a:lnSpc>
            </a:pPr>
            <a:r>
              <a:rPr kumimoji="1" lang="en-US" altLang="zh-CN" sz="1400" dirty="0">
                <a:solidFill>
                  <a:schemeClr val="bg1"/>
                </a:solidFill>
                <a:latin typeface="Proxima Nova Lt" panose="02000506030000020004" pitchFamily="2" charset="0"/>
                <a:ea typeface="PingFang SC Thin" panose="020B0400000000000000" pitchFamily="34" charset="-122"/>
              </a:rPr>
              <a:t>A Look at Cryptography Systems in Rust Community</a:t>
            </a:r>
            <a:endParaRPr kumimoji="1" lang="zh-CN" altLang="en-US" sz="1400" dirty="0">
              <a:solidFill>
                <a:schemeClr val="bg1"/>
              </a:solidFill>
              <a:latin typeface="Proxima Nova Lt" panose="02000506030000020004" pitchFamily="2" charset="0"/>
              <a:ea typeface="PingFang SC Thin" panose="020B0400000000000000" pitchFamily="34" charset="-122"/>
            </a:endParaRPr>
          </a:p>
        </p:txBody>
      </p:sp>
      <p:pic>
        <p:nvPicPr>
          <p:cNvPr id="9" name="图片 8">
            <a:extLst>
              <a:ext uri="{FF2B5EF4-FFF2-40B4-BE49-F238E27FC236}">
                <a16:creationId xmlns:a16="http://schemas.microsoft.com/office/drawing/2014/main" id="{C7DE7562-1DA8-4B7A-9BF9-A499169C357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1277461" y="1004815"/>
            <a:ext cx="3729863" cy="5014984"/>
          </a:xfrm>
          <a:prstGeom prst="rect">
            <a:avLst/>
          </a:prstGeom>
        </p:spPr>
      </p:pic>
      <p:sp>
        <p:nvSpPr>
          <p:cNvPr id="5" name="矩形 4"/>
          <p:cNvSpPr/>
          <p:nvPr/>
        </p:nvSpPr>
        <p:spPr>
          <a:xfrm>
            <a:off x="4387699" y="5406886"/>
            <a:ext cx="447263" cy="447263"/>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0858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2C366D-76DF-464A-AD97-7101C78AD456}"/>
              </a:ext>
            </a:extLst>
          </p:cNvPr>
          <p:cNvCxnSpPr>
            <a:cxnSpLocks/>
          </p:cNvCxnSpPr>
          <p:nvPr/>
        </p:nvCxnSpPr>
        <p:spPr>
          <a:xfrm>
            <a:off x="864159" y="1242818"/>
            <a:ext cx="552659" cy="0"/>
          </a:xfrm>
          <a:prstGeom prst="line">
            <a:avLst/>
          </a:prstGeom>
          <a:ln w="38100"/>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0B7BB5C9-20A8-405A-BA16-98B64B6AD9BE}"/>
              </a:ext>
            </a:extLst>
          </p:cNvPr>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3.1 Rust</a:t>
            </a:r>
            <a:r>
              <a:rPr kumimoji="1" lang="zh-CN" altLang="en-US" sz="4400" b="1" dirty="0">
                <a:latin typeface="微软雅黑" panose="020B0503020204020204" pitchFamily="34" charset="-122"/>
                <a:ea typeface="微软雅黑" panose="020B0503020204020204" pitchFamily="34" charset="-122"/>
              </a:rPr>
              <a:t>密码算法生态以及对比</a:t>
            </a:r>
          </a:p>
        </p:txBody>
      </p:sp>
      <p:sp>
        <p:nvSpPr>
          <p:cNvPr id="63" name="TextBox 5">
            <a:extLst>
              <a:ext uri="{FF2B5EF4-FFF2-40B4-BE49-F238E27FC236}">
                <a16:creationId xmlns:a16="http://schemas.microsoft.com/office/drawing/2014/main" id="{75FFEACE-EDCC-43B7-8E09-50F402CB420B}"/>
              </a:ext>
            </a:extLst>
          </p:cNvPr>
          <p:cNvSpPr txBox="1">
            <a:spLocks noChangeArrowheads="1"/>
          </p:cNvSpPr>
          <p:nvPr/>
        </p:nvSpPr>
        <p:spPr bwMode="auto">
          <a:xfrm>
            <a:off x="747402" y="1246651"/>
            <a:ext cx="5015223" cy="4314643"/>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Rust std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标准库中没有密码库；</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社区中的常用密码算法库：</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crate.io</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上的 </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#Cryptography </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分类下前</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5</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页，最近下载量不低于</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150W</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，一年之内有更新的</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crate</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20000"/>
              </a:lnSpc>
            </a:pP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4" name="椭圆 63">
            <a:extLst>
              <a:ext uri="{FF2B5EF4-FFF2-40B4-BE49-F238E27FC236}">
                <a16:creationId xmlns:a16="http://schemas.microsoft.com/office/drawing/2014/main" id="{9F11B372-A93C-475E-BF47-93776DBC16D5}"/>
              </a:ext>
            </a:extLst>
          </p:cNvPr>
          <p:cNvSpPr/>
          <p:nvPr/>
        </p:nvSpPr>
        <p:spPr>
          <a:xfrm>
            <a:off x="836027" y="141254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a:extLst>
              <a:ext uri="{FF2B5EF4-FFF2-40B4-BE49-F238E27FC236}">
                <a16:creationId xmlns:a16="http://schemas.microsoft.com/office/drawing/2014/main" id="{3B758D07-C148-412A-A70D-C960D19398D7}"/>
              </a:ext>
            </a:extLst>
          </p:cNvPr>
          <p:cNvSpPr/>
          <p:nvPr/>
        </p:nvSpPr>
        <p:spPr>
          <a:xfrm>
            <a:off x="836027" y="207127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66" name="表格 65">
            <a:extLst>
              <a:ext uri="{FF2B5EF4-FFF2-40B4-BE49-F238E27FC236}">
                <a16:creationId xmlns:a16="http://schemas.microsoft.com/office/drawing/2014/main" id="{D21BC789-55DA-44BE-A8B4-27686F9EDBB1}"/>
              </a:ext>
            </a:extLst>
          </p:cNvPr>
          <p:cNvGraphicFramePr>
            <a:graphicFrameLocks noGrp="1"/>
          </p:cNvGraphicFramePr>
          <p:nvPr>
            <p:extLst>
              <p:ext uri="{D42A27DB-BD31-4B8C-83A1-F6EECF244321}">
                <p14:modId xmlns:p14="http://schemas.microsoft.com/office/powerpoint/2010/main" val="1071376728"/>
              </p:ext>
            </p:extLst>
          </p:nvPr>
        </p:nvGraphicFramePr>
        <p:xfrm>
          <a:off x="1322273" y="3150188"/>
          <a:ext cx="3221152" cy="2133600"/>
        </p:xfrm>
        <a:graphic>
          <a:graphicData uri="http://schemas.openxmlformats.org/drawingml/2006/table">
            <a:tbl>
              <a:tblPr firstRow="1" bandRow="1">
                <a:tableStyleId>{2D5ABB26-0587-4C30-8999-92F81FD0307C}</a:tableStyleId>
              </a:tblPr>
              <a:tblGrid>
                <a:gridCol w="1675788">
                  <a:extLst>
                    <a:ext uri="{9D8B030D-6E8A-4147-A177-3AD203B41FA5}">
                      <a16:colId xmlns:a16="http://schemas.microsoft.com/office/drawing/2014/main" val="2095749224"/>
                    </a:ext>
                  </a:extLst>
                </a:gridCol>
                <a:gridCol w="1545364">
                  <a:extLst>
                    <a:ext uri="{9D8B030D-6E8A-4147-A177-3AD203B41FA5}">
                      <a16:colId xmlns:a16="http://schemas.microsoft.com/office/drawing/2014/main" val="3383787794"/>
                    </a:ext>
                  </a:extLst>
                </a:gridCol>
              </a:tblGrid>
              <a:tr h="275909">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库名</a:t>
                      </a:r>
                    </a:p>
                  </a:txBody>
                  <a:tcPr/>
                </a:tc>
                <a:tc>
                  <a:txBody>
                    <a:bodyPr/>
                    <a:lstStyle/>
                    <a:p>
                      <a:pPr algn="ctr"/>
                      <a:r>
                        <a:rPr lang="en-US" altLang="zh-CN" sz="1400" kern="1200" baseline="0"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Github</a:t>
                      </a:r>
                      <a:r>
                        <a:rPr lang="zh-CN" altLang="en-US" sz="1400" kern="12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星数</a:t>
                      </a:r>
                    </a:p>
                  </a:txBody>
                  <a:tcPr/>
                </a:tc>
                <a:extLst>
                  <a:ext uri="{0D108BD9-81ED-4DB2-BD59-A6C34878D82A}">
                    <a16:rowId xmlns:a16="http://schemas.microsoft.com/office/drawing/2014/main" val="2951083892"/>
                  </a:ext>
                </a:extLst>
              </a:tr>
              <a:tr h="275909">
                <a:tc>
                  <a:txBody>
                    <a:bodyPr/>
                    <a:lstStyle/>
                    <a:p>
                      <a:r>
                        <a:rPr lang="en-US" altLang="zh-CN" sz="1400" dirty="0" err="1">
                          <a:solidFill>
                            <a:schemeClr val="tx1"/>
                          </a:solidFill>
                          <a:latin typeface="微软雅黑" panose="020B0503020204020204" pitchFamily="34" charset="-122"/>
                          <a:ea typeface="微软雅黑" panose="020B0503020204020204" pitchFamily="34" charset="-122"/>
                        </a:rPr>
                        <a:t>RustCrypto</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solidFill>
                            <a:srgbClr val="FF0000"/>
                          </a:solidFill>
                          <a:latin typeface="微软雅黑" panose="020B0503020204020204" pitchFamily="34" charset="-122"/>
                          <a:ea typeface="微软雅黑" panose="020B0503020204020204" pitchFamily="34" charset="-122"/>
                        </a:rPr>
                        <a:t>4385</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620634303"/>
                  </a:ext>
                </a:extLst>
              </a:tr>
              <a:tr h="275909">
                <a:tc>
                  <a:txBody>
                    <a:bodyPr/>
                    <a:lstStyle/>
                    <a:p>
                      <a:r>
                        <a:rPr lang="en-US" altLang="zh-CN" sz="1400" dirty="0" err="1">
                          <a:solidFill>
                            <a:schemeClr val="tx1"/>
                          </a:solidFill>
                          <a:latin typeface="微软雅黑" panose="020B0503020204020204" pitchFamily="34" charset="-122"/>
                          <a:ea typeface="微软雅黑" panose="020B0503020204020204" pitchFamily="34" charset="-122"/>
                        </a:rPr>
                        <a:t>Cryptocrossion</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37</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56624458"/>
                  </a:ext>
                </a:extLst>
              </a:tr>
              <a:tr h="275909">
                <a:tc>
                  <a:txBody>
                    <a:bodyPr/>
                    <a:lstStyle/>
                    <a:p>
                      <a:r>
                        <a:rPr lang="en-US" altLang="zh-CN" sz="1400" dirty="0">
                          <a:solidFill>
                            <a:schemeClr val="tx1"/>
                          </a:solidFill>
                          <a:latin typeface="微软雅黑" panose="020B0503020204020204" pitchFamily="34" charset="-122"/>
                          <a:ea typeface="微软雅黑" panose="020B0503020204020204" pitchFamily="34" charset="-122"/>
                        </a:rPr>
                        <a:t>Ring</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solidFill>
                            <a:srgbClr val="FF0000"/>
                          </a:solidFill>
                          <a:latin typeface="微软雅黑" panose="020B0503020204020204" pitchFamily="34" charset="-122"/>
                          <a:ea typeface="微软雅黑" panose="020B0503020204020204" pitchFamily="34" charset="-122"/>
                        </a:rPr>
                        <a:t>2782</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9306113"/>
                  </a:ext>
                </a:extLst>
              </a:tr>
              <a:tr h="275909">
                <a:tc>
                  <a:txBody>
                    <a:bodyPr/>
                    <a:lstStyle/>
                    <a:p>
                      <a:r>
                        <a:rPr lang="en-US" altLang="zh-CN" sz="1400" dirty="0" err="1">
                          <a:solidFill>
                            <a:schemeClr val="tx1"/>
                          </a:solidFill>
                          <a:latin typeface="微软雅黑" panose="020B0503020204020204" pitchFamily="34" charset="-122"/>
                          <a:ea typeface="微软雅黑" panose="020B0503020204020204" pitchFamily="34" charset="-122"/>
                        </a:rPr>
                        <a:t>Siphasher</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38</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0469968"/>
                  </a:ext>
                </a:extLst>
              </a:tr>
              <a:tr h="275909">
                <a:tc>
                  <a:txBody>
                    <a:bodyPr/>
                    <a:lstStyle/>
                    <a:p>
                      <a:r>
                        <a:rPr lang="en-US" altLang="zh-CN" sz="1400" dirty="0">
                          <a:solidFill>
                            <a:schemeClr val="tx1"/>
                          </a:solidFill>
                          <a:latin typeface="微软雅黑" panose="020B0503020204020204" pitchFamily="34" charset="-122"/>
                          <a:ea typeface="微软雅黑" panose="020B0503020204020204" pitchFamily="34" charset="-122"/>
                        </a:rPr>
                        <a:t>Dalek</a:t>
                      </a:r>
                    </a:p>
                  </a:txBody>
                  <a:tcPr/>
                </a:tc>
                <a:tc>
                  <a:txBody>
                    <a:bodyPr/>
                    <a:lstStyle/>
                    <a:p>
                      <a:pPr algn="ctr"/>
                      <a:r>
                        <a:rPr lang="en-US" altLang="zh-CN" sz="1400" dirty="0">
                          <a:solidFill>
                            <a:srgbClr val="FF0000"/>
                          </a:solidFill>
                          <a:latin typeface="微软雅黑" panose="020B0503020204020204" pitchFamily="34" charset="-122"/>
                          <a:ea typeface="微软雅黑" panose="020B0503020204020204" pitchFamily="34" charset="-122"/>
                        </a:rPr>
                        <a:t>2484</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35866210"/>
                  </a:ext>
                </a:extLst>
              </a:tr>
              <a:tr h="275909">
                <a:tc>
                  <a:txBody>
                    <a:bodyPr/>
                    <a:lstStyle/>
                    <a:p>
                      <a:r>
                        <a:rPr lang="en-US" altLang="zh-CN" sz="1400" dirty="0">
                          <a:solidFill>
                            <a:schemeClr val="accent5">
                              <a:lumMod val="75000"/>
                            </a:schemeClr>
                          </a:solidFill>
                          <a:latin typeface="微软雅黑" panose="020B0503020204020204" pitchFamily="34" charset="-122"/>
                          <a:ea typeface="微软雅黑" panose="020B0503020204020204" pitchFamily="34" charset="-122"/>
                        </a:rPr>
                        <a:t>OpenSSL</a:t>
                      </a:r>
                      <a:r>
                        <a:rPr lang="zh-CN" altLang="en-US" sz="1400" dirty="0">
                          <a:solidFill>
                            <a:schemeClr val="accent5">
                              <a:lumMod val="75000"/>
                            </a:schemeClr>
                          </a:solidFill>
                          <a:latin typeface="微软雅黑" panose="020B0503020204020204" pitchFamily="34" charset="-122"/>
                          <a:ea typeface="微软雅黑" panose="020B0503020204020204" pitchFamily="34" charset="-122"/>
                        </a:rPr>
                        <a:t>（</a:t>
                      </a:r>
                      <a:r>
                        <a:rPr lang="en-US" altLang="zh-CN" sz="1400" dirty="0">
                          <a:solidFill>
                            <a:schemeClr val="accent5">
                              <a:lumMod val="75000"/>
                            </a:schemeClr>
                          </a:solidFill>
                          <a:latin typeface="微软雅黑" panose="020B0503020204020204" pitchFamily="34" charset="-122"/>
                          <a:ea typeface="微软雅黑" panose="020B0503020204020204" pitchFamily="34" charset="-122"/>
                        </a:rPr>
                        <a:t>C</a:t>
                      </a:r>
                      <a:r>
                        <a:rPr lang="zh-CN" altLang="en-US" sz="1400" dirty="0">
                          <a:solidFill>
                            <a:schemeClr val="accent5">
                              <a:lumMod val="75000"/>
                            </a:schemeClr>
                          </a:solidFill>
                          <a:latin typeface="微软雅黑" panose="020B0503020204020204" pitchFamily="34" charset="-122"/>
                          <a:ea typeface="微软雅黑" panose="020B0503020204020204" pitchFamily="34" charset="-122"/>
                        </a:rPr>
                        <a:t>）</a:t>
                      </a:r>
                      <a:endParaRPr lang="en-US" altLang="zh-CN" sz="1400" dirty="0">
                        <a:solidFill>
                          <a:schemeClr val="accent5">
                            <a:lumMod val="75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solidFill>
                            <a:srgbClr val="FF0000"/>
                          </a:solidFill>
                          <a:latin typeface="微软雅黑" panose="020B0503020204020204" pitchFamily="34" charset="-122"/>
                          <a:ea typeface="微软雅黑" panose="020B0503020204020204" pitchFamily="34" charset="-122"/>
                        </a:rPr>
                        <a:t>18884</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40537128"/>
                  </a:ext>
                </a:extLst>
              </a:tr>
            </a:tbl>
          </a:graphicData>
        </a:graphic>
      </p:graphicFrame>
      <p:graphicFrame>
        <p:nvGraphicFramePr>
          <p:cNvPr id="67" name="图表 66">
            <a:extLst>
              <a:ext uri="{FF2B5EF4-FFF2-40B4-BE49-F238E27FC236}">
                <a16:creationId xmlns:a16="http://schemas.microsoft.com/office/drawing/2014/main" id="{C9F516F7-A0F7-4628-934F-71FD9915F209}"/>
              </a:ext>
            </a:extLst>
          </p:cNvPr>
          <p:cNvGraphicFramePr/>
          <p:nvPr>
            <p:extLst>
              <p:ext uri="{D42A27DB-BD31-4B8C-83A1-F6EECF244321}">
                <p14:modId xmlns:p14="http://schemas.microsoft.com/office/powerpoint/2010/main" val="2442907702"/>
              </p:ext>
            </p:extLst>
          </p:nvPr>
        </p:nvGraphicFramePr>
        <p:xfrm>
          <a:off x="5695950" y="1200722"/>
          <a:ext cx="5173777" cy="2992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8" name="表格 67">
            <a:extLst>
              <a:ext uri="{FF2B5EF4-FFF2-40B4-BE49-F238E27FC236}">
                <a16:creationId xmlns:a16="http://schemas.microsoft.com/office/drawing/2014/main" id="{0B3138C8-BD2C-41EE-93D9-4810D74644AD}"/>
              </a:ext>
            </a:extLst>
          </p:cNvPr>
          <p:cNvGraphicFramePr>
            <a:graphicFrameLocks noGrp="1"/>
          </p:cNvGraphicFramePr>
          <p:nvPr>
            <p:extLst>
              <p:ext uri="{D42A27DB-BD31-4B8C-83A1-F6EECF244321}">
                <p14:modId xmlns:p14="http://schemas.microsoft.com/office/powerpoint/2010/main" val="1324263992"/>
              </p:ext>
            </p:extLst>
          </p:nvPr>
        </p:nvGraphicFramePr>
        <p:xfrm>
          <a:off x="4429669" y="4334680"/>
          <a:ext cx="7456984" cy="2272648"/>
        </p:xfrm>
        <a:graphic>
          <a:graphicData uri="http://schemas.openxmlformats.org/drawingml/2006/table">
            <a:tbl>
              <a:tblPr firstRow="1" bandRow="1">
                <a:effectLst>
                  <a:outerShdw blurRad="50800" dist="38100" dir="2700000" algn="tl" rotWithShape="0">
                    <a:prstClr val="black">
                      <a:alpha val="40000"/>
                    </a:prstClr>
                  </a:outerShdw>
                </a:effectLst>
              </a:tblPr>
              <a:tblGrid>
                <a:gridCol w="1028295">
                  <a:extLst>
                    <a:ext uri="{9D8B030D-6E8A-4147-A177-3AD203B41FA5}">
                      <a16:colId xmlns:a16="http://schemas.microsoft.com/office/drawing/2014/main" val="2204761398"/>
                    </a:ext>
                  </a:extLst>
                </a:gridCol>
                <a:gridCol w="766557">
                  <a:extLst>
                    <a:ext uri="{9D8B030D-6E8A-4147-A177-3AD203B41FA5}">
                      <a16:colId xmlns:a16="http://schemas.microsoft.com/office/drawing/2014/main" val="113323814"/>
                    </a:ext>
                  </a:extLst>
                </a:gridCol>
                <a:gridCol w="947943">
                  <a:extLst>
                    <a:ext uri="{9D8B030D-6E8A-4147-A177-3AD203B41FA5}">
                      <a16:colId xmlns:a16="http://schemas.microsoft.com/office/drawing/2014/main" val="2874941586"/>
                    </a:ext>
                  </a:extLst>
                </a:gridCol>
                <a:gridCol w="1378638">
                  <a:extLst>
                    <a:ext uri="{9D8B030D-6E8A-4147-A177-3AD203B41FA5}">
                      <a16:colId xmlns:a16="http://schemas.microsoft.com/office/drawing/2014/main" val="3525870102"/>
                    </a:ext>
                  </a:extLst>
                </a:gridCol>
                <a:gridCol w="459687">
                  <a:extLst>
                    <a:ext uri="{9D8B030D-6E8A-4147-A177-3AD203B41FA5}">
                      <a16:colId xmlns:a16="http://schemas.microsoft.com/office/drawing/2014/main" val="481502883"/>
                    </a:ext>
                  </a:extLst>
                </a:gridCol>
                <a:gridCol w="854976">
                  <a:extLst>
                    <a:ext uri="{9D8B030D-6E8A-4147-A177-3AD203B41FA5}">
                      <a16:colId xmlns:a16="http://schemas.microsoft.com/office/drawing/2014/main" val="3942824549"/>
                    </a:ext>
                  </a:extLst>
                </a:gridCol>
                <a:gridCol w="564249">
                  <a:extLst>
                    <a:ext uri="{9D8B030D-6E8A-4147-A177-3AD203B41FA5}">
                      <a16:colId xmlns:a16="http://schemas.microsoft.com/office/drawing/2014/main" val="2552436324"/>
                    </a:ext>
                  </a:extLst>
                </a:gridCol>
                <a:gridCol w="1456639">
                  <a:extLst>
                    <a:ext uri="{9D8B030D-6E8A-4147-A177-3AD203B41FA5}">
                      <a16:colId xmlns:a16="http://schemas.microsoft.com/office/drawing/2014/main" val="2681412628"/>
                    </a:ext>
                  </a:extLst>
                </a:gridCol>
              </a:tblGrid>
              <a:tr h="284081">
                <a:tc>
                  <a:txBody>
                    <a:bodyPr/>
                    <a:lstStyle>
                      <a:lvl1pPr marL="0" algn="l" defTabSz="914400" rtl="0" eaLnBrk="1" latinLnBrk="0" hangingPunct="1">
                        <a:defRPr sz="1800" b="1" kern="1200">
                          <a:solidFill>
                            <a:schemeClr val="bg1"/>
                          </a:solidFill>
                          <a:latin typeface="Arial" panose="020B0604020202020204"/>
                        </a:defRPr>
                      </a:lvl1pPr>
                      <a:lvl2pPr marL="457200" algn="l" defTabSz="914400" rtl="0" eaLnBrk="1" latinLnBrk="0" hangingPunct="1">
                        <a:defRPr sz="1800" b="1" kern="1200">
                          <a:solidFill>
                            <a:schemeClr val="bg1"/>
                          </a:solidFill>
                          <a:latin typeface="Arial" panose="020B0604020202020204"/>
                        </a:defRPr>
                      </a:lvl2pPr>
                      <a:lvl3pPr marL="914400" algn="l" defTabSz="914400" rtl="0" eaLnBrk="1" latinLnBrk="0" hangingPunct="1">
                        <a:defRPr sz="1800" b="1" kern="1200">
                          <a:solidFill>
                            <a:schemeClr val="bg1"/>
                          </a:solidFill>
                          <a:latin typeface="Arial" panose="020B0604020202020204"/>
                        </a:defRPr>
                      </a:lvl3pPr>
                      <a:lvl4pPr marL="1371600" algn="l" defTabSz="914400" rtl="0" eaLnBrk="1" latinLnBrk="0" hangingPunct="1">
                        <a:defRPr sz="1800" b="1" kern="1200">
                          <a:solidFill>
                            <a:schemeClr val="bg1"/>
                          </a:solidFill>
                          <a:latin typeface="Arial" panose="020B0604020202020204"/>
                        </a:defRPr>
                      </a:lvl4pPr>
                      <a:lvl5pPr marL="1828800" algn="l" defTabSz="914400" rtl="0" eaLnBrk="1" latinLnBrk="0" hangingPunct="1">
                        <a:defRPr sz="1800" b="1" kern="1200">
                          <a:solidFill>
                            <a:schemeClr val="bg1"/>
                          </a:solidFill>
                          <a:latin typeface="Arial" panose="020B0604020202020204"/>
                        </a:defRPr>
                      </a:lvl5pPr>
                      <a:lvl6pPr marL="2286000" algn="l" defTabSz="914400" rtl="0" eaLnBrk="1" latinLnBrk="0" hangingPunct="1">
                        <a:defRPr sz="1800" b="1" kern="1200">
                          <a:solidFill>
                            <a:schemeClr val="bg1"/>
                          </a:solidFill>
                          <a:latin typeface="Arial" panose="020B0604020202020204"/>
                        </a:defRPr>
                      </a:lvl6pPr>
                      <a:lvl7pPr marL="2743200" algn="l" defTabSz="914400" rtl="0" eaLnBrk="1" latinLnBrk="0" hangingPunct="1">
                        <a:defRPr sz="1800" b="1" kern="1200">
                          <a:solidFill>
                            <a:schemeClr val="bg1"/>
                          </a:solidFill>
                          <a:latin typeface="Arial" panose="020B0604020202020204"/>
                        </a:defRPr>
                      </a:lvl7pPr>
                      <a:lvl8pPr marL="3200400" algn="l" defTabSz="914400" rtl="0" eaLnBrk="1" latinLnBrk="0" hangingPunct="1">
                        <a:defRPr sz="1800" b="1" kern="1200">
                          <a:solidFill>
                            <a:schemeClr val="bg1"/>
                          </a:solidFill>
                          <a:latin typeface="Arial" panose="020B0604020202020204"/>
                        </a:defRPr>
                      </a:lvl8pPr>
                      <a:lvl9pPr marL="3657600" algn="l" defTabSz="914400" rtl="0" eaLnBrk="1" latinLnBrk="0" hangingPunct="1">
                        <a:defRPr sz="1800" b="1" kern="1200">
                          <a:solidFill>
                            <a:schemeClr val="bg1"/>
                          </a:solidFill>
                          <a:latin typeface="Arial" panose="020B0604020202020204"/>
                        </a:defRPr>
                      </a:lvl9pPr>
                    </a:lstStyle>
                    <a:p>
                      <a:pPr algn="ctr"/>
                      <a:endParaRPr lang="zh-CN" altLang="en-US" sz="1200" dirty="0">
                        <a:solidFill>
                          <a:schemeClr val="tx2"/>
                        </a:solidFill>
                        <a:latin typeface="微软雅黑" panose="020B0503020204020204" pitchFamily="34" charset="-122"/>
                        <a:ea typeface="微软雅黑" panose="020B0503020204020204" pitchFamily="34" charset="-122"/>
                      </a:endParaRPr>
                    </a:p>
                  </a:txBody>
                  <a:tcPr>
                    <a:lnL w="6350" cap="flat" cmpd="sng" algn="ctr">
                      <a:noFill/>
                      <a:prstDash val="solid"/>
                      <a:miter lim="800000"/>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算法总和</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err="1">
                          <a:solidFill>
                            <a:schemeClr val="bg1"/>
                          </a:solidFill>
                          <a:effectLst/>
                          <a:latin typeface="微软雅黑" panose="020B0503020204020204" pitchFamily="34" charset="-122"/>
                          <a:ea typeface="微软雅黑" panose="020B0503020204020204" pitchFamily="34" charset="-122"/>
                        </a:rPr>
                        <a:t>RustCrypto</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err="1">
                          <a:solidFill>
                            <a:schemeClr val="bg1"/>
                          </a:solidFill>
                          <a:effectLst/>
                          <a:latin typeface="微软雅黑" panose="020B0503020204020204" pitchFamily="34" charset="-122"/>
                          <a:ea typeface="微软雅黑" panose="020B0503020204020204" pitchFamily="34" charset="-122"/>
                        </a:rPr>
                        <a:t>Cryptocrossion</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a:solidFill>
                            <a:schemeClr val="bg1"/>
                          </a:solidFill>
                          <a:effectLst/>
                          <a:latin typeface="微软雅黑" panose="020B0503020204020204" pitchFamily="34" charset="-122"/>
                          <a:ea typeface="微软雅黑" panose="020B0503020204020204" pitchFamily="34" charset="-122"/>
                        </a:rPr>
                        <a:t>Ring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err="1">
                          <a:solidFill>
                            <a:schemeClr val="bg1"/>
                          </a:solidFill>
                          <a:effectLst/>
                          <a:latin typeface="微软雅黑" panose="020B0503020204020204" pitchFamily="34" charset="-122"/>
                          <a:ea typeface="微软雅黑" panose="020B0503020204020204" pitchFamily="34" charset="-122"/>
                        </a:rPr>
                        <a:t>Siphasher</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a:solidFill>
                            <a:schemeClr val="bg1"/>
                          </a:solidFill>
                          <a:effectLst/>
                          <a:latin typeface="微软雅黑" panose="020B0503020204020204" pitchFamily="34" charset="-122"/>
                          <a:ea typeface="微软雅黑" panose="020B0503020204020204" pitchFamily="34" charset="-122"/>
                        </a:rPr>
                        <a:t>Dalek</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200" b="1" i="0" u="none" strike="noStrike" dirty="0" err="1">
                          <a:solidFill>
                            <a:schemeClr val="bg1"/>
                          </a:solidFill>
                          <a:effectLst/>
                          <a:latin typeface="微软雅黑" panose="020B0503020204020204" pitchFamily="34" charset="-122"/>
                          <a:ea typeface="微软雅黑" panose="020B0503020204020204" pitchFamily="34" charset="-122"/>
                        </a:rPr>
                        <a:t>OpenSSL_C</a:t>
                      </a:r>
                      <a:endParaRPr 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extLst>
                  <a:ext uri="{0D108BD9-81ED-4DB2-BD59-A6C34878D82A}">
                    <a16:rowId xmlns:a16="http://schemas.microsoft.com/office/drawing/2014/main" val="343994828"/>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对称加密算法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737927379"/>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加密模式</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2382265"/>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哈希算法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0559513"/>
                  </a:ext>
                </a:extLst>
              </a:tr>
              <a:tr h="284081">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MAC</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092084160"/>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签名算法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57075509"/>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密钥交换算法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959822226"/>
                  </a:ext>
                </a:extLst>
              </a:tr>
              <a:tr h="284081">
                <a:tc>
                  <a:txBody>
                    <a:body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密钥扩展算法</a:t>
                      </a:r>
                    </a:p>
                  </a:txBody>
                  <a:tcPr marL="9525" marR="9525" marT="9525" marB="0" anchor="ctr">
                    <a:lnL w="6350" cap="flat" cmpd="sng" algn="ctr">
                      <a:noFill/>
                      <a:prstDash val="solid"/>
                      <a:miter lim="800000"/>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628642032"/>
                  </a:ext>
                </a:extLst>
              </a:tr>
            </a:tbl>
          </a:graphicData>
        </a:graphic>
      </p:graphicFrame>
      <p:sp>
        <p:nvSpPr>
          <p:cNvPr id="69" name="Content Placeholder 2">
            <a:extLst>
              <a:ext uri="{FF2B5EF4-FFF2-40B4-BE49-F238E27FC236}">
                <a16:creationId xmlns:a16="http://schemas.microsoft.com/office/drawing/2014/main" id="{3F94D33F-F7FA-4D30-8167-0B17FC55E925}"/>
              </a:ext>
            </a:extLst>
          </p:cNvPr>
          <p:cNvSpPr txBox="1">
            <a:spLocks/>
          </p:cNvSpPr>
          <p:nvPr/>
        </p:nvSpPr>
        <p:spPr>
          <a:xfrm>
            <a:off x="5905499" y="6609244"/>
            <a:ext cx="4505325" cy="22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ctr">
              <a:buNone/>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TLS1.2</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以及</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TLS1.3</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中使用的、常用的、安全的密码套</a:t>
            </a:r>
          </a:p>
        </p:txBody>
      </p:sp>
      <p:sp>
        <p:nvSpPr>
          <p:cNvPr id="14" name="TextBox 5">
            <a:extLst>
              <a:ext uri="{FF2B5EF4-FFF2-40B4-BE49-F238E27FC236}">
                <a16:creationId xmlns:a16="http://schemas.microsoft.com/office/drawing/2014/main" id="{E747A23E-5323-437F-8277-3DDFEE24AFA3}"/>
              </a:ext>
            </a:extLst>
          </p:cNvPr>
          <p:cNvSpPr txBox="1">
            <a:spLocks noChangeArrowheads="1"/>
          </p:cNvSpPr>
          <p:nvPr/>
        </p:nvSpPr>
        <p:spPr bwMode="auto">
          <a:xfrm>
            <a:off x="747401" y="5337567"/>
            <a:ext cx="3682268" cy="1249188"/>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总体上，新兴算法支持</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良好</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或</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优于其它语言</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的通用库，通用经典算法支持</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良好</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，使用人数和生态丰富性</a:t>
            </a:r>
            <a:r>
              <a:rPr lang="zh-CN" altLang="en-US" sz="1600"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弱于</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其它语言社区。</a:t>
            </a:r>
            <a:endPar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椭圆 14">
            <a:extLst>
              <a:ext uri="{FF2B5EF4-FFF2-40B4-BE49-F238E27FC236}">
                <a16:creationId xmlns:a16="http://schemas.microsoft.com/office/drawing/2014/main" id="{B74067E8-EA4E-415E-BCEB-8FE9F1195065}"/>
              </a:ext>
            </a:extLst>
          </p:cNvPr>
          <p:cNvSpPr/>
          <p:nvPr/>
        </p:nvSpPr>
        <p:spPr>
          <a:xfrm>
            <a:off x="838710" y="5489989"/>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6435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2C366D-76DF-464A-AD97-7101C78AD456}"/>
              </a:ext>
            </a:extLst>
          </p:cNvPr>
          <p:cNvCxnSpPr>
            <a:cxnSpLocks/>
          </p:cNvCxnSpPr>
          <p:nvPr/>
        </p:nvCxnSpPr>
        <p:spPr>
          <a:xfrm>
            <a:off x="864159" y="1242818"/>
            <a:ext cx="552659" cy="0"/>
          </a:xfrm>
          <a:prstGeom prst="line">
            <a:avLst/>
          </a:prstGeom>
          <a:ln w="38100"/>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0B7BB5C9-20A8-405A-BA16-98B64B6AD9BE}"/>
              </a:ext>
            </a:extLst>
          </p:cNvPr>
          <p:cNvSpPr txBox="1"/>
          <p:nvPr/>
        </p:nvSpPr>
        <p:spPr>
          <a:xfrm>
            <a:off x="747402" y="313090"/>
            <a:ext cx="1009204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3.2 Rust</a:t>
            </a:r>
            <a:r>
              <a:rPr kumimoji="1" lang="zh-CN" altLang="en-US" sz="4400" b="1" dirty="0">
                <a:latin typeface="微软雅黑" panose="020B0503020204020204" pitchFamily="34" charset="-122"/>
                <a:ea typeface="微软雅黑" panose="020B0503020204020204" pitchFamily="34" charset="-122"/>
              </a:rPr>
              <a:t>密码算法应用生态以及对比</a:t>
            </a:r>
          </a:p>
        </p:txBody>
      </p:sp>
      <p:graphicFrame>
        <p:nvGraphicFramePr>
          <p:cNvPr id="11" name="表格 10">
            <a:extLst>
              <a:ext uri="{FF2B5EF4-FFF2-40B4-BE49-F238E27FC236}">
                <a16:creationId xmlns:a16="http://schemas.microsoft.com/office/drawing/2014/main" id="{E850ED1B-6461-4835-B1B2-2FE068107AB4}"/>
              </a:ext>
            </a:extLst>
          </p:cNvPr>
          <p:cNvGraphicFramePr>
            <a:graphicFrameLocks noGrp="1"/>
          </p:cNvGraphicFramePr>
          <p:nvPr>
            <p:extLst>
              <p:ext uri="{D42A27DB-BD31-4B8C-83A1-F6EECF244321}">
                <p14:modId xmlns:p14="http://schemas.microsoft.com/office/powerpoint/2010/main" val="2892744584"/>
              </p:ext>
            </p:extLst>
          </p:nvPr>
        </p:nvGraphicFramePr>
        <p:xfrm>
          <a:off x="747402" y="1484879"/>
          <a:ext cx="10787372" cy="2831679"/>
        </p:xfrm>
        <a:graphic>
          <a:graphicData uri="http://schemas.openxmlformats.org/drawingml/2006/table">
            <a:tbl>
              <a:tblPr firstRow="1" bandRow="1">
                <a:effectLst>
                  <a:outerShdw blurRad="50800" dist="38100" dir="2700000" algn="tl" rotWithShape="0">
                    <a:prstClr val="black">
                      <a:alpha val="40000"/>
                    </a:prstClr>
                  </a:outerShdw>
                </a:effectLst>
              </a:tblPr>
              <a:tblGrid>
                <a:gridCol w="2469467">
                  <a:extLst>
                    <a:ext uri="{9D8B030D-6E8A-4147-A177-3AD203B41FA5}">
                      <a16:colId xmlns:a16="http://schemas.microsoft.com/office/drawing/2014/main" val="113323814"/>
                    </a:ext>
                  </a:extLst>
                </a:gridCol>
                <a:gridCol w="2736236">
                  <a:extLst>
                    <a:ext uri="{9D8B030D-6E8A-4147-A177-3AD203B41FA5}">
                      <a16:colId xmlns:a16="http://schemas.microsoft.com/office/drawing/2014/main" val="2874941586"/>
                    </a:ext>
                  </a:extLst>
                </a:gridCol>
                <a:gridCol w="3302264">
                  <a:extLst>
                    <a:ext uri="{9D8B030D-6E8A-4147-A177-3AD203B41FA5}">
                      <a16:colId xmlns:a16="http://schemas.microsoft.com/office/drawing/2014/main" val="3525870102"/>
                    </a:ext>
                  </a:extLst>
                </a:gridCol>
                <a:gridCol w="2279405">
                  <a:extLst>
                    <a:ext uri="{9D8B030D-6E8A-4147-A177-3AD203B41FA5}">
                      <a16:colId xmlns:a16="http://schemas.microsoft.com/office/drawing/2014/main" val="481502883"/>
                    </a:ext>
                  </a:extLst>
                </a:gridCol>
              </a:tblGrid>
              <a:tr h="389079">
                <a:tc>
                  <a:txBody>
                    <a:bodyPr/>
                    <a:lstStyle/>
                    <a:p>
                      <a:pPr algn="ctr" fontAlgn="ctr"/>
                      <a:r>
                        <a:rPr lang="zh-CN" altLang="en-US" sz="1600" b="1" i="0" u="none" strike="noStrike" dirty="0">
                          <a:solidFill>
                            <a:schemeClr val="bg1"/>
                          </a:solidFill>
                          <a:effectLst/>
                          <a:latin typeface="微软雅黑" panose="020B0503020204020204" pitchFamily="34" charset="-122"/>
                          <a:ea typeface="微软雅黑" panose="020B0503020204020204" pitchFamily="34" charset="-122"/>
                        </a:rPr>
                        <a:t>库名</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600" b="1" i="0" u="none" strike="noStrike" dirty="0" err="1">
                          <a:solidFill>
                            <a:schemeClr val="bg1"/>
                          </a:solidFill>
                          <a:effectLst/>
                          <a:latin typeface="微软雅黑" panose="020B0503020204020204" pitchFamily="34" charset="-122"/>
                          <a:ea typeface="微软雅黑" panose="020B0503020204020204" pitchFamily="34" charset="-122"/>
                        </a:rPr>
                        <a:t>Github</a:t>
                      </a:r>
                      <a:r>
                        <a:rPr lang="zh-CN" altLang="en-US" sz="1600" b="1" i="0" u="none" strike="noStrike" dirty="0">
                          <a:solidFill>
                            <a:schemeClr val="bg1"/>
                          </a:solidFill>
                          <a:effectLst/>
                          <a:latin typeface="微软雅黑" panose="020B0503020204020204" pitchFamily="34" charset="-122"/>
                          <a:ea typeface="微软雅黑" panose="020B0503020204020204" pitchFamily="34" charset="-122"/>
                        </a:rPr>
                        <a:t>星数</a:t>
                      </a:r>
                      <a:endParaRPr lang="en-US" sz="16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zh-CN" altLang="en-US" sz="1600" b="1" i="0" u="none" strike="noStrike" dirty="0">
                          <a:solidFill>
                            <a:schemeClr val="bg1"/>
                          </a:solidFill>
                          <a:effectLst/>
                          <a:latin typeface="微软雅黑" panose="020B0503020204020204" pitchFamily="34" charset="-122"/>
                          <a:ea typeface="微软雅黑" panose="020B0503020204020204" pitchFamily="34" charset="-122"/>
                        </a:rPr>
                        <a:t>功能与说明</a:t>
                      </a:r>
                      <a:endParaRPr lang="en-US" sz="16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zh-CN" altLang="en-US" sz="1600" b="1" i="0" u="none" strike="noStrike" dirty="0">
                          <a:solidFill>
                            <a:schemeClr val="bg1"/>
                          </a:solidFill>
                          <a:effectLst/>
                          <a:latin typeface="微软雅黑" panose="020B0503020204020204" pitchFamily="34" charset="-122"/>
                          <a:ea typeface="微软雅黑" panose="020B0503020204020204" pitchFamily="34" charset="-122"/>
                        </a:rPr>
                        <a:t>主要依赖库</a:t>
                      </a:r>
                      <a:endParaRPr lang="en-US" sz="16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extLst>
                  <a:ext uri="{0D108BD9-81ED-4DB2-BD59-A6C34878D82A}">
                    <a16:rowId xmlns:a16="http://schemas.microsoft.com/office/drawing/2014/main" val="343994828"/>
                  </a:ext>
                </a:extLst>
              </a:tr>
              <a:tr h="389079">
                <a:tc>
                  <a:txBody>
                    <a:bodyPr/>
                    <a:lstStyle/>
                    <a:p>
                      <a:pPr algn="ctr" fontAlgn="ct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Rustls</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rgbClr val="FF0000"/>
                          </a:solidFill>
                          <a:effectLst/>
                          <a:latin typeface="微软雅黑" panose="020B0503020204020204" pitchFamily="34" charset="-122"/>
                          <a:ea typeface="微软雅黑" panose="020B0503020204020204" pitchFamily="34" charset="-122"/>
                        </a:rPr>
                        <a:t>3559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TLS</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库，性能</a:t>
                      </a:r>
                      <a:r>
                        <a:rPr lang="zh-CN" altLang="en-US" sz="1600" b="0" i="0" u="none" strike="noStrike" dirty="0">
                          <a:solidFill>
                            <a:srgbClr val="FF0000"/>
                          </a:solidFill>
                          <a:effectLst/>
                          <a:latin typeface="微软雅黑" panose="020B0503020204020204" pitchFamily="34" charset="-122"/>
                          <a:ea typeface="微软雅黑" panose="020B0503020204020204" pitchFamily="34" charset="-122"/>
                        </a:rPr>
                        <a:t>快于 </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OpenSSL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Webpki</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Ring</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etc.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737927379"/>
                  </a:ext>
                </a:extLst>
              </a:tr>
              <a:tr h="389079">
                <a:tc>
                  <a:txBody>
                    <a:bodyPr/>
                    <a:lstStyle/>
                    <a:p>
                      <a:pPr algn="ctr" fontAlgn="ct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Webpki</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376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X.509</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证书库</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Ring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2382265"/>
                  </a:ext>
                </a:extLst>
              </a:tr>
              <a:tr h="438321">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Snow</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628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提供 </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Noise Protocol </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实现框架</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Dalek</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a:t>
                      </a: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RustCrypto</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Ring</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a:t>
                      </a: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sodiumoxide</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0559513"/>
                  </a:ext>
                </a:extLst>
              </a:tr>
              <a:tr h="389079">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Rust-</a:t>
                      </a: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Openssl</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942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Rust </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封装 </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OpenSSL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092084160"/>
                  </a:ext>
                </a:extLst>
              </a:tr>
              <a:tr h="389079">
                <a:tc>
                  <a:txBody>
                    <a:bodyPr/>
                    <a:lstStyle/>
                    <a:p>
                      <a:pPr algn="ctr" fontAlgn="ctr"/>
                      <a:r>
                        <a:rPr lang="en-US" altLang="zh-CN" sz="1600" b="0" i="0" u="none" strike="noStrike" dirty="0">
                          <a:solidFill>
                            <a:srgbClr val="0070C0"/>
                          </a:solidFill>
                          <a:effectLst/>
                          <a:latin typeface="微软雅黑" panose="020B0503020204020204" pitchFamily="34" charset="-122"/>
                          <a:ea typeface="微软雅黑" panose="020B0503020204020204" pitchFamily="34" charset="-122"/>
                        </a:rPr>
                        <a:t>OpenSSL(C)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rgbClr val="FF0000"/>
                          </a:solidFill>
                          <a:effectLst/>
                          <a:latin typeface="微软雅黑" panose="020B0503020204020204" pitchFamily="34" charset="-122"/>
                          <a:ea typeface="微软雅黑" panose="020B0503020204020204" pitchFamily="34" charset="-122"/>
                        </a:rPr>
                        <a:t>18884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最通用的</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C</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语言</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TLS</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以及密码库之一</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959822226"/>
                  </a:ext>
                </a:extLst>
              </a:tr>
              <a:tr h="389079">
                <a:tc>
                  <a:txBody>
                    <a:bodyPr/>
                    <a:lstStyle/>
                    <a:p>
                      <a:pPr algn="ctr" fontAlgn="ctr"/>
                      <a:r>
                        <a:rPr lang="en-US" altLang="zh-CN" sz="1600" b="0" i="0" u="none" strike="noStrike" dirty="0" err="1">
                          <a:solidFill>
                            <a:srgbClr val="0070C0"/>
                          </a:solidFill>
                          <a:effectLst/>
                          <a:latin typeface="微软雅黑" panose="020B0503020204020204" pitchFamily="34" charset="-122"/>
                          <a:ea typeface="微软雅黑" panose="020B0503020204020204" pitchFamily="34" charset="-122"/>
                        </a:rPr>
                        <a:t>GmSSL</a:t>
                      </a:r>
                      <a:r>
                        <a:rPr lang="en-US" altLang="zh-CN" sz="1600" b="0" i="0" u="none" strike="noStrike" dirty="0">
                          <a:solidFill>
                            <a:srgbClr val="0070C0"/>
                          </a:solidFill>
                          <a:effectLst/>
                          <a:latin typeface="微软雅黑" panose="020B0503020204020204" pitchFamily="34" charset="-122"/>
                          <a:ea typeface="微软雅黑" panose="020B0503020204020204" pitchFamily="34" charset="-122"/>
                        </a:rPr>
                        <a:t>(C)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rgbClr val="FF0000"/>
                          </a:solidFill>
                          <a:effectLst/>
                          <a:latin typeface="微软雅黑" panose="020B0503020204020204" pitchFamily="34" charset="-122"/>
                          <a:ea typeface="微软雅黑" panose="020B0503020204020204" pitchFamily="34" charset="-122"/>
                        </a:rPr>
                        <a:t>3203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C</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语言库，提供</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TLS</a:t>
                      </a:r>
                      <a:r>
                        <a:rPr lang="zh-CN" altLang="en-US" sz="1600" b="0" i="0" u="none" strike="noStrike" dirty="0">
                          <a:solidFill>
                            <a:schemeClr val="tx1"/>
                          </a:solidFill>
                          <a:effectLst/>
                          <a:latin typeface="微软雅黑" panose="020B0503020204020204" pitchFamily="34" charset="-122"/>
                          <a:ea typeface="微软雅黑" panose="020B0503020204020204" pitchFamily="34" charset="-122"/>
                        </a:rPr>
                        <a:t>国密支持</a:t>
                      </a:r>
                      <a:endParaRPr lang="en-US" altLang="zh-CN"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tc>
                  <a:txBody>
                    <a:bodyPr/>
                    <a:lstStyle/>
                    <a:p>
                      <a:pPr algn="ctr" fontAlgn="ctr"/>
                      <a:r>
                        <a:rPr lang="en-US" altLang="zh-CN" sz="1600" b="0" i="0" u="none" strike="noStrike" dirty="0" err="1">
                          <a:solidFill>
                            <a:schemeClr val="tx1"/>
                          </a:solidFill>
                          <a:effectLst/>
                          <a:latin typeface="微软雅黑" panose="020B0503020204020204" pitchFamily="34" charset="-122"/>
                          <a:ea typeface="微软雅黑" panose="020B0503020204020204" pitchFamily="34" charset="-122"/>
                        </a:rPr>
                        <a:t>Openssl</a:t>
                      </a:r>
                      <a:r>
                        <a:rPr lang="en-US" altLang="zh-CN" sz="1600" b="0" i="0" u="none" strike="noStrike" dirty="0">
                          <a:solidFill>
                            <a:schemeClr val="tx1"/>
                          </a:solidFill>
                          <a:effectLst/>
                          <a:latin typeface="微软雅黑" panose="020B0503020204020204" pitchFamily="34" charset="-122"/>
                          <a:ea typeface="微软雅黑" panose="020B0503020204020204" pitchFamily="34" charset="-122"/>
                        </a:rPr>
                        <a:t> fork</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628642032"/>
                  </a:ext>
                </a:extLst>
              </a:tr>
            </a:tbl>
          </a:graphicData>
        </a:graphic>
      </p:graphicFrame>
      <p:pic>
        <p:nvPicPr>
          <p:cNvPr id="2" name="图片 1">
            <a:extLst>
              <a:ext uri="{FF2B5EF4-FFF2-40B4-BE49-F238E27FC236}">
                <a16:creationId xmlns:a16="http://schemas.microsoft.com/office/drawing/2014/main" id="{99477C36-C1C7-4BB9-9563-5CE42275814A}"/>
              </a:ext>
            </a:extLst>
          </p:cNvPr>
          <p:cNvPicPr>
            <a:picLocks noChangeAspect="1"/>
          </p:cNvPicPr>
          <p:nvPr/>
        </p:nvPicPr>
        <p:blipFill>
          <a:blip r:embed="rId3"/>
          <a:stretch>
            <a:fillRect/>
          </a:stretch>
        </p:blipFill>
        <p:spPr>
          <a:xfrm>
            <a:off x="7143749" y="4448175"/>
            <a:ext cx="4391025" cy="2019300"/>
          </a:xfrm>
          <a:prstGeom prst="rect">
            <a:avLst/>
          </a:prstGeom>
        </p:spPr>
      </p:pic>
      <p:sp>
        <p:nvSpPr>
          <p:cNvPr id="13" name="Content Placeholder 2">
            <a:extLst>
              <a:ext uri="{FF2B5EF4-FFF2-40B4-BE49-F238E27FC236}">
                <a16:creationId xmlns:a16="http://schemas.microsoft.com/office/drawing/2014/main" id="{B23F8380-08B5-4B4A-8DDC-53054EE52D5A}"/>
              </a:ext>
            </a:extLst>
          </p:cNvPr>
          <p:cNvSpPr txBox="1">
            <a:spLocks/>
          </p:cNvSpPr>
          <p:nvPr/>
        </p:nvSpPr>
        <p:spPr>
          <a:xfrm>
            <a:off x="7086598" y="6497345"/>
            <a:ext cx="4505325" cy="22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gn="ctr">
              <a:buNone/>
            </a:pPr>
            <a:r>
              <a:rPr lang="en-US" altLang="zh-CN" sz="1200" dirty="0" err="1">
                <a:solidFill>
                  <a:schemeClr val="bg1">
                    <a:lumMod val="65000"/>
                  </a:schemeClr>
                </a:solidFill>
                <a:latin typeface="微软雅黑" panose="020B0503020204020204" pitchFamily="34" charset="-122"/>
                <a:ea typeface="微软雅黑" panose="020B0503020204020204" pitchFamily="34" charset="-122"/>
              </a:rPr>
              <a:t>Rustls</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 </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与 </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OpenSSL </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测速比较结果</a:t>
            </a:r>
          </a:p>
        </p:txBody>
      </p:sp>
      <p:sp>
        <p:nvSpPr>
          <p:cNvPr id="7" name="TextBox 5">
            <a:extLst>
              <a:ext uri="{FF2B5EF4-FFF2-40B4-BE49-F238E27FC236}">
                <a16:creationId xmlns:a16="http://schemas.microsoft.com/office/drawing/2014/main" id="{4CFD47AB-4BC6-4AF8-BA6B-ADF1AB8EAFF9}"/>
              </a:ext>
            </a:extLst>
          </p:cNvPr>
          <p:cNvSpPr txBox="1">
            <a:spLocks noChangeArrowheads="1"/>
          </p:cNvSpPr>
          <p:nvPr/>
        </p:nvSpPr>
        <p:spPr bwMode="auto">
          <a:xfrm>
            <a:off x="747400" y="4448175"/>
            <a:ext cx="6266141" cy="1393779"/>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总体上，安全协议支持</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良好</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，涵盖基本使用场景，与其他语言社区支持基本</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一致</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使用人数和生态丰富性</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弱于</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其它语言社区。</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椭圆 7">
            <a:extLst>
              <a:ext uri="{FF2B5EF4-FFF2-40B4-BE49-F238E27FC236}">
                <a16:creationId xmlns:a16="http://schemas.microsoft.com/office/drawing/2014/main" id="{664F954D-959C-4EF0-A45C-253C3DFDC543}"/>
              </a:ext>
            </a:extLst>
          </p:cNvPr>
          <p:cNvSpPr/>
          <p:nvPr/>
        </p:nvSpPr>
        <p:spPr>
          <a:xfrm>
            <a:off x="838710" y="4608463"/>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5497FA44-0B86-4E14-A8CB-4309BA9B24BE}"/>
              </a:ext>
            </a:extLst>
          </p:cNvPr>
          <p:cNvSpPr/>
          <p:nvPr/>
        </p:nvSpPr>
        <p:spPr>
          <a:xfrm>
            <a:off x="838710" y="5615182"/>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2377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3.3 </a:t>
            </a:r>
            <a:r>
              <a:rPr kumimoji="1" lang="zh-CN" altLang="en-US" sz="4400" b="1" dirty="0">
                <a:latin typeface="微软雅黑" panose="020B0503020204020204" pitchFamily="34" charset="-122"/>
                <a:ea typeface="微软雅黑" panose="020B0503020204020204" pitchFamily="34" charset="-122"/>
              </a:rPr>
              <a:t>国密支持对比</a:t>
            </a:r>
          </a:p>
        </p:txBody>
      </p:sp>
      <p:graphicFrame>
        <p:nvGraphicFramePr>
          <p:cNvPr id="3" name="表格 2">
            <a:extLst>
              <a:ext uri="{FF2B5EF4-FFF2-40B4-BE49-F238E27FC236}">
                <a16:creationId xmlns:a16="http://schemas.microsoft.com/office/drawing/2014/main" id="{4243303E-EC75-43A3-A2E7-313D2066BC42}"/>
              </a:ext>
            </a:extLst>
          </p:cNvPr>
          <p:cNvGraphicFramePr>
            <a:graphicFrameLocks noGrp="1"/>
          </p:cNvGraphicFramePr>
          <p:nvPr>
            <p:extLst>
              <p:ext uri="{D42A27DB-BD31-4B8C-83A1-F6EECF244321}">
                <p14:modId xmlns:p14="http://schemas.microsoft.com/office/powerpoint/2010/main" val="1378284239"/>
              </p:ext>
            </p:extLst>
          </p:nvPr>
        </p:nvGraphicFramePr>
        <p:xfrm>
          <a:off x="684028" y="1336801"/>
          <a:ext cx="11284654" cy="3955998"/>
        </p:xfrm>
        <a:graphic>
          <a:graphicData uri="http://schemas.openxmlformats.org/drawingml/2006/table">
            <a:tbl>
              <a:tblPr firstRow="1" bandRow="1">
                <a:effectLst>
                  <a:outerShdw blurRad="50800" dist="38100" dir="2700000" algn="tl" rotWithShape="0">
                    <a:prstClr val="black">
                      <a:alpha val="40000"/>
                    </a:prstClr>
                  </a:outerShdw>
                </a:effectLst>
              </a:tblPr>
              <a:tblGrid>
                <a:gridCol w="604921">
                  <a:extLst>
                    <a:ext uri="{9D8B030D-6E8A-4147-A177-3AD203B41FA5}">
                      <a16:colId xmlns:a16="http://schemas.microsoft.com/office/drawing/2014/main" val="2204761398"/>
                    </a:ext>
                  </a:extLst>
                </a:gridCol>
                <a:gridCol w="948020">
                  <a:extLst>
                    <a:ext uri="{9D8B030D-6E8A-4147-A177-3AD203B41FA5}">
                      <a16:colId xmlns:a16="http://schemas.microsoft.com/office/drawing/2014/main" val="1265216883"/>
                    </a:ext>
                  </a:extLst>
                </a:gridCol>
                <a:gridCol w="1131820">
                  <a:extLst>
                    <a:ext uri="{9D8B030D-6E8A-4147-A177-3AD203B41FA5}">
                      <a16:colId xmlns:a16="http://schemas.microsoft.com/office/drawing/2014/main" val="113323814"/>
                    </a:ext>
                  </a:extLst>
                </a:gridCol>
                <a:gridCol w="619115">
                  <a:extLst>
                    <a:ext uri="{9D8B030D-6E8A-4147-A177-3AD203B41FA5}">
                      <a16:colId xmlns:a16="http://schemas.microsoft.com/office/drawing/2014/main" val="2874941586"/>
                    </a:ext>
                  </a:extLst>
                </a:gridCol>
                <a:gridCol w="1296271">
                  <a:extLst>
                    <a:ext uri="{9D8B030D-6E8A-4147-A177-3AD203B41FA5}">
                      <a16:colId xmlns:a16="http://schemas.microsoft.com/office/drawing/2014/main" val="3525870102"/>
                    </a:ext>
                  </a:extLst>
                </a:gridCol>
                <a:gridCol w="1934735">
                  <a:extLst>
                    <a:ext uri="{9D8B030D-6E8A-4147-A177-3AD203B41FA5}">
                      <a16:colId xmlns:a16="http://schemas.microsoft.com/office/drawing/2014/main" val="481502883"/>
                    </a:ext>
                  </a:extLst>
                </a:gridCol>
                <a:gridCol w="1557461">
                  <a:extLst>
                    <a:ext uri="{9D8B030D-6E8A-4147-A177-3AD203B41FA5}">
                      <a16:colId xmlns:a16="http://schemas.microsoft.com/office/drawing/2014/main" val="3942824549"/>
                    </a:ext>
                  </a:extLst>
                </a:gridCol>
                <a:gridCol w="1760609">
                  <a:extLst>
                    <a:ext uri="{9D8B030D-6E8A-4147-A177-3AD203B41FA5}">
                      <a16:colId xmlns:a16="http://schemas.microsoft.com/office/drawing/2014/main" val="2552436324"/>
                    </a:ext>
                  </a:extLst>
                </a:gridCol>
                <a:gridCol w="1431702">
                  <a:extLst>
                    <a:ext uri="{9D8B030D-6E8A-4147-A177-3AD203B41FA5}">
                      <a16:colId xmlns:a16="http://schemas.microsoft.com/office/drawing/2014/main" val="2681412628"/>
                    </a:ext>
                  </a:extLst>
                </a:gridCol>
              </a:tblGrid>
              <a:tr h="633653">
                <a:tc gridSpan="2">
                  <a:txBody>
                    <a:bodyPr/>
                    <a:lstStyle>
                      <a:lvl1pPr marL="0" algn="l" defTabSz="914400" rtl="0" eaLnBrk="1" latinLnBrk="0" hangingPunct="1">
                        <a:defRPr sz="1800" b="1" kern="1200">
                          <a:solidFill>
                            <a:schemeClr val="bg1"/>
                          </a:solidFill>
                          <a:latin typeface="Arial" panose="020B0604020202020204"/>
                        </a:defRPr>
                      </a:lvl1pPr>
                      <a:lvl2pPr marL="457200" algn="l" defTabSz="914400" rtl="0" eaLnBrk="1" latinLnBrk="0" hangingPunct="1">
                        <a:defRPr sz="1800" b="1" kern="1200">
                          <a:solidFill>
                            <a:schemeClr val="bg1"/>
                          </a:solidFill>
                          <a:latin typeface="Arial" panose="020B0604020202020204"/>
                        </a:defRPr>
                      </a:lvl2pPr>
                      <a:lvl3pPr marL="914400" algn="l" defTabSz="914400" rtl="0" eaLnBrk="1" latinLnBrk="0" hangingPunct="1">
                        <a:defRPr sz="1800" b="1" kern="1200">
                          <a:solidFill>
                            <a:schemeClr val="bg1"/>
                          </a:solidFill>
                          <a:latin typeface="Arial" panose="020B0604020202020204"/>
                        </a:defRPr>
                      </a:lvl3pPr>
                      <a:lvl4pPr marL="1371600" algn="l" defTabSz="914400" rtl="0" eaLnBrk="1" latinLnBrk="0" hangingPunct="1">
                        <a:defRPr sz="1800" b="1" kern="1200">
                          <a:solidFill>
                            <a:schemeClr val="bg1"/>
                          </a:solidFill>
                          <a:latin typeface="Arial" panose="020B0604020202020204"/>
                        </a:defRPr>
                      </a:lvl4pPr>
                      <a:lvl5pPr marL="1828800" algn="l" defTabSz="914400" rtl="0" eaLnBrk="1" latinLnBrk="0" hangingPunct="1">
                        <a:defRPr sz="1800" b="1" kern="1200">
                          <a:solidFill>
                            <a:schemeClr val="bg1"/>
                          </a:solidFill>
                          <a:latin typeface="Arial" panose="020B0604020202020204"/>
                        </a:defRPr>
                      </a:lvl5pPr>
                      <a:lvl6pPr marL="2286000" algn="l" defTabSz="914400" rtl="0" eaLnBrk="1" latinLnBrk="0" hangingPunct="1">
                        <a:defRPr sz="1800" b="1" kern="1200">
                          <a:solidFill>
                            <a:schemeClr val="bg1"/>
                          </a:solidFill>
                          <a:latin typeface="Arial" panose="020B0604020202020204"/>
                        </a:defRPr>
                      </a:lvl6pPr>
                      <a:lvl7pPr marL="2743200" algn="l" defTabSz="914400" rtl="0" eaLnBrk="1" latinLnBrk="0" hangingPunct="1">
                        <a:defRPr sz="1800" b="1" kern="1200">
                          <a:solidFill>
                            <a:schemeClr val="bg1"/>
                          </a:solidFill>
                          <a:latin typeface="Arial" panose="020B0604020202020204"/>
                        </a:defRPr>
                      </a:lvl7pPr>
                      <a:lvl8pPr marL="3200400" algn="l" defTabSz="914400" rtl="0" eaLnBrk="1" latinLnBrk="0" hangingPunct="1">
                        <a:defRPr sz="1800" b="1" kern="1200">
                          <a:solidFill>
                            <a:schemeClr val="bg1"/>
                          </a:solidFill>
                          <a:latin typeface="Arial" panose="020B0604020202020204"/>
                        </a:defRPr>
                      </a:lvl8pPr>
                      <a:lvl9pPr marL="3657600" algn="l" defTabSz="914400" rtl="0" eaLnBrk="1" latinLnBrk="0" hangingPunct="1">
                        <a:defRPr sz="1800" b="1" kern="1200">
                          <a:solidFill>
                            <a:schemeClr val="bg1"/>
                          </a:solidFill>
                          <a:latin typeface="Arial" panose="020B0604020202020204"/>
                        </a:defRPr>
                      </a:lvl9pPr>
                    </a:lstStyle>
                    <a:p>
                      <a:pPr algn="ctr"/>
                      <a:endParaRPr lang="zh-CN" altLang="en-US" sz="1400" b="1"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hMerge="1">
                  <a:txBody>
                    <a:bodyPr/>
                    <a:lstStyle/>
                    <a:p>
                      <a:endParaRPr lang="zh-CN" altLang="en-US"/>
                    </a:p>
                  </a:txBody>
                  <a:tcPr/>
                </a:tc>
                <a:tc>
                  <a:txBody>
                    <a:bodyPr/>
                    <a:lstStyle/>
                    <a:p>
                      <a:pPr algn="ctr" fontAlgn="ctr"/>
                      <a:r>
                        <a:rPr lang="en-US" altLang="zh-CN" sz="1400" b="1" i="0" u="none" strike="noStrike" dirty="0" err="1">
                          <a:solidFill>
                            <a:schemeClr val="bg1"/>
                          </a:solidFill>
                          <a:effectLst/>
                          <a:latin typeface="微软雅黑" panose="020B0503020204020204" pitchFamily="34" charset="-122"/>
                          <a:ea typeface="微软雅黑" panose="020B0503020204020204" pitchFamily="34" charset="-122"/>
                        </a:rPr>
                        <a:t>RustCrypto</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Ring</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OpenSSL - 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400" b="1" i="0" u="none" strike="noStrike" dirty="0" err="1">
                          <a:solidFill>
                            <a:schemeClr val="bg1"/>
                          </a:solidFill>
                          <a:effectLst/>
                          <a:latin typeface="微软雅黑" panose="020B0503020204020204" pitchFamily="34" charset="-122"/>
                          <a:ea typeface="微软雅黑" panose="020B0503020204020204" pitchFamily="34" charset="-122"/>
                        </a:rPr>
                        <a:t>GmSSL</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 - C</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Crypto++ - </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C</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Java Cryptography </a:t>
                      </a:r>
                      <a:r>
                        <a:rPr lang="en-US" sz="1400" b="1" i="0" u="none" strike="noStrike" dirty="0" err="1">
                          <a:solidFill>
                            <a:schemeClr val="bg1"/>
                          </a:solidFill>
                          <a:effectLst/>
                          <a:latin typeface="微软雅黑" panose="020B0503020204020204" pitchFamily="34" charset="-122"/>
                          <a:ea typeface="微软雅黑" panose="020B0503020204020204" pitchFamily="34" charset="-122"/>
                        </a:rPr>
                        <a:t>Archtecture</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err="1">
                          <a:solidFill>
                            <a:schemeClr val="bg1"/>
                          </a:solidFill>
                          <a:effectLst/>
                          <a:latin typeface="微软雅黑" panose="020B0503020204020204" pitchFamily="34" charset="-122"/>
                          <a:ea typeface="微软雅黑" panose="020B0503020204020204" pitchFamily="34" charset="-122"/>
                        </a:rPr>
                        <a:t>Pyca</a:t>
                      </a:r>
                      <a:r>
                        <a:rPr lang="en-US" sz="1400" b="1" i="0" u="none" strike="noStrike" dirty="0">
                          <a:solidFill>
                            <a:schemeClr val="bg1"/>
                          </a:solidFill>
                          <a:effectLst/>
                          <a:latin typeface="微软雅黑" panose="020B0503020204020204" pitchFamily="34" charset="-122"/>
                          <a:ea typeface="微软雅黑" panose="020B0503020204020204" pitchFamily="34" charset="-122"/>
                        </a:rPr>
                        <a:t> / cryptography (Python)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extLst>
                  <a:ext uri="{0D108BD9-81ED-4DB2-BD59-A6C34878D82A}">
                    <a16:rowId xmlns:a16="http://schemas.microsoft.com/office/drawing/2014/main" val="343994828"/>
                  </a:ext>
                </a:extLst>
              </a:tr>
              <a:tr h="367377">
                <a:tc rowSpan="3">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SM2</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加解密</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737927379"/>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签名与验签</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917456173"/>
                  </a:ext>
                </a:extLst>
              </a:tr>
              <a:tr h="367377">
                <a:tc vMerge="1">
                  <a:txBody>
                    <a:bodyPr/>
                    <a:lstStyle/>
                    <a:p>
                      <a:endParaRPr lang="zh-CN" altLang="en-US"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dirty="0">
                          <a:latin typeface="微软雅黑" panose="020B0503020204020204" pitchFamily="34" charset="-122"/>
                          <a:ea typeface="微软雅黑" panose="020B0503020204020204" pitchFamily="34" charset="-122"/>
                        </a:rPr>
                        <a:t>密钥交换</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2382265"/>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SM3</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0559513"/>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SM4</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092084160"/>
                  </a:ext>
                </a:extLst>
              </a:tr>
              <a:tr h="367377">
                <a:tc rowSpan="3">
                  <a:txBody>
                    <a:bodyPr/>
                    <a:lstStyle/>
                    <a:p>
                      <a:pPr algn="ctr" fontAlgn="ctr"/>
                      <a:r>
                        <a:rPr lang="en-US" sz="1400" b="1" i="0" u="none" strike="noStrike" dirty="0">
                          <a:solidFill>
                            <a:srgbClr val="000000"/>
                          </a:solidFill>
                          <a:effectLst/>
                          <a:latin typeface="微软雅黑" panose="020B0503020204020204" pitchFamily="34" charset="-122"/>
                          <a:ea typeface="微软雅黑" panose="020B0503020204020204" pitchFamily="34" charset="-122"/>
                        </a:rPr>
                        <a:t>SM9</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加解密</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57075509"/>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签名与验签</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3826735285"/>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密钥交换</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4264735724"/>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ZUC</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959822226"/>
                  </a:ext>
                </a:extLst>
              </a:tr>
            </a:tbl>
          </a:graphicData>
        </a:graphic>
      </p:graphicFrame>
      <p:sp>
        <p:nvSpPr>
          <p:cNvPr id="4" name="TextBox 5">
            <a:extLst>
              <a:ext uri="{FF2B5EF4-FFF2-40B4-BE49-F238E27FC236}">
                <a16:creationId xmlns:a16="http://schemas.microsoft.com/office/drawing/2014/main" id="{AE472B45-68B9-4D14-B8CD-5B375BEC5E63}"/>
              </a:ext>
            </a:extLst>
          </p:cNvPr>
          <p:cNvSpPr txBox="1">
            <a:spLocks noChangeArrowheads="1"/>
          </p:cNvSpPr>
          <p:nvPr/>
        </p:nvSpPr>
        <p:spPr bwMode="auto">
          <a:xfrm>
            <a:off x="684028" y="5340424"/>
            <a:ext cx="11284654" cy="728982"/>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总体上，所有语言社区对于国密支持</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较弱</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C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社区中 </a:t>
            </a:r>
            <a:r>
              <a:rPr lang="en-US" altLang="zh-CN" dirty="0" err="1">
                <a:latin typeface="微软雅黑" panose="020B0503020204020204" pitchFamily="34" charset="-122"/>
                <a:ea typeface="微软雅黑" panose="020B0503020204020204" pitchFamily="34" charset="-122"/>
                <a:cs typeface="+mn-ea"/>
                <a:sym typeface="Arial" panose="020B0604020202020204" pitchFamily="34" charset="0"/>
              </a:rPr>
              <a:t>GmSSL</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提供</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完整</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国密能力支持，提供对应优化，</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Rust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社区中仅有 </a:t>
            </a:r>
            <a:r>
              <a:rPr lang="en-US" altLang="zh-CN" dirty="0" err="1">
                <a:latin typeface="微软雅黑" panose="020B0503020204020204" pitchFamily="34" charset="-122"/>
                <a:ea typeface="微软雅黑" panose="020B0503020204020204" pitchFamily="34" charset="-122"/>
                <a:cs typeface="+mn-ea"/>
                <a:sym typeface="Arial" panose="020B0604020202020204" pitchFamily="34" charset="0"/>
              </a:rPr>
              <a:t>RustCrypto</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实现了 </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SM3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以及 </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SM4</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，但是没有进行优化。</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椭圆 4">
            <a:extLst>
              <a:ext uri="{FF2B5EF4-FFF2-40B4-BE49-F238E27FC236}">
                <a16:creationId xmlns:a16="http://schemas.microsoft.com/office/drawing/2014/main" id="{141353F2-F548-40F5-93A1-391649FFBC59}"/>
              </a:ext>
            </a:extLst>
          </p:cNvPr>
          <p:cNvSpPr/>
          <p:nvPr/>
        </p:nvSpPr>
        <p:spPr>
          <a:xfrm>
            <a:off x="775338" y="5500712"/>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8702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11025498" cy="707886"/>
          </a:xfrm>
          <a:prstGeom prst="rect">
            <a:avLst/>
          </a:prstGeom>
          <a:noFill/>
        </p:spPr>
        <p:txBody>
          <a:bodyPr wrap="square" rtlCol="0">
            <a:spAutoFit/>
          </a:bodyPr>
          <a:lstStyle/>
          <a:p>
            <a:r>
              <a:rPr kumimoji="1" lang="en-US" altLang="zh-CN" sz="4000" b="1" dirty="0">
                <a:latin typeface="微软雅黑" panose="020B0503020204020204" pitchFamily="34" charset="-122"/>
                <a:ea typeface="微软雅黑" panose="020B0503020204020204" pitchFamily="34" charset="-122"/>
              </a:rPr>
              <a:t>3.4 Rust</a:t>
            </a:r>
            <a:r>
              <a:rPr kumimoji="1" lang="zh-CN" altLang="en-US" sz="4000" b="1" dirty="0">
                <a:latin typeface="微软雅黑" panose="020B0503020204020204" pitchFamily="34" charset="-122"/>
                <a:ea typeface="微软雅黑" panose="020B0503020204020204" pitchFamily="34" charset="-122"/>
              </a:rPr>
              <a:t>对比其他编程语言的密码系统生态</a:t>
            </a:r>
          </a:p>
        </p:txBody>
      </p:sp>
      <p:sp>
        <p:nvSpPr>
          <p:cNvPr id="3" name="内容占位符 2">
            <a:extLst>
              <a:ext uri="{FF2B5EF4-FFF2-40B4-BE49-F238E27FC236}">
                <a16:creationId xmlns:a16="http://schemas.microsoft.com/office/drawing/2014/main" id="{8E573ADB-9A81-4A04-A875-0C4CF7FFE0E2}"/>
              </a:ext>
            </a:extLst>
          </p:cNvPr>
          <p:cNvSpPr txBox="1">
            <a:spLocks/>
          </p:cNvSpPr>
          <p:nvPr/>
        </p:nvSpPr>
        <p:spPr>
          <a:xfrm>
            <a:off x="736258" y="1262421"/>
            <a:ext cx="6283667" cy="52824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latin typeface="微软雅黑" panose="020B0503020204020204" pitchFamily="34" charset="-122"/>
                <a:ea typeface="微软雅黑" panose="020B0503020204020204" pitchFamily="34" charset="-122"/>
              </a:rPr>
              <a:t>相同点</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zh-CN" altLang="en-US" sz="1800" dirty="0">
                <a:latin typeface="微软雅黑" panose="020B0503020204020204" pitchFamily="34" charset="-122"/>
                <a:ea typeface="微软雅黑" panose="020B0503020204020204" pitchFamily="34" charset="-122"/>
              </a:rPr>
              <a:t>提供对于经典算法的支持，支持通用算法以及协议；</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zh-CN" altLang="en-US" sz="1800" dirty="0">
                <a:latin typeface="微软雅黑" panose="020B0503020204020204" pitchFamily="34" charset="-122"/>
                <a:ea typeface="微软雅黑" panose="020B0503020204020204" pitchFamily="34" charset="-122"/>
              </a:rPr>
              <a:t>新规范支持</a:t>
            </a:r>
            <a:r>
              <a:rPr lang="zh-CN" altLang="en-US" sz="1800" dirty="0">
                <a:solidFill>
                  <a:srgbClr val="FF0000"/>
                </a:solidFill>
                <a:latin typeface="微软雅黑" panose="020B0503020204020204" pitchFamily="34" charset="-122"/>
                <a:ea typeface="微软雅黑" panose="020B0503020204020204" pitchFamily="34" charset="-122"/>
              </a:rPr>
              <a:t>缓慢</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zh-CN" altLang="en-US" sz="1800" dirty="0">
                <a:latin typeface="微软雅黑" panose="020B0503020204020204" pitchFamily="34" charset="-122"/>
                <a:ea typeface="微软雅黑" panose="020B0503020204020204" pitchFamily="34" charset="-122"/>
              </a:rPr>
              <a:t>国密支持</a:t>
            </a:r>
            <a:r>
              <a:rPr lang="zh-CN" altLang="en-US" sz="1800" dirty="0">
                <a:solidFill>
                  <a:srgbClr val="FF0000"/>
                </a:solidFill>
                <a:latin typeface="微软雅黑" panose="020B0503020204020204" pitchFamily="34" charset="-122"/>
                <a:ea typeface="微软雅黑" panose="020B0503020204020204" pitchFamily="34" charset="-122"/>
              </a:rPr>
              <a:t>较弱</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00000"/>
              </a:lnSpc>
            </a:pPr>
            <a:endParaRPr lang="en-US" altLang="zh-CN" sz="1800" dirty="0">
              <a:latin typeface="微软雅黑" panose="020B0503020204020204" pitchFamily="34" charset="-122"/>
              <a:ea typeface="微软雅黑" panose="020B0503020204020204" pitchFamily="34" charset="-122"/>
            </a:endParaRPr>
          </a:p>
          <a:p>
            <a:pPr>
              <a:lnSpc>
                <a:spcPct val="120000"/>
              </a:lnSpc>
            </a:pPr>
            <a:r>
              <a:rPr lang="zh-CN" altLang="en-US" sz="1800" dirty="0">
                <a:latin typeface="微软雅黑" panose="020B0503020204020204" pitchFamily="34" charset="-122"/>
                <a:ea typeface="微软雅黑" panose="020B0503020204020204" pitchFamily="34" charset="-122"/>
              </a:rPr>
              <a:t>优势点</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en-US" altLang="zh-CN" sz="1800" dirty="0">
                <a:latin typeface="微软雅黑" panose="020B0503020204020204" pitchFamily="34" charset="-122"/>
                <a:ea typeface="微软雅黑" panose="020B0503020204020204" pitchFamily="34" charset="-122"/>
              </a:rPr>
              <a:t>Rust </a:t>
            </a:r>
            <a:r>
              <a:rPr lang="zh-CN" altLang="en-US" sz="1800" dirty="0">
                <a:latin typeface="微软雅黑" panose="020B0503020204020204" pitchFamily="34" charset="-122"/>
                <a:ea typeface="微软雅黑" panose="020B0503020204020204" pitchFamily="34" charset="-122"/>
              </a:rPr>
              <a:t>生态库中包含</a:t>
            </a:r>
            <a:r>
              <a:rPr lang="zh-CN" altLang="en-US" sz="1800" dirty="0">
                <a:solidFill>
                  <a:srgbClr val="FF0000"/>
                </a:solidFill>
                <a:latin typeface="微软雅黑" panose="020B0503020204020204" pitchFamily="34" charset="-122"/>
                <a:ea typeface="微软雅黑" panose="020B0503020204020204" pitchFamily="34" charset="-122"/>
              </a:rPr>
              <a:t>更多</a:t>
            </a:r>
            <a:r>
              <a:rPr lang="zh-CN" altLang="en-US" sz="1800" dirty="0">
                <a:latin typeface="微软雅黑" panose="020B0503020204020204" pitchFamily="34" charset="-122"/>
                <a:ea typeface="微软雅黑" panose="020B0503020204020204" pitchFamily="34" charset="-122"/>
              </a:rPr>
              <a:t>的新兴算法支持；</a:t>
            </a:r>
            <a:endParaRPr lang="en-US" altLang="zh-CN" sz="1800" dirty="0">
              <a:latin typeface="微软雅黑" panose="020B0503020204020204" pitchFamily="34" charset="-122"/>
              <a:ea typeface="微软雅黑" panose="020B0503020204020204" pitchFamily="34" charset="-122"/>
            </a:endParaRPr>
          </a:p>
          <a:p>
            <a:pPr>
              <a:lnSpc>
                <a:spcPct val="100000"/>
              </a:lnSpc>
            </a:pPr>
            <a:endParaRPr lang="en-US" altLang="zh-CN" sz="1800" dirty="0">
              <a:latin typeface="微软雅黑" panose="020B0503020204020204" pitchFamily="34" charset="-122"/>
              <a:ea typeface="微软雅黑" panose="020B0503020204020204" pitchFamily="34" charset="-122"/>
            </a:endParaRPr>
          </a:p>
          <a:p>
            <a:pPr>
              <a:lnSpc>
                <a:spcPct val="120000"/>
              </a:lnSpc>
            </a:pPr>
            <a:r>
              <a:rPr lang="zh-CN" altLang="en-US" sz="1800" dirty="0">
                <a:latin typeface="微软雅黑" panose="020B0503020204020204" pitchFamily="34" charset="-122"/>
                <a:ea typeface="微软雅黑" panose="020B0503020204020204" pitchFamily="34" charset="-122"/>
              </a:rPr>
              <a:t>劣势点</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zh-CN" altLang="en-US" sz="1800" dirty="0">
                <a:latin typeface="微软雅黑" panose="020B0503020204020204" pitchFamily="34" charset="-122"/>
                <a:ea typeface="微软雅黑" panose="020B0503020204020204" pitchFamily="34" charset="-122"/>
              </a:rPr>
              <a:t>其他语言的密码库相对比</a:t>
            </a:r>
            <a:r>
              <a:rPr lang="en-US" altLang="zh-CN" sz="1800" dirty="0">
                <a:latin typeface="微软雅黑" panose="020B0503020204020204" pitchFamily="34" charset="-122"/>
                <a:ea typeface="微软雅黑" panose="020B0503020204020204" pitchFamily="34" charset="-122"/>
              </a:rPr>
              <a:t>Rust</a:t>
            </a:r>
            <a:r>
              <a:rPr lang="zh-CN" altLang="en-US" sz="1800" dirty="0">
                <a:latin typeface="微软雅黑" panose="020B0503020204020204" pitchFamily="34" charset="-122"/>
                <a:ea typeface="微软雅黑" panose="020B0503020204020204" pitchFamily="34" charset="-122"/>
              </a:rPr>
              <a:t>的库数量</a:t>
            </a:r>
            <a:r>
              <a:rPr lang="zh-CN" altLang="en-US" sz="1800" dirty="0">
                <a:solidFill>
                  <a:srgbClr val="FF0000"/>
                </a:solidFill>
                <a:latin typeface="微软雅黑" panose="020B0503020204020204" pitchFamily="34" charset="-122"/>
                <a:ea typeface="微软雅黑" panose="020B0503020204020204" pitchFamily="34" charset="-122"/>
              </a:rPr>
              <a:t>更多</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Rust</a:t>
            </a:r>
            <a:r>
              <a:rPr lang="zh-CN" altLang="en-US" sz="1800" dirty="0">
                <a:latin typeface="微软雅黑" panose="020B0503020204020204" pitchFamily="34" charset="-122"/>
                <a:ea typeface="微软雅黑" panose="020B0503020204020204" pitchFamily="34" charset="-122"/>
              </a:rPr>
              <a:t>密码库生态仍待演进；此外，需要统一的</a:t>
            </a:r>
            <a:r>
              <a:rPr lang="zh-CN" altLang="en-US" sz="1800" dirty="0">
                <a:solidFill>
                  <a:srgbClr val="FF0000"/>
                </a:solidFill>
                <a:latin typeface="微软雅黑" panose="020B0503020204020204" pitchFamily="34" charset="-122"/>
                <a:ea typeface="微软雅黑" panose="020B0503020204020204" pitchFamily="34" charset="-122"/>
              </a:rPr>
              <a:t>管理</a:t>
            </a:r>
            <a:r>
              <a:rPr lang="zh-CN" altLang="en-US" sz="1800" dirty="0">
                <a:latin typeface="微软雅黑" panose="020B0503020204020204" pitchFamily="34" charset="-122"/>
                <a:ea typeface="微软雅黑" panose="020B0503020204020204" pitchFamily="34" charset="-122"/>
              </a:rPr>
              <a:t>以及</a:t>
            </a:r>
            <a:r>
              <a:rPr lang="zh-CN" altLang="en-US" sz="1800" dirty="0">
                <a:solidFill>
                  <a:srgbClr val="FF0000"/>
                </a:solidFill>
                <a:latin typeface="微软雅黑" panose="020B0503020204020204" pitchFamily="34" charset="-122"/>
                <a:ea typeface="微软雅黑" panose="020B0503020204020204" pitchFamily="34" charset="-122"/>
              </a:rPr>
              <a:t>审核</a:t>
            </a:r>
            <a:r>
              <a:rPr lang="zh-CN" altLang="en-US" sz="1800" dirty="0">
                <a:latin typeface="微软雅黑" panose="020B0503020204020204" pitchFamily="34" charset="-122"/>
                <a:ea typeface="微软雅黑" panose="020B0503020204020204" pitchFamily="34" charset="-122"/>
              </a:rPr>
              <a:t>机制。</a:t>
            </a:r>
            <a:endParaRPr lang="en-US" altLang="zh-CN" sz="1800" dirty="0">
              <a:latin typeface="微软雅黑" panose="020B0503020204020204" pitchFamily="34" charset="-122"/>
              <a:ea typeface="微软雅黑" panose="020B0503020204020204" pitchFamily="34" charset="-122"/>
            </a:endParaRPr>
          </a:p>
          <a:p>
            <a:pPr lvl="1">
              <a:lnSpc>
                <a:spcPct val="120000"/>
              </a:lnSpc>
            </a:pPr>
            <a:r>
              <a:rPr lang="zh-CN" altLang="en-US" sz="1800" dirty="0">
                <a:latin typeface="微软雅黑" panose="020B0503020204020204" pitchFamily="34" charset="-122"/>
                <a:ea typeface="微软雅黑" panose="020B0503020204020204" pitchFamily="34" charset="-122"/>
              </a:rPr>
              <a:t>纯 </a:t>
            </a:r>
            <a:r>
              <a:rPr lang="en-US" altLang="zh-CN" sz="1800" dirty="0">
                <a:latin typeface="微软雅黑" panose="020B0503020204020204" pitchFamily="34" charset="-122"/>
                <a:ea typeface="微软雅黑" panose="020B0503020204020204" pitchFamily="34" charset="-122"/>
              </a:rPr>
              <a:t>Rust </a:t>
            </a:r>
            <a:r>
              <a:rPr lang="zh-CN" altLang="en-US" sz="1800" dirty="0">
                <a:latin typeface="微软雅黑" panose="020B0503020204020204" pitchFamily="34" charset="-122"/>
                <a:ea typeface="微软雅黑" panose="020B0503020204020204" pitchFamily="34" charset="-122"/>
              </a:rPr>
              <a:t>编写的密码协议库</a:t>
            </a:r>
            <a:r>
              <a:rPr lang="zh-CN" altLang="en-US" sz="1800" dirty="0">
                <a:solidFill>
                  <a:srgbClr val="FF0000"/>
                </a:solidFill>
                <a:latin typeface="微软雅黑" panose="020B0503020204020204" pitchFamily="34" charset="-122"/>
                <a:ea typeface="微软雅黑" panose="020B0503020204020204" pitchFamily="34" charset="-122"/>
              </a:rPr>
              <a:t>仍待演进</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707B3951-960B-4CB4-B557-4909AD2219CD}"/>
              </a:ext>
            </a:extLst>
          </p:cNvPr>
          <p:cNvSpPr/>
          <p:nvPr/>
        </p:nvSpPr>
        <p:spPr>
          <a:xfrm>
            <a:off x="820062" y="1441565"/>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5BC463E7-89B1-47A8-A13E-57F7B7D2AF24}"/>
              </a:ext>
            </a:extLst>
          </p:cNvPr>
          <p:cNvSpPr/>
          <p:nvPr/>
        </p:nvSpPr>
        <p:spPr>
          <a:xfrm>
            <a:off x="820319" y="3410439"/>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06D8E233-F474-4404-B30A-02CD5DB926E7}"/>
              </a:ext>
            </a:extLst>
          </p:cNvPr>
          <p:cNvSpPr/>
          <p:nvPr/>
        </p:nvSpPr>
        <p:spPr>
          <a:xfrm>
            <a:off x="820319" y="465620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5C4DB223-7554-4A7D-AE85-450E888E8A10}"/>
              </a:ext>
            </a:extLst>
          </p:cNvPr>
          <p:cNvGrpSpPr/>
          <p:nvPr/>
        </p:nvGrpSpPr>
        <p:grpSpPr>
          <a:xfrm>
            <a:off x="7019925" y="1751194"/>
            <a:ext cx="4875898" cy="3490585"/>
            <a:chOff x="7019925" y="2466943"/>
            <a:chExt cx="4875898" cy="3490585"/>
          </a:xfrm>
        </p:grpSpPr>
        <p:sp>
          <p:nvSpPr>
            <p:cNvPr id="5" name="Content Placeholder 2">
              <a:extLst>
                <a:ext uri="{FF2B5EF4-FFF2-40B4-BE49-F238E27FC236}">
                  <a16:creationId xmlns:a16="http://schemas.microsoft.com/office/drawing/2014/main" id="{BE352229-2CF2-49A7-BFAB-718C6EA880CA}"/>
                </a:ext>
              </a:extLst>
            </p:cNvPr>
            <p:cNvSpPr txBox="1">
              <a:spLocks/>
            </p:cNvSpPr>
            <p:nvPr/>
          </p:nvSpPr>
          <p:spPr>
            <a:xfrm>
              <a:off x="7477125" y="5716519"/>
              <a:ext cx="3962400" cy="24100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tab pos="1208088"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icrosoft YaHei"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icrosoft YaHei"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11113" indent="0" algn="ctr">
                <a:buNone/>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一些著名密码库对于</a:t>
              </a:r>
              <a:r>
                <a:rPr lang="en-US" altLang="zh-CN" sz="1200" dirty="0">
                  <a:solidFill>
                    <a:schemeClr val="bg1">
                      <a:lumMod val="75000"/>
                    </a:schemeClr>
                  </a:solidFill>
                  <a:latin typeface="微软雅黑" panose="020B0503020204020204" pitchFamily="34" charset="-122"/>
                  <a:ea typeface="微软雅黑" panose="020B0503020204020204" pitchFamily="34" charset="-122"/>
                </a:rPr>
                <a:t>2019</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年</a:t>
              </a:r>
              <a:r>
                <a:rPr lang="en-US" altLang="zh-CN" sz="1200" dirty="0">
                  <a:solidFill>
                    <a:schemeClr val="bg1">
                      <a:lumMod val="75000"/>
                    </a:schemeClr>
                  </a:solidFill>
                  <a:latin typeface="微软雅黑" panose="020B0503020204020204" pitchFamily="34" charset="-122"/>
                  <a:ea typeface="微软雅黑" panose="020B0503020204020204" pitchFamily="34" charset="-122"/>
                </a:rPr>
                <a:t>FIPS140</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新规范的支持</a:t>
              </a:r>
              <a:endParaRPr lang="en-US" sz="1200"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099BE157-FFD8-47B0-8EE8-75F5FBB89448}"/>
                </a:ext>
              </a:extLst>
            </p:cNvPr>
            <p:cNvPicPr>
              <a:picLocks noChangeAspect="1"/>
            </p:cNvPicPr>
            <p:nvPr/>
          </p:nvPicPr>
          <p:blipFill>
            <a:blip r:embed="rId3"/>
            <a:stretch>
              <a:fillRect/>
            </a:stretch>
          </p:blipFill>
          <p:spPr>
            <a:xfrm>
              <a:off x="7019925" y="2466943"/>
              <a:ext cx="4875898" cy="3216597"/>
            </a:xfrm>
            <a:prstGeom prst="rect">
              <a:avLst/>
            </a:prstGeom>
          </p:spPr>
        </p:pic>
      </p:grpSp>
      <p:pic>
        <p:nvPicPr>
          <p:cNvPr id="4" name="图片 3">
            <a:extLst>
              <a:ext uri="{FF2B5EF4-FFF2-40B4-BE49-F238E27FC236}">
                <a16:creationId xmlns:a16="http://schemas.microsoft.com/office/drawing/2014/main" id="{CDA15683-2259-4D27-B3F0-C07B63B1DB50}"/>
              </a:ext>
            </a:extLst>
          </p:cNvPr>
          <p:cNvPicPr>
            <a:picLocks noChangeAspect="1"/>
          </p:cNvPicPr>
          <p:nvPr/>
        </p:nvPicPr>
        <p:blipFill>
          <a:blip r:embed="rId4"/>
          <a:stretch>
            <a:fillRect/>
          </a:stretch>
        </p:blipFill>
        <p:spPr>
          <a:xfrm>
            <a:off x="8306718" y="1059576"/>
            <a:ext cx="2716157" cy="5129530"/>
          </a:xfrm>
          <a:prstGeom prst="rect">
            <a:avLst/>
          </a:prstGeom>
          <a:ln>
            <a:solidFill>
              <a:schemeClr val="bg1"/>
            </a:solidFill>
          </a:ln>
        </p:spPr>
      </p:pic>
    </p:spTree>
    <p:extLst>
      <p:ext uri="{BB962C8B-B14F-4D97-AF65-F5344CB8AC3E}">
        <p14:creationId xmlns:p14="http://schemas.microsoft.com/office/powerpoint/2010/main" val="48222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16430" y="2157190"/>
            <a:ext cx="4608450" cy="584775"/>
          </a:xfrm>
          <a:prstGeom prst="rect">
            <a:avLst/>
          </a:prstGeom>
          <a:noFill/>
        </p:spPr>
        <p:txBody>
          <a:bodyPr wrap="square" rtlCol="0">
            <a:spAutoFit/>
          </a:bodyPr>
          <a:lstStyle/>
          <a:p>
            <a:r>
              <a:rPr kumimoji="1" lang="zh-CN" altLang="en-US" sz="3200" b="1" dirty="0">
                <a:solidFill>
                  <a:schemeClr val="bg1"/>
                </a:solidFill>
                <a:latin typeface="微软雅黑" panose="020B0503020204020204" pitchFamily="34" charset="-122"/>
                <a:ea typeface="微软雅黑" panose="020B0503020204020204" pitchFamily="34" charset="-122"/>
              </a:rPr>
              <a:t>华为</a:t>
            </a:r>
            <a:r>
              <a:rPr kumimoji="1" lang="en-US" altLang="zh-CN" sz="3200" b="1" dirty="0">
                <a:solidFill>
                  <a:schemeClr val="bg1"/>
                </a:solidFill>
                <a:latin typeface="微软雅黑" panose="020B0503020204020204" pitchFamily="34" charset="-122"/>
                <a:ea typeface="微软雅黑" panose="020B0503020204020204" pitchFamily="34" charset="-122"/>
              </a:rPr>
              <a:t>Rust</a:t>
            </a:r>
            <a:r>
              <a:rPr kumimoji="1" lang="zh-CN" altLang="en-US" sz="3200" b="1" dirty="0">
                <a:solidFill>
                  <a:schemeClr val="bg1"/>
                </a:solidFill>
                <a:latin typeface="微软雅黑" panose="020B0503020204020204" pitchFamily="34" charset="-122"/>
                <a:ea typeface="微软雅黑" panose="020B0503020204020204" pitchFamily="34" charset="-122"/>
              </a:rPr>
              <a:t>密码库</a:t>
            </a:r>
          </a:p>
        </p:txBody>
      </p:sp>
      <p:sp>
        <p:nvSpPr>
          <p:cNvPr id="3" name="矩形 2"/>
          <p:cNvSpPr/>
          <p:nvPr/>
        </p:nvSpPr>
        <p:spPr>
          <a:xfrm>
            <a:off x="5216429" y="2723225"/>
            <a:ext cx="4409891" cy="694742"/>
          </a:xfrm>
          <a:prstGeom prst="rect">
            <a:avLst/>
          </a:prstGeom>
        </p:spPr>
        <p:txBody>
          <a:bodyPr wrap="square">
            <a:spAutoFit/>
          </a:bodyPr>
          <a:lstStyle/>
          <a:p>
            <a:pPr>
              <a:lnSpc>
                <a:spcPct val="150000"/>
              </a:lnSpc>
            </a:pPr>
            <a:r>
              <a:rPr kumimoji="1" lang="en-US" altLang="zh-CN" sz="1400" dirty="0">
                <a:solidFill>
                  <a:schemeClr val="bg1"/>
                </a:solidFill>
                <a:latin typeface="Proxima Nova Lt" panose="02000506030000020004" pitchFamily="2" charset="0"/>
                <a:ea typeface="PingFang SC Thin" panose="020B0400000000000000" pitchFamily="34" charset="-122"/>
              </a:rPr>
              <a:t>Huawei: A Try in Implementation of Cryptographic Algorithms in Rust</a:t>
            </a:r>
            <a:endParaRPr kumimoji="1" lang="zh-CN" altLang="en-US" sz="1400" dirty="0">
              <a:solidFill>
                <a:schemeClr val="bg1"/>
              </a:solidFill>
              <a:latin typeface="Proxima Nova Lt" panose="02000506030000020004" pitchFamily="2" charset="0"/>
              <a:ea typeface="PingFang SC Thin" panose="020B0400000000000000" pitchFamily="34" charset="-122"/>
            </a:endParaRPr>
          </a:p>
        </p:txBody>
      </p:sp>
      <p:pic>
        <p:nvPicPr>
          <p:cNvPr id="9" name="图片 8">
            <a:extLst>
              <a:ext uri="{FF2B5EF4-FFF2-40B4-BE49-F238E27FC236}">
                <a16:creationId xmlns:a16="http://schemas.microsoft.com/office/drawing/2014/main" id="{C7DE7562-1DA8-4B7A-9BF9-A499169C357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1277461" y="1004815"/>
            <a:ext cx="3729863" cy="5014984"/>
          </a:xfrm>
          <a:prstGeom prst="rect">
            <a:avLst/>
          </a:prstGeom>
        </p:spPr>
      </p:pic>
      <p:sp>
        <p:nvSpPr>
          <p:cNvPr id="5" name="矩形 4"/>
          <p:cNvSpPr/>
          <p:nvPr/>
        </p:nvSpPr>
        <p:spPr>
          <a:xfrm>
            <a:off x="4387699" y="5406886"/>
            <a:ext cx="447263" cy="447263"/>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4177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6368" y="2545635"/>
            <a:ext cx="9259266" cy="923330"/>
          </a:xfrm>
          <a:prstGeom prst="rect">
            <a:avLst/>
          </a:prstGeom>
          <a:noFill/>
        </p:spPr>
        <p:txBody>
          <a:bodyPr wrap="none" rtlCol="0">
            <a:spAutoFit/>
          </a:bodyPr>
          <a:lstStyle/>
          <a:p>
            <a:pPr algn="ctr"/>
            <a:r>
              <a:rPr lang="zh-CN" altLang="en-US" sz="5400" dirty="0">
                <a:latin typeface="微软雅黑" panose="020B0503020204020204" pitchFamily="34" charset="-122"/>
                <a:ea typeface="微软雅黑" panose="020B0503020204020204" pitchFamily="34" charset="-122"/>
              </a:rPr>
              <a:t>简看</a:t>
            </a:r>
            <a:r>
              <a:rPr lang="en-US" altLang="zh-CN" sz="5400" dirty="0">
                <a:latin typeface="微软雅黑" panose="020B0503020204020204" pitchFamily="34" charset="-122"/>
                <a:ea typeface="微软雅黑" panose="020B0503020204020204" pitchFamily="34" charset="-122"/>
              </a:rPr>
              <a:t>Rust</a:t>
            </a:r>
            <a:r>
              <a:rPr lang="zh-CN" altLang="en-US" sz="5400" dirty="0">
                <a:latin typeface="微软雅黑" panose="020B0503020204020204" pitchFamily="34" charset="-122"/>
                <a:ea typeface="微软雅黑" panose="020B0503020204020204" pitchFamily="34" charset="-122"/>
              </a:rPr>
              <a:t>密码系统生态和实现</a:t>
            </a:r>
          </a:p>
        </p:txBody>
      </p:sp>
      <p:sp>
        <p:nvSpPr>
          <p:cNvPr id="3" name="文本框 2"/>
          <p:cNvSpPr txBox="1"/>
          <p:nvPr/>
        </p:nvSpPr>
        <p:spPr>
          <a:xfrm>
            <a:off x="4727676" y="4065270"/>
            <a:ext cx="2736647" cy="738664"/>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王江桐 </a:t>
            </a:r>
            <a:endParaRPr lang="en-US" altLang="zh-CN"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hlinkClick r:id="rId3"/>
              </a:rPr>
              <a:t>wangjiangtong@huawei.com</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华为 公共开发部</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嵌入式软件能力中心</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4.1 </a:t>
            </a:r>
            <a:r>
              <a:rPr kumimoji="1" lang="zh-CN" altLang="en-US" sz="4400" b="1" dirty="0">
                <a:latin typeface="微软雅黑" panose="020B0503020204020204" pitchFamily="34" charset="-122"/>
                <a:ea typeface="微软雅黑" panose="020B0503020204020204" pitchFamily="34" charset="-122"/>
              </a:rPr>
              <a:t>使用</a:t>
            </a:r>
            <a:r>
              <a:rPr kumimoji="1" lang="en-US" altLang="zh-CN" sz="4400" b="1" dirty="0">
                <a:latin typeface="微软雅黑" panose="020B0503020204020204" pitchFamily="34" charset="-122"/>
                <a:ea typeface="微软雅黑" panose="020B0503020204020204" pitchFamily="34" charset="-122"/>
              </a:rPr>
              <a:t>Rust</a:t>
            </a:r>
            <a:r>
              <a:rPr kumimoji="1" lang="zh-CN" altLang="en-US" sz="4400" b="1" dirty="0">
                <a:latin typeface="微软雅黑" panose="020B0503020204020204" pitchFamily="34" charset="-122"/>
                <a:ea typeface="微软雅黑" panose="020B0503020204020204" pitchFamily="34" charset="-122"/>
              </a:rPr>
              <a:t>探索密码库框架</a:t>
            </a:r>
          </a:p>
        </p:txBody>
      </p:sp>
      <p:sp>
        <p:nvSpPr>
          <p:cNvPr id="66" name="TextBox 5">
            <a:extLst>
              <a:ext uri="{FF2B5EF4-FFF2-40B4-BE49-F238E27FC236}">
                <a16:creationId xmlns:a16="http://schemas.microsoft.com/office/drawing/2014/main" id="{FD50AFDE-A017-4181-8099-ABBEB51B1B91}"/>
              </a:ext>
            </a:extLst>
          </p:cNvPr>
          <p:cNvSpPr txBox="1">
            <a:spLocks noChangeArrowheads="1"/>
          </p:cNvSpPr>
          <p:nvPr/>
        </p:nvSpPr>
        <p:spPr bwMode="auto">
          <a:xfrm>
            <a:off x="747403" y="1366020"/>
            <a:ext cx="10121702" cy="5029390"/>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相较于其他语言：</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Rust </a:t>
            </a:r>
            <a:r>
              <a:rPr lang="zh-CN" altLang="en-US" dirty="0">
                <a:latin typeface="微软雅黑" panose="020B0503020204020204" pitchFamily="34" charset="-122"/>
                <a:ea typeface="微软雅黑" panose="020B0503020204020204" pitchFamily="34" charset="-122"/>
              </a:rPr>
              <a:t>实现</a:t>
            </a:r>
            <a:r>
              <a:rPr lang="zh-CN" altLang="en-US" dirty="0">
                <a:solidFill>
                  <a:srgbClr val="FF0000"/>
                </a:solidFill>
                <a:latin typeface="微软雅黑" panose="020B0503020204020204" pitchFamily="34" charset="-122"/>
                <a:ea typeface="微软雅黑" panose="020B0503020204020204" pitchFamily="34" charset="-122"/>
              </a:rPr>
              <a:t>内存安全</a:t>
            </a:r>
            <a:r>
              <a:rPr lang="zh-CN" altLang="en-US" dirty="0">
                <a:latin typeface="微软雅黑" panose="020B0503020204020204" pitchFamily="34" charset="-122"/>
                <a:ea typeface="微软雅黑" panose="020B0503020204020204" pitchFamily="34" charset="-122"/>
              </a:rPr>
              <a:t>，并且性能</a:t>
            </a:r>
            <a:r>
              <a:rPr lang="zh-CN" altLang="en-US" dirty="0">
                <a:solidFill>
                  <a:srgbClr val="FF0000"/>
                </a:solidFill>
                <a:latin typeface="微软雅黑" panose="020B0503020204020204" pitchFamily="34" charset="-122"/>
                <a:ea typeface="微软雅黑" panose="020B0503020204020204" pitchFamily="34" charset="-122"/>
              </a:rPr>
              <a:t>比肩</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语言；</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相较于 </a:t>
            </a:r>
            <a:r>
              <a:rPr lang="en-US" altLang="zh-CN" dirty="0">
                <a:latin typeface="微软雅黑" panose="020B0503020204020204" pitchFamily="34" charset="-122"/>
                <a:ea typeface="微软雅黑" panose="020B0503020204020204" pitchFamily="34" charset="-122"/>
              </a:rPr>
              <a:t>Rust </a:t>
            </a:r>
            <a:r>
              <a:rPr lang="zh-CN" altLang="en-US" dirty="0">
                <a:latin typeface="微软雅黑" panose="020B0503020204020204" pitchFamily="34" charset="-122"/>
                <a:ea typeface="微软雅黑" panose="020B0503020204020204" pitchFamily="34" charset="-122"/>
              </a:rPr>
              <a:t>社区其他库：</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社区中三方库多聚焦于单一算法，完整密码库框架支持较为</a:t>
            </a:r>
            <a:r>
              <a:rPr lang="zh-CN" altLang="en-US" dirty="0">
                <a:solidFill>
                  <a:srgbClr val="FF0000"/>
                </a:solidFill>
                <a:latin typeface="微软雅黑" panose="020B0503020204020204" pitchFamily="34" charset="-122"/>
                <a:ea typeface="微软雅黑" panose="020B0503020204020204" pitchFamily="34" charset="-122"/>
              </a:rPr>
              <a:t>薄弱</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即使有例同 </a:t>
            </a:r>
            <a:r>
              <a:rPr lang="en-US" altLang="zh-CN" dirty="0" err="1">
                <a:latin typeface="微软雅黑" panose="020B0503020204020204" pitchFamily="34" charset="-122"/>
                <a:ea typeface="微软雅黑" panose="020B0503020204020204" pitchFamily="34" charset="-122"/>
              </a:rPr>
              <a:t>RustCrypto</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一样的密码库框架，其中的管理和审计规则并</a:t>
            </a:r>
            <a:r>
              <a:rPr lang="zh-CN" altLang="en-US" dirty="0">
                <a:solidFill>
                  <a:srgbClr val="FF0000"/>
                </a:solidFill>
                <a:latin typeface="微软雅黑" panose="020B0503020204020204" pitchFamily="34" charset="-122"/>
                <a:ea typeface="微软雅黑" panose="020B0503020204020204" pitchFamily="34" charset="-122"/>
              </a:rPr>
              <a:t>不统一</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期望：实现具有</a:t>
            </a:r>
            <a:r>
              <a:rPr lang="zh-CN" altLang="en-US" dirty="0">
                <a:solidFill>
                  <a:srgbClr val="FF0000"/>
                </a:solidFill>
                <a:latin typeface="微软雅黑" panose="020B0503020204020204" pitchFamily="34" charset="-122"/>
                <a:ea typeface="微软雅黑" panose="020B0503020204020204" pitchFamily="34" charset="-122"/>
              </a:rPr>
              <a:t>统一</a:t>
            </a:r>
            <a:r>
              <a:rPr lang="zh-CN" altLang="en-US" dirty="0">
                <a:latin typeface="微软雅黑" panose="020B0503020204020204" pitchFamily="34" charset="-122"/>
                <a:ea typeface="微软雅黑" panose="020B0503020204020204" pitchFamily="34" charset="-122"/>
              </a:rPr>
              <a:t>管理、标准并且通过审核保证</a:t>
            </a:r>
            <a:r>
              <a:rPr lang="zh-CN" altLang="en-US" dirty="0">
                <a:solidFill>
                  <a:srgbClr val="FF0000"/>
                </a:solidFill>
                <a:latin typeface="微软雅黑" panose="020B0503020204020204" pitchFamily="34" charset="-122"/>
                <a:ea typeface="微软雅黑" panose="020B0503020204020204" pitchFamily="34" charset="-122"/>
              </a:rPr>
              <a:t>规范性</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Rust</a:t>
            </a:r>
            <a:r>
              <a:rPr lang="zh-CN" altLang="en-US" dirty="0">
                <a:latin typeface="微软雅黑" panose="020B0503020204020204" pitchFamily="34" charset="-122"/>
                <a:ea typeface="微软雅黑" panose="020B0503020204020204" pitchFamily="34" charset="-122"/>
              </a:rPr>
              <a:t>密码库：</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提供包括对称、非对称加密、哈希、</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、签名、密钥交换等算法的实现，覆盖密码算法大部分类别；</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更好地实现社区暂时</a:t>
            </a:r>
            <a:r>
              <a:rPr lang="zh-CN" altLang="en-US" dirty="0">
                <a:solidFill>
                  <a:srgbClr val="FF0000"/>
                </a:solidFill>
                <a:latin typeface="微软雅黑" panose="020B0503020204020204" pitchFamily="34" charset="-122"/>
                <a:ea typeface="微软雅黑" panose="020B0503020204020204" pitchFamily="34" charset="-122"/>
              </a:rPr>
              <a:t>缺少</a:t>
            </a:r>
            <a:r>
              <a:rPr lang="zh-CN" altLang="en-US" dirty="0">
                <a:latin typeface="微软雅黑" panose="020B0503020204020204" pitchFamily="34" charset="-122"/>
                <a:ea typeface="微软雅黑" panose="020B0503020204020204" pitchFamily="34" charset="-122"/>
              </a:rPr>
              <a:t>支持的规范算法；</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更好地支持</a:t>
            </a:r>
            <a:r>
              <a:rPr lang="zh-CN" altLang="en-US" dirty="0">
                <a:solidFill>
                  <a:srgbClr val="FF0000"/>
                </a:solidFill>
                <a:latin typeface="微软雅黑" panose="020B0503020204020204" pitchFamily="34" charset="-122"/>
                <a:ea typeface="微软雅黑" panose="020B0503020204020204" pitchFamily="34" charset="-122"/>
              </a:rPr>
              <a:t>国密</a:t>
            </a:r>
            <a:r>
              <a:rPr lang="zh-CN" altLang="en-US" dirty="0">
                <a:latin typeface="微软雅黑" panose="020B0503020204020204" pitchFamily="34" charset="-122"/>
                <a:ea typeface="微软雅黑" panose="020B0503020204020204" pitchFamily="34" charset="-122"/>
              </a:rPr>
              <a:t>套件。</a:t>
            </a:r>
          </a:p>
        </p:txBody>
      </p:sp>
      <p:sp>
        <p:nvSpPr>
          <p:cNvPr id="69" name="椭圆 68">
            <a:extLst>
              <a:ext uri="{FF2B5EF4-FFF2-40B4-BE49-F238E27FC236}">
                <a16:creationId xmlns:a16="http://schemas.microsoft.com/office/drawing/2014/main" id="{5E550451-DAF0-4F3B-96AA-226ECBD54342}"/>
              </a:ext>
            </a:extLst>
          </p:cNvPr>
          <p:cNvSpPr/>
          <p:nvPr/>
        </p:nvSpPr>
        <p:spPr>
          <a:xfrm>
            <a:off x="836027" y="159690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3A3F3D8F-8921-4404-A638-D708FA5D7C67}"/>
              </a:ext>
            </a:extLst>
          </p:cNvPr>
          <p:cNvSpPr/>
          <p:nvPr/>
        </p:nvSpPr>
        <p:spPr>
          <a:xfrm>
            <a:off x="836027" y="281894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262560E4-3C3B-45F3-8B55-D4E7E23E0078}"/>
              </a:ext>
            </a:extLst>
          </p:cNvPr>
          <p:cNvSpPr/>
          <p:nvPr/>
        </p:nvSpPr>
        <p:spPr>
          <a:xfrm>
            <a:off x="836027" y="447629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180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4.2 </a:t>
            </a:r>
            <a:r>
              <a:rPr kumimoji="1" lang="en-US" altLang="zh-CN" sz="4400" b="1" dirty="0" err="1">
                <a:latin typeface="微软雅黑" panose="020B0503020204020204" pitchFamily="34" charset="-122"/>
                <a:ea typeface="微软雅黑" panose="020B0503020204020204" pitchFamily="34" charset="-122"/>
              </a:rPr>
              <a:t>Ylong</a:t>
            </a:r>
            <a:r>
              <a:rPr kumimoji="1" lang="en-US" altLang="zh-CN" sz="4400" b="1" dirty="0">
                <a:latin typeface="微软雅黑" panose="020B0503020204020204" pitchFamily="34" charset="-122"/>
                <a:ea typeface="微软雅黑" panose="020B0503020204020204" pitchFamily="34" charset="-122"/>
              </a:rPr>
              <a:t> Rust </a:t>
            </a:r>
            <a:r>
              <a:rPr kumimoji="1" lang="zh-CN" altLang="en-US" sz="4400" b="1" dirty="0">
                <a:latin typeface="微软雅黑" panose="020B0503020204020204" pitchFamily="34" charset="-122"/>
                <a:ea typeface="微软雅黑" panose="020B0503020204020204" pitchFamily="34" charset="-122"/>
              </a:rPr>
              <a:t>密码库框架</a:t>
            </a:r>
          </a:p>
        </p:txBody>
      </p:sp>
      <p:grpSp>
        <p:nvGrpSpPr>
          <p:cNvPr id="2" name="组合 1">
            <a:extLst>
              <a:ext uri="{FF2B5EF4-FFF2-40B4-BE49-F238E27FC236}">
                <a16:creationId xmlns:a16="http://schemas.microsoft.com/office/drawing/2014/main" id="{DFE4685B-7359-476E-87E5-88C906655727}"/>
              </a:ext>
            </a:extLst>
          </p:cNvPr>
          <p:cNvGrpSpPr/>
          <p:nvPr/>
        </p:nvGrpSpPr>
        <p:grpSpPr>
          <a:xfrm>
            <a:off x="5165974" y="1093922"/>
            <a:ext cx="6550550" cy="5287827"/>
            <a:chOff x="5427475" y="1687711"/>
            <a:chExt cx="6291014" cy="5857949"/>
          </a:xfrm>
        </p:grpSpPr>
        <p:grpSp>
          <p:nvGrpSpPr>
            <p:cNvPr id="49" name="组合 48">
              <a:extLst>
                <a:ext uri="{FF2B5EF4-FFF2-40B4-BE49-F238E27FC236}">
                  <a16:creationId xmlns:a16="http://schemas.microsoft.com/office/drawing/2014/main" id="{8F26FC3C-0A26-4472-B80C-0A966FC45823}"/>
                </a:ext>
              </a:extLst>
            </p:cNvPr>
            <p:cNvGrpSpPr/>
            <p:nvPr/>
          </p:nvGrpSpPr>
          <p:grpSpPr>
            <a:xfrm>
              <a:off x="5427475" y="1687711"/>
              <a:ext cx="6291014" cy="5857949"/>
              <a:chOff x="2489201" y="744498"/>
              <a:chExt cx="8178799" cy="7615781"/>
            </a:xfrm>
          </p:grpSpPr>
          <p:sp>
            <p:nvSpPr>
              <p:cNvPr id="50" name="矩形: 圆角 49">
                <a:extLst>
                  <a:ext uri="{FF2B5EF4-FFF2-40B4-BE49-F238E27FC236}">
                    <a16:creationId xmlns:a16="http://schemas.microsoft.com/office/drawing/2014/main" id="{4EB2E586-9B47-4A0E-8FBB-4EFA5D76A154}"/>
                  </a:ext>
                </a:extLst>
              </p:cNvPr>
              <p:cNvSpPr/>
              <p:nvPr/>
            </p:nvSpPr>
            <p:spPr>
              <a:xfrm>
                <a:off x="2489201" y="744498"/>
                <a:ext cx="8178799" cy="7615781"/>
              </a:xfrm>
              <a:prstGeom prst="roundRect">
                <a:avLst>
                  <a:gd name="adj" fmla="val 6637"/>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67149EAB-2178-4245-8D92-863E4F50F16F}"/>
                  </a:ext>
                </a:extLst>
              </p:cNvPr>
              <p:cNvSpPr/>
              <p:nvPr/>
            </p:nvSpPr>
            <p:spPr>
              <a:xfrm>
                <a:off x="2827759" y="986602"/>
                <a:ext cx="1571520" cy="839729"/>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ylong_aes</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2" name="矩形: 圆角 51">
                <a:extLst>
                  <a:ext uri="{FF2B5EF4-FFF2-40B4-BE49-F238E27FC236}">
                    <a16:creationId xmlns:a16="http://schemas.microsoft.com/office/drawing/2014/main" id="{B38A4747-C71E-407A-8203-BDD9BE346AD7}"/>
                  </a:ext>
                </a:extLst>
              </p:cNvPr>
              <p:cNvSpPr/>
              <p:nvPr/>
            </p:nvSpPr>
            <p:spPr>
              <a:xfrm>
                <a:off x="4543299" y="989466"/>
                <a:ext cx="1829560" cy="839729"/>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ylong_hmac</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3" name="矩形: 圆角 52">
                <a:extLst>
                  <a:ext uri="{FF2B5EF4-FFF2-40B4-BE49-F238E27FC236}">
                    <a16:creationId xmlns:a16="http://schemas.microsoft.com/office/drawing/2014/main" id="{367B0867-81BD-4A3C-969C-469A6B7DD4BA}"/>
                  </a:ext>
                </a:extLst>
              </p:cNvPr>
              <p:cNvSpPr/>
              <p:nvPr/>
            </p:nvSpPr>
            <p:spPr>
              <a:xfrm>
                <a:off x="8803488" y="1966614"/>
                <a:ext cx="1559711" cy="839728"/>
              </a:xfrm>
              <a:prstGeom prst="roundRect">
                <a:avLst>
                  <a:gd name="adj" fmla="val 6637"/>
                </a:avLst>
              </a:prstGeom>
              <a:solidFill>
                <a:schemeClr val="accent6">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ylong_ec</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15ACE13E-6880-4683-A508-F0A195862876}"/>
                  </a:ext>
                </a:extLst>
              </p:cNvPr>
              <p:cNvSpPr txBox="1"/>
              <p:nvPr/>
            </p:nvSpPr>
            <p:spPr>
              <a:xfrm>
                <a:off x="4495272" y="4851625"/>
                <a:ext cx="4089189" cy="400134"/>
              </a:xfrm>
              <a:prstGeom prst="rect">
                <a:avLst/>
              </a:prstGeom>
              <a:noFill/>
            </p:spPr>
            <p:txBody>
              <a:bodyPr wrap="square" lIns="0" tIns="0" rIns="0" bIns="0" rtlCol="0">
                <a:spAutoFit/>
              </a:bodyPr>
              <a:lstStyle/>
              <a:p>
                <a:pPr algn="ctr"/>
                <a:r>
                  <a:rPr kumimoji="1" lang="en-US" altLang="zh-CN" sz="2000" b="1" dirty="0">
                    <a:solidFill>
                      <a:srgbClr val="002060"/>
                    </a:solidFill>
                    <a:latin typeface="微软雅黑" panose="020B0503020204020204" pitchFamily="34" charset="-122"/>
                    <a:ea typeface="微软雅黑" panose="020B0503020204020204" pitchFamily="34" charset="-122"/>
                  </a:rPr>
                  <a:t>YLONG RUST </a:t>
                </a:r>
                <a:r>
                  <a:rPr kumimoji="1" lang="zh-CN" altLang="en-US" sz="2000" b="1" dirty="0">
                    <a:solidFill>
                      <a:srgbClr val="002060"/>
                    </a:solidFill>
                    <a:latin typeface="微软雅黑" panose="020B0503020204020204" pitchFamily="34" charset="-122"/>
                    <a:ea typeface="微软雅黑" panose="020B0503020204020204" pitchFamily="34" charset="-122"/>
                  </a:rPr>
                  <a:t>安全库</a:t>
                </a:r>
              </a:p>
            </p:txBody>
          </p:sp>
          <p:sp>
            <p:nvSpPr>
              <p:cNvPr id="55" name="矩形: 圆角 54">
                <a:extLst>
                  <a:ext uri="{FF2B5EF4-FFF2-40B4-BE49-F238E27FC236}">
                    <a16:creationId xmlns:a16="http://schemas.microsoft.com/office/drawing/2014/main" id="{B9CF5BFD-35AB-4E64-BCAC-8895C3CD8657}"/>
                  </a:ext>
                </a:extLst>
              </p:cNvPr>
              <p:cNvSpPr/>
              <p:nvPr/>
            </p:nvSpPr>
            <p:spPr>
              <a:xfrm>
                <a:off x="2827760" y="1966614"/>
                <a:ext cx="1571520" cy="839729"/>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ylong_sm4</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6" name="矩形: 圆角 55">
                <a:extLst>
                  <a:ext uri="{FF2B5EF4-FFF2-40B4-BE49-F238E27FC236}">
                    <a16:creationId xmlns:a16="http://schemas.microsoft.com/office/drawing/2014/main" id="{4A12A3C6-FB1D-44DA-97A0-161075B7DFDD}"/>
                  </a:ext>
                </a:extLst>
              </p:cNvPr>
              <p:cNvSpPr/>
              <p:nvPr/>
            </p:nvSpPr>
            <p:spPr>
              <a:xfrm>
                <a:off x="8254772" y="989468"/>
                <a:ext cx="2108426" cy="836864"/>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00" b="1" dirty="0">
                    <a:solidFill>
                      <a:srgbClr val="0070C0"/>
                    </a:solidFill>
                    <a:latin typeface="微软雅黑" panose="020B0503020204020204" pitchFamily="34" charset="-122"/>
                    <a:ea typeface="微软雅黑" panose="020B0503020204020204" pitchFamily="34" charset="-122"/>
                  </a:rPr>
                  <a:t>ylong_chacha20_poly1305</a:t>
                </a:r>
                <a:endParaRPr lang="zh-CN" altLang="en-US" sz="1300" b="1" dirty="0">
                  <a:solidFill>
                    <a:srgbClr val="0070C0"/>
                  </a:solidFill>
                  <a:latin typeface="微软雅黑" panose="020B0503020204020204" pitchFamily="34" charset="-122"/>
                  <a:ea typeface="微软雅黑" panose="020B0503020204020204" pitchFamily="34" charset="-122"/>
                </a:endParaRPr>
              </a:p>
            </p:txBody>
          </p:sp>
          <p:sp>
            <p:nvSpPr>
              <p:cNvPr id="57" name="矩形: 圆角 56">
                <a:extLst>
                  <a:ext uri="{FF2B5EF4-FFF2-40B4-BE49-F238E27FC236}">
                    <a16:creationId xmlns:a16="http://schemas.microsoft.com/office/drawing/2014/main" id="{DF6C750B-5968-4E50-83C2-227F919B395E}"/>
                  </a:ext>
                </a:extLst>
              </p:cNvPr>
              <p:cNvSpPr/>
              <p:nvPr/>
            </p:nvSpPr>
            <p:spPr>
              <a:xfrm>
                <a:off x="6803941" y="1966614"/>
                <a:ext cx="1829560" cy="839728"/>
              </a:xfrm>
              <a:prstGeom prst="roundRect">
                <a:avLst>
                  <a:gd name="adj" fmla="val 6637"/>
                </a:avLst>
              </a:prstGeom>
              <a:solidFill>
                <a:schemeClr val="accent6">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ylong_rsa</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8" name="矩形: 圆角 57">
                <a:extLst>
                  <a:ext uri="{FF2B5EF4-FFF2-40B4-BE49-F238E27FC236}">
                    <a16:creationId xmlns:a16="http://schemas.microsoft.com/office/drawing/2014/main" id="{13D432F5-9B1F-496B-B637-9B1140F7DEB6}"/>
                  </a:ext>
                </a:extLst>
              </p:cNvPr>
              <p:cNvSpPr/>
              <p:nvPr/>
            </p:nvSpPr>
            <p:spPr>
              <a:xfrm>
                <a:off x="2827759" y="2933700"/>
                <a:ext cx="1571521" cy="839729"/>
              </a:xfrm>
              <a:prstGeom prst="roundRect">
                <a:avLst>
                  <a:gd name="adj" fmla="val 6637"/>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ylong_rand</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59" name="矩形: 圆角 58">
                <a:extLst>
                  <a:ext uri="{FF2B5EF4-FFF2-40B4-BE49-F238E27FC236}">
                    <a16:creationId xmlns:a16="http://schemas.microsoft.com/office/drawing/2014/main" id="{58B7DE03-EB63-42F4-A6FB-E82DBC10289B}"/>
                  </a:ext>
                </a:extLst>
              </p:cNvPr>
              <p:cNvSpPr/>
              <p:nvPr/>
            </p:nvSpPr>
            <p:spPr>
              <a:xfrm>
                <a:off x="6528057" y="989052"/>
                <a:ext cx="1571520" cy="839729"/>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ylong_gcm</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641A7094-3C87-4E16-BAD9-27E765A9D8E6}"/>
                  </a:ext>
                </a:extLst>
              </p:cNvPr>
              <p:cNvSpPr/>
              <p:nvPr/>
            </p:nvSpPr>
            <p:spPr>
              <a:xfrm>
                <a:off x="4543300" y="2933700"/>
                <a:ext cx="1829559" cy="839729"/>
              </a:xfrm>
              <a:prstGeom prst="roundRect">
                <a:avLst>
                  <a:gd name="adj" fmla="val 6637"/>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ylong_sha1</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1" name="矩形: 圆角 60">
                <a:extLst>
                  <a:ext uri="{FF2B5EF4-FFF2-40B4-BE49-F238E27FC236}">
                    <a16:creationId xmlns:a16="http://schemas.microsoft.com/office/drawing/2014/main" id="{AE71162E-4BED-47E2-BFA2-F3661F40B992}"/>
                  </a:ext>
                </a:extLst>
              </p:cNvPr>
              <p:cNvSpPr/>
              <p:nvPr/>
            </p:nvSpPr>
            <p:spPr>
              <a:xfrm>
                <a:off x="6525260" y="2933699"/>
                <a:ext cx="1571521" cy="839728"/>
              </a:xfrm>
              <a:prstGeom prst="roundRect">
                <a:avLst>
                  <a:gd name="adj" fmla="val 6637"/>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ylong_sha2</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2" name="矩形: 圆角 61">
                <a:extLst>
                  <a:ext uri="{FF2B5EF4-FFF2-40B4-BE49-F238E27FC236}">
                    <a16:creationId xmlns:a16="http://schemas.microsoft.com/office/drawing/2014/main" id="{877B61E8-645F-4A2A-9EF0-8949E7DD80B5}"/>
                  </a:ext>
                </a:extLst>
              </p:cNvPr>
              <p:cNvSpPr/>
              <p:nvPr/>
            </p:nvSpPr>
            <p:spPr>
              <a:xfrm>
                <a:off x="8254773" y="2933699"/>
                <a:ext cx="2108428" cy="839728"/>
              </a:xfrm>
              <a:prstGeom prst="roundRect">
                <a:avLst>
                  <a:gd name="adj" fmla="val 6637"/>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ylong_sha512</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3" name="矩形: 圆角 62">
                <a:extLst>
                  <a:ext uri="{FF2B5EF4-FFF2-40B4-BE49-F238E27FC236}">
                    <a16:creationId xmlns:a16="http://schemas.microsoft.com/office/drawing/2014/main" id="{7BFC0080-2232-41C3-A6A5-F8AD13E8F549}"/>
                  </a:ext>
                </a:extLst>
              </p:cNvPr>
              <p:cNvSpPr/>
              <p:nvPr/>
            </p:nvSpPr>
            <p:spPr>
              <a:xfrm>
                <a:off x="4539858" y="3874376"/>
                <a:ext cx="1829559" cy="839728"/>
              </a:xfrm>
              <a:prstGeom prst="roundRect">
                <a:avLst>
                  <a:gd name="adj" fmla="val 6637"/>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ylong_sha3</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4" name="矩形: 圆角 63">
                <a:extLst>
                  <a:ext uri="{FF2B5EF4-FFF2-40B4-BE49-F238E27FC236}">
                    <a16:creationId xmlns:a16="http://schemas.microsoft.com/office/drawing/2014/main" id="{E526CDF5-3B1F-499E-AE4E-E4AF9293E502}"/>
                  </a:ext>
                </a:extLst>
              </p:cNvPr>
              <p:cNvSpPr/>
              <p:nvPr/>
            </p:nvSpPr>
            <p:spPr>
              <a:xfrm>
                <a:off x="2827758" y="3874376"/>
                <a:ext cx="1571521" cy="839729"/>
              </a:xfrm>
              <a:prstGeom prst="roundRect">
                <a:avLst>
                  <a:gd name="adj" fmla="val 6637"/>
                </a:avLst>
              </a:prstGeom>
              <a:solidFill>
                <a:schemeClr val="accent4">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ylong_sm3</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95C0C83B-2632-4E5A-9023-600A04FBC37C}"/>
                  </a:ext>
                </a:extLst>
              </p:cNvPr>
              <p:cNvSpPr/>
              <p:nvPr/>
            </p:nvSpPr>
            <p:spPr>
              <a:xfrm>
                <a:off x="8254772" y="3874375"/>
                <a:ext cx="2108427" cy="839728"/>
              </a:xfrm>
              <a:prstGeom prst="roundRect">
                <a:avLst>
                  <a:gd name="adj" fmla="val 6637"/>
                </a:avLst>
              </a:prstGeom>
              <a:solidFill>
                <a:schemeClr val="accent2">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ylong_tls</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grpSp>
        <p:sp>
          <p:nvSpPr>
            <p:cNvPr id="67" name="矩形: 圆角 66">
              <a:extLst>
                <a:ext uri="{FF2B5EF4-FFF2-40B4-BE49-F238E27FC236}">
                  <a16:creationId xmlns:a16="http://schemas.microsoft.com/office/drawing/2014/main" id="{F49FB94E-53EA-4C2D-94B3-CEC906B30E79}"/>
                </a:ext>
              </a:extLst>
            </p:cNvPr>
            <p:cNvSpPr/>
            <p:nvPr/>
          </p:nvSpPr>
          <p:spPr>
            <a:xfrm>
              <a:off x="7004810" y="2627745"/>
              <a:ext cx="1610750" cy="645907"/>
            </a:xfrm>
            <a:prstGeom prst="roundRect">
              <a:avLst>
                <a:gd name="adj" fmla="val 6637"/>
              </a:avLst>
            </a:prstGeom>
            <a:solidFill>
              <a:schemeClr val="bg1">
                <a:lumMod val="95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500" b="1" dirty="0" err="1">
                  <a:solidFill>
                    <a:srgbClr val="0070C0"/>
                  </a:solidFill>
                  <a:latin typeface="微软雅黑" panose="020B0503020204020204" pitchFamily="34" charset="-122"/>
                  <a:ea typeface="微软雅黑" panose="020B0503020204020204" pitchFamily="34" charset="-122"/>
                </a:rPr>
                <a:t>ylong_block_modes</a:t>
              </a:r>
              <a:endParaRPr lang="zh-CN" altLang="en-US" sz="15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17565A88-661C-43D0-A525-196937158464}"/>
              </a:ext>
            </a:extLst>
          </p:cNvPr>
          <p:cNvGrpSpPr/>
          <p:nvPr/>
        </p:nvGrpSpPr>
        <p:grpSpPr>
          <a:xfrm>
            <a:off x="719595" y="1607908"/>
            <a:ext cx="4358322" cy="4887107"/>
            <a:chOff x="747403" y="1366020"/>
            <a:chExt cx="4358322" cy="4887107"/>
          </a:xfrm>
        </p:grpSpPr>
        <p:sp>
          <p:nvSpPr>
            <p:cNvPr id="66" name="TextBox 5">
              <a:extLst>
                <a:ext uri="{FF2B5EF4-FFF2-40B4-BE49-F238E27FC236}">
                  <a16:creationId xmlns:a16="http://schemas.microsoft.com/office/drawing/2014/main" id="{FD50AFDE-A017-4181-8099-ABBEB51B1B91}"/>
                </a:ext>
              </a:extLst>
            </p:cNvPr>
            <p:cNvSpPr txBox="1">
              <a:spLocks noChangeArrowheads="1"/>
            </p:cNvSpPr>
            <p:nvPr/>
          </p:nvSpPr>
          <p:spPr bwMode="auto">
            <a:xfrm>
              <a:off x="747403" y="1366020"/>
              <a:ext cx="4358322" cy="4887107"/>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提供涵盖</a:t>
              </a:r>
              <a:r>
                <a:rPr lang="zh-CN" altLang="en-US" dirty="0">
                  <a:solidFill>
                    <a:srgbClr val="FF0000"/>
                  </a:solidFill>
                  <a:latin typeface="微软雅黑" panose="020B0503020204020204" pitchFamily="34" charset="-122"/>
                  <a:ea typeface="微软雅黑" panose="020B0503020204020204" pitchFamily="34" charset="-122"/>
                </a:rPr>
                <a:t>多种</a:t>
              </a:r>
              <a:r>
                <a:rPr lang="zh-CN" altLang="en-US" dirty="0">
                  <a:latin typeface="微软雅黑" panose="020B0503020204020204" pitchFamily="34" charset="-122"/>
                  <a:ea typeface="微软雅黑" panose="020B0503020204020204" pitchFamily="34" charset="-122"/>
                </a:rPr>
                <a:t>安全属性的密码库框架，以及密码算法的通用应用库</a:t>
              </a:r>
              <a:r>
                <a:rPr lang="en-US" altLang="zh-CN" dirty="0">
                  <a:solidFill>
                    <a:srgbClr val="FF0000"/>
                  </a:solidFill>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实现</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提供包括对称、非对称加密、哈希、</a:t>
              </a:r>
              <a:r>
                <a:rPr lang="en-US" altLang="zh-CN" sz="1600" dirty="0">
                  <a:latin typeface="微软雅黑" panose="020B0503020204020204" pitchFamily="34" charset="-122"/>
                  <a:ea typeface="微软雅黑" panose="020B0503020204020204" pitchFamily="34" charset="-122"/>
                </a:rPr>
                <a:t>MAC</a:t>
              </a:r>
              <a:r>
                <a:rPr lang="zh-CN" altLang="en-US" sz="1600" dirty="0">
                  <a:latin typeface="微软雅黑" panose="020B0503020204020204" pitchFamily="34" charset="-122"/>
                  <a:ea typeface="微软雅黑" panose="020B0503020204020204" pitchFamily="34" charset="-122"/>
                </a:rPr>
                <a:t>、签名、密钥交换等算法的实现，</a:t>
              </a:r>
              <a:r>
                <a:rPr lang="zh-CN" altLang="en-US" sz="1600" dirty="0">
                  <a:solidFill>
                    <a:srgbClr val="FF0000"/>
                  </a:solidFill>
                  <a:latin typeface="微软雅黑" panose="020B0503020204020204" pitchFamily="34" charset="-122"/>
                  <a:ea typeface="微软雅黑" panose="020B0503020204020204" pitchFamily="34" charset="-122"/>
                </a:rPr>
                <a:t>覆盖</a:t>
              </a:r>
              <a:r>
                <a:rPr lang="zh-CN" altLang="en-US" sz="1600" dirty="0">
                  <a:latin typeface="微软雅黑" panose="020B0503020204020204" pitchFamily="34" charset="-122"/>
                  <a:ea typeface="微软雅黑" panose="020B0503020204020204" pitchFamily="34" charset="-122"/>
                </a:rPr>
                <a:t>密码算法大部分类别，提供</a:t>
              </a:r>
              <a:r>
                <a:rPr lang="zh-CN" altLang="en-US" sz="1600" dirty="0">
                  <a:solidFill>
                    <a:srgbClr val="FF0000"/>
                  </a:solidFill>
                  <a:latin typeface="微软雅黑" panose="020B0503020204020204" pitchFamily="34" charset="-122"/>
                  <a:ea typeface="微软雅黑" panose="020B0503020204020204" pitchFamily="34" charset="-122"/>
                </a:rPr>
                <a:t>完整</a:t>
              </a:r>
              <a:r>
                <a:rPr lang="zh-CN" altLang="en-US" sz="1600" dirty="0">
                  <a:latin typeface="微软雅黑" panose="020B0503020204020204" pitchFamily="34" charset="-122"/>
                  <a:ea typeface="微软雅黑" panose="020B0503020204020204" pitchFamily="34" charset="-122"/>
                </a:rPr>
                <a:t>解决方案，支持</a:t>
              </a:r>
              <a:r>
                <a:rPr lang="zh-CN" altLang="en-US" sz="1600" dirty="0">
                  <a:solidFill>
                    <a:srgbClr val="FF0000"/>
                  </a:solidFill>
                  <a:latin typeface="微软雅黑" panose="020B0503020204020204" pitchFamily="34" charset="-122"/>
                  <a:ea typeface="微软雅黑" panose="020B0503020204020204" pitchFamily="34" charset="-122"/>
                </a:rPr>
                <a:t>多种</a:t>
              </a:r>
              <a:r>
                <a:rPr lang="zh-CN" altLang="en-US" sz="1600" dirty="0">
                  <a:latin typeface="微软雅黑" panose="020B0503020204020204" pitchFamily="34" charset="-122"/>
                  <a:ea typeface="微软雅黑" panose="020B0503020204020204" pitchFamily="34" charset="-122"/>
                </a:rPr>
                <a:t>场景使用；</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相较于社区，</a:t>
              </a:r>
              <a:r>
                <a:rPr lang="zh-CN" altLang="en-US" sz="1600" dirty="0">
                  <a:solidFill>
                    <a:srgbClr val="FF0000"/>
                  </a:solidFill>
                  <a:latin typeface="微软雅黑" panose="020B0503020204020204" pitchFamily="34" charset="-122"/>
                  <a:ea typeface="微软雅黑" panose="020B0503020204020204" pitchFamily="34" charset="-122"/>
                </a:rPr>
                <a:t>额外</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P521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曲线，</a:t>
              </a:r>
              <a:r>
                <a:rPr lang="en-US" altLang="zh-CN" sz="1600" dirty="0">
                  <a:latin typeface="微软雅黑" panose="020B0503020204020204" pitchFamily="34" charset="-122"/>
                  <a:ea typeface="微软雅黑" panose="020B0503020204020204" pitchFamily="34" charset="-122"/>
                </a:rPr>
                <a:t>SM2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DRBG</a:t>
              </a:r>
              <a:r>
                <a:rPr lang="zh-CN" altLang="en-US" sz="1600" dirty="0">
                  <a:latin typeface="微软雅黑" panose="020B0503020204020204" pitchFamily="34" charset="-122"/>
                  <a:ea typeface="微软雅黑" panose="020B0503020204020204" pitchFamily="34" charset="-122"/>
                </a:rPr>
                <a:t>随机数等算法；</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部分库支持 </a:t>
              </a:r>
              <a:r>
                <a:rPr lang="en-US" altLang="zh-CN" sz="1600" dirty="0">
                  <a:solidFill>
                    <a:srgbClr val="FF0000"/>
                  </a:solidFill>
                  <a:latin typeface="微软雅黑" panose="020B0503020204020204" pitchFamily="34" charset="-122"/>
                  <a:ea typeface="微软雅黑" panose="020B0503020204020204" pitchFamily="34" charset="-122"/>
                </a:rPr>
                <a:t>no-std</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场景，已使用 </a:t>
              </a:r>
              <a:r>
                <a:rPr lang="en-US" altLang="zh-CN" sz="1600" dirty="0">
                  <a:solidFill>
                    <a:srgbClr val="FF0000"/>
                  </a:solidFill>
                  <a:latin typeface="微软雅黑" panose="020B0503020204020204" pitchFamily="34" charset="-122"/>
                  <a:ea typeface="微软雅黑" panose="020B0503020204020204" pitchFamily="34" charset="-122"/>
                </a:rPr>
                <a:t>SIMD </a:t>
              </a:r>
              <a:r>
                <a:rPr lang="zh-CN" altLang="en-US" sz="1600" dirty="0">
                  <a:latin typeface="微软雅黑" panose="020B0503020204020204" pitchFamily="34" charset="-122"/>
                  <a:ea typeface="微软雅黑" panose="020B0503020204020204" pitchFamily="34" charset="-122"/>
                </a:rPr>
                <a:t>优化性能；尽可能不使用 </a:t>
              </a:r>
              <a:r>
                <a:rPr lang="en-US" altLang="zh-CN" sz="1600" dirty="0">
                  <a:latin typeface="微软雅黑" panose="020B0503020204020204" pitchFamily="34" charset="-122"/>
                  <a:ea typeface="微软雅黑" panose="020B0503020204020204" pitchFamily="34" charset="-122"/>
                </a:rPr>
                <a:t>unsafe </a:t>
              </a:r>
              <a:r>
                <a:rPr lang="zh-CN" altLang="en-US" sz="1600" dirty="0">
                  <a:latin typeface="微软雅黑" panose="020B0503020204020204" pitchFamily="34" charset="-122"/>
                  <a:ea typeface="微软雅黑" panose="020B0503020204020204" pitchFamily="34" charset="-122"/>
                </a:rPr>
                <a:t>代码块，保证</a:t>
              </a:r>
              <a:r>
                <a:rPr lang="zh-CN" altLang="en-US" sz="1600" dirty="0">
                  <a:solidFill>
                    <a:srgbClr val="FF0000"/>
                  </a:solidFill>
                  <a:latin typeface="微软雅黑" panose="020B0503020204020204" pitchFamily="34" charset="-122"/>
                  <a:ea typeface="微软雅黑" panose="020B0503020204020204" pitchFamily="34" charset="-122"/>
                </a:rPr>
                <a:t>内存安全；</a:t>
              </a:r>
              <a:endParaRPr lang="en-US" altLang="zh-CN" sz="1600" dirty="0">
                <a:solidFill>
                  <a:srgbClr val="FF0000"/>
                </a:solidFill>
                <a:latin typeface="微软雅黑" panose="020B0503020204020204" pitchFamily="34" charset="-122"/>
                <a:ea typeface="微软雅黑" panose="020B0503020204020204" pitchFamily="34" charset="-122"/>
              </a:endParaRPr>
            </a:p>
            <a:p>
              <a:pPr lvl="1">
                <a:lnSpc>
                  <a:spcPct val="150000"/>
                </a:lnSpc>
              </a:pPr>
              <a:endParaRPr lang="en-US" altLang="zh-CN" sz="1600" dirty="0">
                <a:latin typeface="微软雅黑" panose="020B0503020204020204" pitchFamily="34" charset="-122"/>
                <a:ea typeface="微软雅黑" panose="020B0503020204020204" pitchFamily="34" charset="-122"/>
              </a:endParaRPr>
            </a:p>
            <a:p>
              <a:pPr marL="742950" lvl="1" indent="-285750">
                <a:lnSpc>
                  <a:spcPct val="12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5E550451-DAF0-4F3B-96AA-226ECBD54342}"/>
                </a:ext>
              </a:extLst>
            </p:cNvPr>
            <p:cNvSpPr/>
            <p:nvPr/>
          </p:nvSpPr>
          <p:spPr>
            <a:xfrm>
              <a:off x="836027" y="159690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矩形 28">
            <a:extLst>
              <a:ext uri="{FF2B5EF4-FFF2-40B4-BE49-F238E27FC236}">
                <a16:creationId xmlns:a16="http://schemas.microsoft.com/office/drawing/2014/main" id="{3C1C6A3C-60A9-4F66-8583-DFA1EF4CB3B5}"/>
              </a:ext>
            </a:extLst>
          </p:cNvPr>
          <p:cNvSpPr/>
          <p:nvPr/>
        </p:nvSpPr>
        <p:spPr>
          <a:xfrm>
            <a:off x="5355718" y="4180771"/>
            <a:ext cx="6360806" cy="2229521"/>
          </a:xfrm>
          <a:prstGeom prst="rect">
            <a:avLst/>
          </a:prstGeom>
          <a:noFill/>
        </p:spPr>
        <p:txBody>
          <a:bodyPr wrap="square">
            <a:spAutoFit/>
          </a:bodyPr>
          <a:lstStyle/>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对称加密</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AES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Chacha20</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SM4</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加密模式：</a:t>
            </a:r>
            <a:r>
              <a:rPr lang="en-US" altLang="zh-CN" sz="1200" dirty="0">
                <a:latin typeface="微软雅黑" panose="020B0503020204020204" pitchFamily="34" charset="-122"/>
                <a:ea typeface="微软雅黑" panose="020B0503020204020204" pitchFamily="34" charset="-122"/>
              </a:rPr>
              <a:t>GCM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XTS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CBC</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CFB</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CTR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OFB</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非对称加密：</a:t>
            </a:r>
            <a:r>
              <a:rPr lang="en-US" altLang="zh-CN" sz="1200" dirty="0">
                <a:latin typeface="微软雅黑" panose="020B0503020204020204" pitchFamily="34" charset="-122"/>
                <a:ea typeface="微软雅黑" panose="020B0503020204020204" pitchFamily="34" charset="-122"/>
              </a:rPr>
              <a:t>SM2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RSA</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签名算法：</a:t>
            </a:r>
            <a:r>
              <a:rPr lang="en-US" altLang="zh-CN" sz="1200" dirty="0">
                <a:latin typeface="微软雅黑" panose="020B0503020204020204" pitchFamily="34" charset="-122"/>
                <a:ea typeface="微软雅黑" panose="020B0503020204020204" pitchFamily="34" charset="-122"/>
              </a:rPr>
              <a:t> ECDSA(P256/384/521</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BP256/384/512)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SM2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ED25519/448</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RSA</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密钥交换：</a:t>
            </a:r>
            <a:r>
              <a:rPr lang="en-US" altLang="zh-CN" sz="1200" dirty="0">
                <a:latin typeface="微软雅黑" panose="020B0503020204020204" pitchFamily="34" charset="-122"/>
                <a:ea typeface="微软雅黑" panose="020B0503020204020204" pitchFamily="34" charset="-122"/>
              </a:rPr>
              <a:t>ECDHE(P256/384/521</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BP256/384/512)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SM2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X25519/448</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哈希算法：</a:t>
            </a:r>
            <a:r>
              <a:rPr lang="en-US" altLang="zh-CN" sz="1200" dirty="0">
                <a:latin typeface="微软雅黑" panose="020B0503020204020204" pitchFamily="34" charset="-122"/>
                <a:ea typeface="微软雅黑" panose="020B0503020204020204" pitchFamily="34" charset="-122"/>
              </a:rPr>
              <a:t>SHA1/256/384/512/512-256/512-224/3</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SHAKE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SM3</a:t>
            </a:r>
          </a:p>
          <a:p>
            <a:pPr marL="342831" indent="-342831" eaLnBrk="0" fontAlgn="base" hangingPunct="0">
              <a:lnSpc>
                <a:spcPct val="130000"/>
              </a:lnSpc>
              <a:spcBef>
                <a:spcPct val="0"/>
              </a:spcBef>
              <a:spcAft>
                <a:spcPct val="0"/>
              </a:spcAft>
              <a:buFont typeface="+mj-lt"/>
              <a:buAutoNum type="arabicPeriod"/>
            </a:pPr>
            <a:r>
              <a:rPr lang="en-US" altLang="zh-CN" sz="1200" b="1" dirty="0">
                <a:latin typeface="微软雅黑" panose="020B0503020204020204" pitchFamily="34" charset="-122"/>
                <a:ea typeface="微软雅黑" panose="020B0503020204020204" pitchFamily="34" charset="-122"/>
              </a:rPr>
              <a:t>MAC</a:t>
            </a:r>
            <a:r>
              <a:rPr lang="zh-CN" altLang="en-US" sz="1200" b="1"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HMAC</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Poly1305</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密钥派生算法：</a:t>
            </a:r>
            <a:r>
              <a:rPr lang="en-US" altLang="zh-CN" sz="1200" dirty="0">
                <a:latin typeface="微软雅黑" panose="020B0503020204020204" pitchFamily="34" charset="-122"/>
                <a:ea typeface="微软雅黑" panose="020B0503020204020204" pitchFamily="34" charset="-122"/>
              </a:rPr>
              <a:t>HKDF</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PBKDF2</a:t>
            </a:r>
          </a:p>
          <a:p>
            <a:pPr marL="342831" indent="-342831" eaLnBrk="0" fontAlgn="base" hangingPunct="0">
              <a:lnSpc>
                <a:spcPct val="130000"/>
              </a:lnSpc>
              <a:spcBef>
                <a:spcPct val="0"/>
              </a:spcBef>
              <a:spcAft>
                <a:spcPct val="0"/>
              </a:spcAft>
              <a:buFont typeface="+mj-lt"/>
              <a:buAutoNum type="arabicPeriod"/>
            </a:pPr>
            <a:r>
              <a:rPr lang="zh-CN" altLang="en-US" sz="1200" b="1" dirty="0">
                <a:latin typeface="微软雅黑" panose="020B0503020204020204" pitchFamily="34" charset="-122"/>
                <a:ea typeface="微软雅黑" panose="020B0503020204020204" pitchFamily="34" charset="-122"/>
              </a:rPr>
              <a:t>安全随机数：</a:t>
            </a:r>
            <a:r>
              <a:rPr lang="en-US" altLang="zh-CN" sz="1200" dirty="0">
                <a:latin typeface="微软雅黑" panose="020B0503020204020204" pitchFamily="34" charset="-122"/>
                <a:ea typeface="微软雅黑" panose="020B0503020204020204" pitchFamily="34" charset="-122"/>
              </a:rPr>
              <a:t>DRBG</a:t>
            </a:r>
          </a:p>
        </p:txBody>
      </p:sp>
      <p:sp>
        <p:nvSpPr>
          <p:cNvPr id="31" name="矩形: 圆角 30">
            <a:extLst>
              <a:ext uri="{FF2B5EF4-FFF2-40B4-BE49-F238E27FC236}">
                <a16:creationId xmlns:a16="http://schemas.microsoft.com/office/drawing/2014/main" id="{486D5C61-BF82-4A6E-A8B2-32BB0F37756E}"/>
              </a:ext>
            </a:extLst>
          </p:cNvPr>
          <p:cNvSpPr/>
          <p:nvPr/>
        </p:nvSpPr>
        <p:spPr>
          <a:xfrm>
            <a:off x="8403857" y="3268024"/>
            <a:ext cx="1258659" cy="582095"/>
          </a:xfrm>
          <a:prstGeom prst="roundRect">
            <a:avLst>
              <a:gd name="adj" fmla="val 6637"/>
            </a:avLst>
          </a:prstGeom>
          <a:solidFill>
            <a:srgbClr val="E4BAC2"/>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a:solidFill>
                  <a:srgbClr val="0070C0"/>
                </a:solidFill>
                <a:latin typeface="微软雅黑" panose="020B0503020204020204" pitchFamily="34" charset="-122"/>
                <a:ea typeface="微软雅黑" panose="020B0503020204020204" pitchFamily="34" charset="-122"/>
              </a:rPr>
              <a:t>ylong_kdf</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5539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2C366D-76DF-464A-AD97-7101C78AD456}"/>
              </a:ext>
            </a:extLst>
          </p:cNvPr>
          <p:cNvCxnSpPr>
            <a:cxnSpLocks/>
          </p:cNvCxnSpPr>
          <p:nvPr/>
        </p:nvCxnSpPr>
        <p:spPr>
          <a:xfrm>
            <a:off x="864159" y="1242818"/>
            <a:ext cx="552659" cy="0"/>
          </a:xfrm>
          <a:prstGeom prst="line">
            <a:avLst/>
          </a:prstGeom>
          <a:ln w="38100"/>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A807BB7E-913F-44B7-819A-FAE129D4A6F5}"/>
              </a:ext>
            </a:extLst>
          </p:cNvPr>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4.3 </a:t>
            </a:r>
            <a:r>
              <a:rPr kumimoji="1" lang="zh-CN" altLang="en-US" sz="4400" b="1" dirty="0">
                <a:latin typeface="微软雅黑" panose="020B0503020204020204" pitchFamily="34" charset="-122"/>
                <a:ea typeface="微软雅黑" panose="020B0503020204020204" pitchFamily="34" charset="-122"/>
              </a:rPr>
              <a:t>国密支持对比及计划</a:t>
            </a:r>
          </a:p>
        </p:txBody>
      </p:sp>
      <p:graphicFrame>
        <p:nvGraphicFramePr>
          <p:cNvPr id="78" name="表格 77">
            <a:extLst>
              <a:ext uri="{FF2B5EF4-FFF2-40B4-BE49-F238E27FC236}">
                <a16:creationId xmlns:a16="http://schemas.microsoft.com/office/drawing/2014/main" id="{A54565EF-677A-4196-A241-E917A8A9EB40}"/>
              </a:ext>
            </a:extLst>
          </p:cNvPr>
          <p:cNvGraphicFramePr>
            <a:graphicFrameLocks noGrp="1"/>
          </p:cNvGraphicFramePr>
          <p:nvPr>
            <p:extLst>
              <p:ext uri="{D42A27DB-BD31-4B8C-83A1-F6EECF244321}">
                <p14:modId xmlns:p14="http://schemas.microsoft.com/office/powerpoint/2010/main" val="4214047667"/>
              </p:ext>
            </p:extLst>
          </p:nvPr>
        </p:nvGraphicFramePr>
        <p:xfrm>
          <a:off x="684028" y="1325216"/>
          <a:ext cx="11284655" cy="4052916"/>
        </p:xfrm>
        <a:graphic>
          <a:graphicData uri="http://schemas.openxmlformats.org/drawingml/2006/table">
            <a:tbl>
              <a:tblPr firstRow="1" bandRow="1">
                <a:effectLst>
                  <a:outerShdw blurRad="50800" dist="38100" dir="2700000" algn="tl" rotWithShape="0">
                    <a:prstClr val="black">
                      <a:alpha val="40000"/>
                    </a:prstClr>
                  </a:outerShdw>
                </a:effectLst>
              </a:tblPr>
              <a:tblGrid>
                <a:gridCol w="549780">
                  <a:extLst>
                    <a:ext uri="{9D8B030D-6E8A-4147-A177-3AD203B41FA5}">
                      <a16:colId xmlns:a16="http://schemas.microsoft.com/office/drawing/2014/main" val="2204761398"/>
                    </a:ext>
                  </a:extLst>
                </a:gridCol>
                <a:gridCol w="947417">
                  <a:extLst>
                    <a:ext uri="{9D8B030D-6E8A-4147-A177-3AD203B41FA5}">
                      <a16:colId xmlns:a16="http://schemas.microsoft.com/office/drawing/2014/main" val="1265216883"/>
                    </a:ext>
                  </a:extLst>
                </a:gridCol>
                <a:gridCol w="942836">
                  <a:extLst>
                    <a:ext uri="{9D8B030D-6E8A-4147-A177-3AD203B41FA5}">
                      <a16:colId xmlns:a16="http://schemas.microsoft.com/office/drawing/2014/main" val="1026892008"/>
                    </a:ext>
                  </a:extLst>
                </a:gridCol>
                <a:gridCol w="1152664">
                  <a:extLst>
                    <a:ext uri="{9D8B030D-6E8A-4147-A177-3AD203B41FA5}">
                      <a16:colId xmlns:a16="http://schemas.microsoft.com/office/drawing/2014/main" val="113323814"/>
                    </a:ext>
                  </a:extLst>
                </a:gridCol>
                <a:gridCol w="542925">
                  <a:extLst>
                    <a:ext uri="{9D8B030D-6E8A-4147-A177-3AD203B41FA5}">
                      <a16:colId xmlns:a16="http://schemas.microsoft.com/office/drawing/2014/main" val="2874941586"/>
                    </a:ext>
                  </a:extLst>
                </a:gridCol>
                <a:gridCol w="1381125">
                  <a:extLst>
                    <a:ext uri="{9D8B030D-6E8A-4147-A177-3AD203B41FA5}">
                      <a16:colId xmlns:a16="http://schemas.microsoft.com/office/drawing/2014/main" val="3525870102"/>
                    </a:ext>
                  </a:extLst>
                </a:gridCol>
                <a:gridCol w="1451100">
                  <a:extLst>
                    <a:ext uri="{9D8B030D-6E8A-4147-A177-3AD203B41FA5}">
                      <a16:colId xmlns:a16="http://schemas.microsoft.com/office/drawing/2014/main" val="481502883"/>
                    </a:ext>
                  </a:extLst>
                </a:gridCol>
                <a:gridCol w="1415491">
                  <a:extLst>
                    <a:ext uri="{9D8B030D-6E8A-4147-A177-3AD203B41FA5}">
                      <a16:colId xmlns:a16="http://schemas.microsoft.com/office/drawing/2014/main" val="3942824549"/>
                    </a:ext>
                  </a:extLst>
                </a:gridCol>
                <a:gridCol w="1600121">
                  <a:extLst>
                    <a:ext uri="{9D8B030D-6E8A-4147-A177-3AD203B41FA5}">
                      <a16:colId xmlns:a16="http://schemas.microsoft.com/office/drawing/2014/main" val="2552436324"/>
                    </a:ext>
                  </a:extLst>
                </a:gridCol>
                <a:gridCol w="1301196">
                  <a:extLst>
                    <a:ext uri="{9D8B030D-6E8A-4147-A177-3AD203B41FA5}">
                      <a16:colId xmlns:a16="http://schemas.microsoft.com/office/drawing/2014/main" val="2681412628"/>
                    </a:ext>
                  </a:extLst>
                </a:gridCol>
              </a:tblGrid>
              <a:tr h="746523">
                <a:tc gridSpan="2">
                  <a:txBody>
                    <a:bodyPr/>
                    <a:lstStyle>
                      <a:lvl1pPr marL="0" algn="l" defTabSz="914400" rtl="0" eaLnBrk="1" latinLnBrk="0" hangingPunct="1">
                        <a:defRPr sz="1800" b="1" kern="1200">
                          <a:solidFill>
                            <a:schemeClr val="bg1"/>
                          </a:solidFill>
                          <a:latin typeface="Arial" panose="020B0604020202020204"/>
                        </a:defRPr>
                      </a:lvl1pPr>
                      <a:lvl2pPr marL="457200" algn="l" defTabSz="914400" rtl="0" eaLnBrk="1" latinLnBrk="0" hangingPunct="1">
                        <a:defRPr sz="1800" b="1" kern="1200">
                          <a:solidFill>
                            <a:schemeClr val="bg1"/>
                          </a:solidFill>
                          <a:latin typeface="Arial" panose="020B0604020202020204"/>
                        </a:defRPr>
                      </a:lvl2pPr>
                      <a:lvl3pPr marL="914400" algn="l" defTabSz="914400" rtl="0" eaLnBrk="1" latinLnBrk="0" hangingPunct="1">
                        <a:defRPr sz="1800" b="1" kern="1200">
                          <a:solidFill>
                            <a:schemeClr val="bg1"/>
                          </a:solidFill>
                          <a:latin typeface="Arial" panose="020B0604020202020204"/>
                        </a:defRPr>
                      </a:lvl3pPr>
                      <a:lvl4pPr marL="1371600" algn="l" defTabSz="914400" rtl="0" eaLnBrk="1" latinLnBrk="0" hangingPunct="1">
                        <a:defRPr sz="1800" b="1" kern="1200">
                          <a:solidFill>
                            <a:schemeClr val="bg1"/>
                          </a:solidFill>
                          <a:latin typeface="Arial" panose="020B0604020202020204"/>
                        </a:defRPr>
                      </a:lvl4pPr>
                      <a:lvl5pPr marL="1828800" algn="l" defTabSz="914400" rtl="0" eaLnBrk="1" latinLnBrk="0" hangingPunct="1">
                        <a:defRPr sz="1800" b="1" kern="1200">
                          <a:solidFill>
                            <a:schemeClr val="bg1"/>
                          </a:solidFill>
                          <a:latin typeface="Arial" panose="020B0604020202020204"/>
                        </a:defRPr>
                      </a:lvl5pPr>
                      <a:lvl6pPr marL="2286000" algn="l" defTabSz="914400" rtl="0" eaLnBrk="1" latinLnBrk="0" hangingPunct="1">
                        <a:defRPr sz="1800" b="1" kern="1200">
                          <a:solidFill>
                            <a:schemeClr val="bg1"/>
                          </a:solidFill>
                          <a:latin typeface="Arial" panose="020B0604020202020204"/>
                        </a:defRPr>
                      </a:lvl6pPr>
                      <a:lvl7pPr marL="2743200" algn="l" defTabSz="914400" rtl="0" eaLnBrk="1" latinLnBrk="0" hangingPunct="1">
                        <a:defRPr sz="1800" b="1" kern="1200">
                          <a:solidFill>
                            <a:schemeClr val="bg1"/>
                          </a:solidFill>
                          <a:latin typeface="Arial" panose="020B0604020202020204"/>
                        </a:defRPr>
                      </a:lvl7pPr>
                      <a:lvl8pPr marL="3200400" algn="l" defTabSz="914400" rtl="0" eaLnBrk="1" latinLnBrk="0" hangingPunct="1">
                        <a:defRPr sz="1800" b="1" kern="1200">
                          <a:solidFill>
                            <a:schemeClr val="bg1"/>
                          </a:solidFill>
                          <a:latin typeface="Arial" panose="020B0604020202020204"/>
                        </a:defRPr>
                      </a:lvl8pPr>
                      <a:lvl9pPr marL="3657600" algn="l" defTabSz="914400" rtl="0" eaLnBrk="1" latinLnBrk="0" hangingPunct="1">
                        <a:defRPr sz="1800" b="1" kern="1200">
                          <a:solidFill>
                            <a:schemeClr val="bg1"/>
                          </a:solidFill>
                          <a:latin typeface="Arial" panose="020B0604020202020204"/>
                        </a:defRPr>
                      </a:lvl9pPr>
                    </a:lstStyle>
                    <a:p>
                      <a:pPr algn="ctr"/>
                      <a:endParaRPr lang="zh-CN" altLang="en-US" sz="1400" b="1" dirty="0">
                        <a:solidFill>
                          <a:schemeClr val="tx2"/>
                        </a:solidFill>
                        <a:latin typeface="微软雅黑" panose="020B0503020204020204" pitchFamily="34" charset="-122"/>
                        <a:ea typeface="微软雅黑" panose="020B0503020204020204" pitchFamily="34" charset="-122"/>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hMerge="1">
                  <a:txBody>
                    <a:bodyPr/>
                    <a:lstStyle/>
                    <a:p>
                      <a:endParaRPr lang="zh-CN" altLang="en-US"/>
                    </a:p>
                  </a:txBody>
                  <a:tcPr/>
                </a:tc>
                <a:tc>
                  <a:txBody>
                    <a:bodyPr/>
                    <a:lstStyle/>
                    <a:p>
                      <a:pPr algn="ctr" fontAlgn="ctr"/>
                      <a:r>
                        <a:rPr lang="en-US" altLang="zh-CN" sz="1400" b="1" i="0" u="none" strike="noStrike" dirty="0" err="1">
                          <a:solidFill>
                            <a:schemeClr val="bg1"/>
                          </a:solidFill>
                          <a:effectLst/>
                          <a:latin typeface="微软雅黑" panose="020B0503020204020204" pitchFamily="34" charset="-122"/>
                          <a:ea typeface="微软雅黑" panose="020B0503020204020204" pitchFamily="34" charset="-122"/>
                        </a:rPr>
                        <a:t>Ylong</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 Rust</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400" b="1" i="0" u="none" strike="noStrike" dirty="0" err="1">
                          <a:solidFill>
                            <a:schemeClr val="bg1"/>
                          </a:solidFill>
                          <a:effectLst/>
                          <a:latin typeface="微软雅黑" panose="020B0503020204020204" pitchFamily="34" charset="-122"/>
                          <a:ea typeface="微软雅黑" panose="020B0503020204020204" pitchFamily="34" charset="-122"/>
                        </a:rPr>
                        <a:t>RustCrypto</a:t>
                      </a:r>
                      <a:endParaRPr lang="zh-CN" alt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Ring</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OpenSSL - 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altLang="zh-CN" sz="1400" b="1" i="0" u="none" strike="noStrike" dirty="0" err="1">
                          <a:solidFill>
                            <a:schemeClr val="bg1"/>
                          </a:solidFill>
                          <a:effectLst/>
                          <a:latin typeface="微软雅黑" panose="020B0503020204020204" pitchFamily="34" charset="-122"/>
                          <a:ea typeface="微软雅黑" panose="020B0503020204020204" pitchFamily="34" charset="-122"/>
                        </a:rPr>
                        <a:t>GmSSL</a:t>
                      </a:r>
                      <a:r>
                        <a:rPr lang="en-US" altLang="zh-CN" sz="1400" b="1" i="0" u="none" strike="noStrike" dirty="0">
                          <a:solidFill>
                            <a:schemeClr val="bg1"/>
                          </a:solidFill>
                          <a:effectLst/>
                          <a:latin typeface="微软雅黑" panose="020B0503020204020204" pitchFamily="34" charset="-122"/>
                          <a:ea typeface="微软雅黑" panose="020B0503020204020204" pitchFamily="34" charset="-122"/>
                        </a:rPr>
                        <a:t> - C</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Crypto++</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a:solidFill>
                            <a:schemeClr val="bg1"/>
                          </a:solidFill>
                          <a:effectLst/>
                          <a:latin typeface="微软雅黑" panose="020B0503020204020204" pitchFamily="34" charset="-122"/>
                          <a:ea typeface="微软雅黑" panose="020B0503020204020204" pitchFamily="34" charset="-122"/>
                        </a:rPr>
                        <a:t>Java Cryptography </a:t>
                      </a:r>
                      <a:r>
                        <a:rPr lang="en-US" sz="1400" b="1" i="0" u="none" strike="noStrike" dirty="0" err="1">
                          <a:solidFill>
                            <a:schemeClr val="bg1"/>
                          </a:solidFill>
                          <a:effectLst/>
                          <a:latin typeface="微软雅黑" panose="020B0503020204020204" pitchFamily="34" charset="-122"/>
                          <a:ea typeface="微软雅黑" panose="020B0503020204020204" pitchFamily="34" charset="-122"/>
                        </a:rPr>
                        <a:t>Archtecture</a:t>
                      </a:r>
                      <a:endParaRPr lang="en-US" sz="14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tc>
                  <a:txBody>
                    <a:bodyPr/>
                    <a:lstStyle/>
                    <a:p>
                      <a:pPr algn="ctr" fontAlgn="ctr"/>
                      <a:r>
                        <a:rPr lang="en-US" sz="1400" b="1" i="0" u="none" strike="noStrike" dirty="0" err="1">
                          <a:solidFill>
                            <a:schemeClr val="bg1"/>
                          </a:solidFill>
                          <a:effectLst/>
                          <a:latin typeface="微软雅黑" panose="020B0503020204020204" pitchFamily="34" charset="-122"/>
                          <a:ea typeface="微软雅黑" panose="020B0503020204020204" pitchFamily="34" charset="-122"/>
                        </a:rPr>
                        <a:t>Pyca</a:t>
                      </a:r>
                      <a:r>
                        <a:rPr lang="en-US" sz="1400" b="1" i="0" u="none" strike="noStrike" dirty="0">
                          <a:solidFill>
                            <a:schemeClr val="bg1"/>
                          </a:solidFill>
                          <a:effectLst/>
                          <a:latin typeface="微软雅黑" panose="020B0503020204020204" pitchFamily="34" charset="-122"/>
                          <a:ea typeface="微软雅黑" panose="020B0503020204020204" pitchFamily="34" charset="-122"/>
                        </a:rPr>
                        <a:t> / cryptography (Python)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noFill/>
                      <a:prstDash val="solid"/>
                      <a:miter lim="800000"/>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63B4D"/>
                    </a:solidFill>
                  </a:tcPr>
                </a:tc>
                <a:extLst>
                  <a:ext uri="{0D108BD9-81ED-4DB2-BD59-A6C34878D82A}">
                    <a16:rowId xmlns:a16="http://schemas.microsoft.com/office/drawing/2014/main" val="343994828"/>
                  </a:ext>
                </a:extLst>
              </a:tr>
              <a:tr h="367377">
                <a:tc rowSpan="3">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SM2</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加解密</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rgbClr val="FF0000"/>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737927379"/>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签名与验签</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FF0000"/>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917456173"/>
                  </a:ext>
                </a:extLst>
              </a:tr>
              <a:tr h="367377">
                <a:tc vMerge="1">
                  <a:txBody>
                    <a:bodyPr/>
                    <a:lstStyle/>
                    <a:p>
                      <a:endParaRPr lang="zh-CN" altLang="en-US"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dirty="0">
                          <a:latin typeface="微软雅黑" panose="020B0503020204020204" pitchFamily="34" charset="-122"/>
                          <a:ea typeface="微软雅黑" panose="020B0503020204020204" pitchFamily="34" charset="-122"/>
                        </a:rPr>
                        <a:t>密钥交换</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FF0000"/>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2382265"/>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SM3</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FF0000"/>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30559513"/>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SM4</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FF0000"/>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1092084160"/>
                  </a:ext>
                </a:extLst>
              </a:tr>
              <a:tr h="367377">
                <a:tc rowSpan="3">
                  <a:txBody>
                    <a:bodyPr/>
                    <a:lstStyle/>
                    <a:p>
                      <a:pPr algn="ctr" fontAlgn="ctr"/>
                      <a:r>
                        <a:rPr lang="en-US" sz="1400" b="1" i="0" u="none" strike="noStrike" dirty="0">
                          <a:solidFill>
                            <a:srgbClr val="000000"/>
                          </a:solidFill>
                          <a:effectLst/>
                          <a:latin typeface="微软雅黑" panose="020B0503020204020204" pitchFamily="34" charset="-122"/>
                          <a:ea typeface="微软雅黑" panose="020B0503020204020204" pitchFamily="34" charset="-122"/>
                        </a:rPr>
                        <a:t>SM9</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加解密</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1" u="none" strike="noStrike" dirty="0">
                          <a:solidFill>
                            <a:srgbClr val="FF0000"/>
                          </a:solidFill>
                          <a:effectLst/>
                          <a:latin typeface="微软雅黑" panose="020B0503020204020204" pitchFamily="34" charset="-122"/>
                          <a:ea typeface="微软雅黑" panose="020B0503020204020204" pitchFamily="34" charset="-122"/>
                        </a:rPr>
                        <a:t>规划中</a:t>
                      </a:r>
                      <a:endParaRPr lang="en-US" altLang="zh-CN" sz="1400" b="0" i="1"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657075509"/>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签名与验签</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1" u="none" strike="noStrike" dirty="0">
                          <a:solidFill>
                            <a:srgbClr val="FF0000"/>
                          </a:solidFill>
                          <a:effectLst/>
                          <a:latin typeface="微软雅黑" panose="020B0503020204020204" pitchFamily="34" charset="-122"/>
                          <a:ea typeface="微软雅黑" panose="020B0503020204020204" pitchFamily="34" charset="-122"/>
                        </a:rPr>
                        <a:t>规划中</a:t>
                      </a:r>
                      <a:endParaRPr lang="en-US" altLang="zh-CN" sz="1400" b="0" i="1"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3826735285"/>
                  </a:ext>
                </a:extLst>
              </a:tr>
              <a:tr h="367377">
                <a:tc vMerge="1">
                  <a:txBody>
                    <a:bodyPr/>
                    <a:lstStyle/>
                    <a:p>
                      <a:pPr algn="ctr"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密钥交换</a:t>
                      </a:r>
                      <a:endParaRPr lang="zh-CN" altLang="en-US" sz="2000" dirty="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1" u="none" strike="noStrike" dirty="0">
                          <a:solidFill>
                            <a:srgbClr val="FF0000"/>
                          </a:solidFill>
                          <a:effectLst/>
                          <a:latin typeface="微软雅黑" panose="020B0503020204020204" pitchFamily="34" charset="-122"/>
                          <a:ea typeface="微软雅黑" panose="020B0503020204020204" pitchFamily="34" charset="-122"/>
                        </a:rPr>
                        <a:t>规划中</a:t>
                      </a:r>
                      <a:endParaRPr lang="en-US" altLang="zh-CN" sz="1400" b="0" i="1"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4264735724"/>
                  </a:ext>
                </a:extLst>
              </a:tr>
              <a:tr h="367377">
                <a:tc gridSpan="2">
                  <a:txBody>
                    <a:bodyPr/>
                    <a:lstStyle/>
                    <a:p>
                      <a:pPr algn="ctr" fontAlgn="ctr"/>
                      <a:r>
                        <a:rPr lang="en-US" altLang="zh-CN" sz="1400" b="1" i="0" u="none" strike="noStrike" dirty="0">
                          <a:solidFill>
                            <a:srgbClr val="000000"/>
                          </a:solidFill>
                          <a:effectLst/>
                          <a:latin typeface="微软雅黑" panose="020B0503020204020204" pitchFamily="34" charset="-122"/>
                          <a:ea typeface="微软雅黑" panose="020B0503020204020204" pitchFamily="34" charset="-122"/>
                        </a:rPr>
                        <a:t>ZUC</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1" u="none" strike="noStrike" dirty="0">
                          <a:solidFill>
                            <a:srgbClr val="FF0000"/>
                          </a:solidFill>
                          <a:effectLst/>
                          <a:latin typeface="微软雅黑" panose="020B0503020204020204" pitchFamily="34" charset="-122"/>
                          <a:ea typeface="微软雅黑" panose="020B0503020204020204" pitchFamily="34" charset="-122"/>
                        </a:rPr>
                        <a:t>规划中</a:t>
                      </a:r>
                      <a:endParaRPr lang="en-US" altLang="zh-CN" sz="1400" b="0" i="1"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a:t>
                      </a: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tc>
                  <a:txBody>
                    <a:bodyPr/>
                    <a:lstStyle/>
                    <a:p>
                      <a:pPr algn="ctr" fontAlgn="ctr"/>
                      <a:endParaRPr lang="en-US" altLang="zh-CN"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0D8DD"/>
                    </a:solidFill>
                  </a:tcPr>
                </a:tc>
                <a:extLst>
                  <a:ext uri="{0D108BD9-81ED-4DB2-BD59-A6C34878D82A}">
                    <a16:rowId xmlns:a16="http://schemas.microsoft.com/office/drawing/2014/main" val="2959822226"/>
                  </a:ext>
                </a:extLst>
              </a:tr>
            </a:tbl>
          </a:graphicData>
        </a:graphic>
      </p:graphicFrame>
      <p:sp>
        <p:nvSpPr>
          <p:cNvPr id="79" name="TextBox 5">
            <a:extLst>
              <a:ext uri="{FF2B5EF4-FFF2-40B4-BE49-F238E27FC236}">
                <a16:creationId xmlns:a16="http://schemas.microsoft.com/office/drawing/2014/main" id="{EBD88293-7E3B-463F-A74A-62D39E2DA927}"/>
              </a:ext>
            </a:extLst>
          </p:cNvPr>
          <p:cNvSpPr txBox="1">
            <a:spLocks noChangeArrowheads="1"/>
          </p:cNvSpPr>
          <p:nvPr/>
        </p:nvSpPr>
        <p:spPr bwMode="auto">
          <a:xfrm>
            <a:off x="684028" y="5378132"/>
            <a:ext cx="11284654" cy="1061381"/>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cs typeface="+mn-ea"/>
                <a:sym typeface="Arial" panose="020B0604020202020204" pitchFamily="34" charset="0"/>
              </a:rPr>
              <a:t>Ylong</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 Rust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在未来会提供</a:t>
            </a:r>
            <a:r>
              <a:rPr lang="zh-CN" altLang="en-US"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全套</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国密支持，并且提供统一管理、审核、与优化。</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a:p>
            <a:pPr marL="285750" indent="-285750">
              <a:lnSpc>
                <a:spcPct val="12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目前 </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SM4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在 </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x86_64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平台下，相比 </a:t>
            </a:r>
            <a:r>
              <a:rPr lang="en-US" altLang="zh-CN" dirty="0" err="1">
                <a:latin typeface="微软雅黑" panose="020B0503020204020204" pitchFamily="34" charset="-122"/>
                <a:ea typeface="微软雅黑" panose="020B0503020204020204" pitchFamily="34" charset="-122"/>
                <a:cs typeface="+mn-ea"/>
                <a:sym typeface="Arial" panose="020B0604020202020204" pitchFamily="34" charset="0"/>
              </a:rPr>
              <a:t>GmSSL</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性能提升 </a:t>
            </a:r>
            <a:r>
              <a:rPr lang="en-US" altLang="zh-CN"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150%</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dirty="0">
                <a:latin typeface="微软雅黑" panose="020B0503020204020204" pitchFamily="34" charset="-122"/>
                <a:ea typeface="微软雅黑" panose="020B0503020204020204" pitchFamily="34" charset="-122"/>
                <a:cs typeface="+mn-ea"/>
                <a:sym typeface="Arial" panose="020B0604020202020204" pitchFamily="34" charset="0"/>
              </a:rPr>
              <a:t>arm64 </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 平台下提升 </a:t>
            </a:r>
            <a:r>
              <a:rPr lang="en-US" altLang="zh-CN" dirty="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70%</a:t>
            </a:r>
            <a:r>
              <a:rPr lang="zh-CN" altLang="en-US" dirty="0">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0" name="椭圆 79">
            <a:extLst>
              <a:ext uri="{FF2B5EF4-FFF2-40B4-BE49-F238E27FC236}">
                <a16:creationId xmlns:a16="http://schemas.microsoft.com/office/drawing/2014/main" id="{8974B8A6-1B2C-4AAA-91B8-98B83B8013FA}"/>
              </a:ext>
            </a:extLst>
          </p:cNvPr>
          <p:cNvSpPr/>
          <p:nvPr/>
        </p:nvSpPr>
        <p:spPr>
          <a:xfrm>
            <a:off x="775338" y="553842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6586CB0C-AC57-4468-8431-44119C4B57A0}"/>
              </a:ext>
            </a:extLst>
          </p:cNvPr>
          <p:cNvSpPr/>
          <p:nvPr/>
        </p:nvSpPr>
        <p:spPr>
          <a:xfrm>
            <a:off x="775338" y="620517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2" name="图片 81">
            <a:extLst>
              <a:ext uri="{FF2B5EF4-FFF2-40B4-BE49-F238E27FC236}">
                <a16:creationId xmlns:a16="http://schemas.microsoft.com/office/drawing/2014/main" id="{4F68A241-44AF-48B2-9905-D02AD9F7D2E0}"/>
              </a:ext>
            </a:extLst>
          </p:cNvPr>
          <p:cNvPicPr>
            <a:picLocks noChangeAspect="1"/>
          </p:cNvPicPr>
          <p:nvPr/>
        </p:nvPicPr>
        <p:blipFill rotWithShape="1">
          <a:blip r:embed="rId3"/>
          <a:srcRect t="27642"/>
          <a:stretch/>
        </p:blipFill>
        <p:spPr>
          <a:xfrm>
            <a:off x="9002597" y="6412522"/>
            <a:ext cx="3170547" cy="407996"/>
          </a:xfrm>
          <a:prstGeom prst="rect">
            <a:avLst/>
          </a:prstGeom>
        </p:spPr>
      </p:pic>
      <p:sp>
        <p:nvSpPr>
          <p:cNvPr id="83" name="Content Placeholder 2">
            <a:extLst>
              <a:ext uri="{FF2B5EF4-FFF2-40B4-BE49-F238E27FC236}">
                <a16:creationId xmlns:a16="http://schemas.microsoft.com/office/drawing/2014/main" id="{6A44E76D-E41E-4C8A-A682-8E63845C6A26}"/>
              </a:ext>
            </a:extLst>
          </p:cNvPr>
          <p:cNvSpPr txBox="1">
            <a:spLocks/>
          </p:cNvSpPr>
          <p:nvPr/>
        </p:nvSpPr>
        <p:spPr>
          <a:xfrm>
            <a:off x="7029450" y="6616991"/>
            <a:ext cx="2209800" cy="24100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tab pos="1208088"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icrosoft YaHei" panose="020B0503020204020204" pitchFamily="34" charset="-122"/>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icrosoft YaHei" panose="020B0503020204020204" pitchFamily="34" charset="-122"/>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11113" indent="0" algn="ctr">
              <a:buNone/>
            </a:pPr>
            <a:r>
              <a:rPr lang="en-US" altLang="zh-CN" sz="1200" dirty="0">
                <a:solidFill>
                  <a:schemeClr val="bg1">
                    <a:lumMod val="75000"/>
                  </a:schemeClr>
                </a:solidFill>
                <a:latin typeface="微软雅黑" panose="020B0503020204020204" pitchFamily="34" charset="-122"/>
                <a:ea typeface="微软雅黑" panose="020B0503020204020204" pitchFamily="34" charset="-122"/>
              </a:rPr>
              <a:t>X86_64 </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架构下验证性能</a:t>
            </a:r>
            <a:endParaRPr lang="en-US" sz="120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31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2C366D-76DF-464A-AD97-7101C78AD456}"/>
              </a:ext>
            </a:extLst>
          </p:cNvPr>
          <p:cNvCxnSpPr>
            <a:cxnSpLocks/>
          </p:cNvCxnSpPr>
          <p:nvPr/>
        </p:nvCxnSpPr>
        <p:spPr>
          <a:xfrm>
            <a:off x="864159" y="1242818"/>
            <a:ext cx="552659" cy="0"/>
          </a:xfrm>
          <a:prstGeom prst="line">
            <a:avLst/>
          </a:prstGeom>
          <a:ln w="38100"/>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09EB55B0-5F1A-4816-9B71-6CB4503A06FC}"/>
              </a:ext>
            </a:extLst>
          </p:cNvPr>
          <p:cNvSpPr txBox="1"/>
          <p:nvPr/>
        </p:nvSpPr>
        <p:spPr>
          <a:xfrm>
            <a:off x="747402" y="313090"/>
            <a:ext cx="87775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4.4 </a:t>
            </a:r>
            <a:r>
              <a:rPr kumimoji="1" lang="en-US" altLang="zh-CN" sz="4400" b="1" dirty="0" err="1">
                <a:latin typeface="微软雅黑" panose="020B0503020204020204" pitchFamily="34" charset="-122"/>
                <a:ea typeface="微软雅黑" panose="020B0503020204020204" pitchFamily="34" charset="-122"/>
              </a:rPr>
              <a:t>Ylong</a:t>
            </a:r>
            <a:r>
              <a:rPr kumimoji="1" lang="en-US" altLang="zh-CN" sz="4400" b="1" dirty="0">
                <a:latin typeface="微软雅黑" panose="020B0503020204020204" pitchFamily="34" charset="-122"/>
                <a:ea typeface="微软雅黑" panose="020B0503020204020204" pitchFamily="34" charset="-122"/>
              </a:rPr>
              <a:t> TLS</a:t>
            </a:r>
            <a:endParaRPr kumimoji="1" lang="zh-CN" altLang="en-US" sz="4400" b="1" dirty="0">
              <a:latin typeface="微软雅黑" panose="020B0503020204020204" pitchFamily="34" charset="-122"/>
              <a:ea typeface="微软雅黑" panose="020B0503020204020204" pitchFamily="34" charset="-122"/>
            </a:endParaRPr>
          </a:p>
        </p:txBody>
      </p:sp>
      <p:sp>
        <p:nvSpPr>
          <p:cNvPr id="34" name="TextBox 5">
            <a:extLst>
              <a:ext uri="{FF2B5EF4-FFF2-40B4-BE49-F238E27FC236}">
                <a16:creationId xmlns:a16="http://schemas.microsoft.com/office/drawing/2014/main" id="{942B730C-6A6D-4EE4-AE7A-52FA06678158}"/>
              </a:ext>
            </a:extLst>
          </p:cNvPr>
          <p:cNvSpPr txBox="1">
            <a:spLocks noChangeArrowheads="1"/>
          </p:cNvSpPr>
          <p:nvPr/>
        </p:nvSpPr>
        <p:spPr bwMode="auto">
          <a:xfrm>
            <a:off x="747402" y="1242818"/>
            <a:ext cx="5897146" cy="4674741"/>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Ylong</a:t>
            </a:r>
            <a:r>
              <a:rPr lang="en-US" altLang="zh-CN" dirty="0">
                <a:latin typeface="微软雅黑" panose="020B0503020204020204" pitchFamily="34" charset="-122"/>
                <a:ea typeface="微软雅黑" panose="020B0503020204020204" pitchFamily="34" charset="-122"/>
              </a:rPr>
              <a:t> TLS </a:t>
            </a:r>
            <a:r>
              <a:rPr lang="zh-CN" altLang="en-US" dirty="0">
                <a:latin typeface="微软雅黑" panose="020B0503020204020204" pitchFamily="34" charset="-122"/>
                <a:ea typeface="微软雅黑" panose="020B0503020204020204" pitchFamily="34" charset="-122"/>
              </a:rPr>
              <a:t>实现支持：</a:t>
            </a:r>
            <a:endParaRPr lang="en-US" altLang="zh-CN" dirty="0">
              <a:latin typeface="微软雅黑" panose="020B0503020204020204" pitchFamily="34" charset="-122"/>
              <a:ea typeface="微软雅黑" panose="020B0503020204020204" pitchFamily="34" charset="-122"/>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协议版本： </a:t>
            </a:r>
            <a:r>
              <a:rPr lang="en-US" altLang="zh-CN" sz="1600" dirty="0">
                <a:solidFill>
                  <a:srgbClr val="FF0000"/>
                </a:solidFill>
                <a:latin typeface="微软雅黑" panose="020B0503020204020204" pitchFamily="34" charset="-122"/>
                <a:ea typeface="微软雅黑" panose="020B0503020204020204" pitchFamily="34" charset="-122"/>
              </a:rPr>
              <a:t>TLCP</a:t>
            </a:r>
            <a:r>
              <a:rPr lang="en-US" altLang="zh-CN" sz="1600" dirty="0">
                <a:latin typeface="微软雅黑" panose="020B0503020204020204" pitchFamily="34" charset="-122"/>
                <a:ea typeface="微软雅黑" panose="020B0503020204020204" pitchFamily="34" charset="-122"/>
              </a:rPr>
              <a:t> &amp; TLS1.2 &amp; TLS1.3</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签名算法：</a:t>
            </a:r>
            <a:r>
              <a:rPr lang="en-US" altLang="zh-CN" sz="1600" dirty="0">
                <a:latin typeface="微软雅黑" panose="020B0503020204020204" pitchFamily="34" charset="-122"/>
                <a:ea typeface="微软雅黑" panose="020B0503020204020204" pitchFamily="34" charset="-122"/>
              </a:rPr>
              <a:t>ECDSA (</a:t>
            </a:r>
            <a:r>
              <a:rPr lang="en-US" altLang="zh-CN" sz="1600" dirty="0" err="1">
                <a:latin typeface="微软雅黑" panose="020B0503020204020204" pitchFamily="34" charset="-122"/>
                <a:ea typeface="微软雅黑" panose="020B0503020204020204" pitchFamily="34" charset="-122"/>
              </a:rPr>
              <a:t>Nist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Brainpool</a:t>
            </a:r>
            <a:r>
              <a:rPr lang="zh-CN" altLang="en-US"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SM2</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EDDSA (ED25519/448)</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RSA</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密钥交换算法：</a:t>
            </a:r>
            <a:r>
              <a:rPr lang="en-US" altLang="zh-CN" sz="1600" dirty="0">
                <a:solidFill>
                  <a:srgbClr val="FF0000"/>
                </a:solidFill>
                <a:latin typeface="微软雅黑" panose="020B0503020204020204" pitchFamily="34" charset="-122"/>
                <a:ea typeface="微软雅黑" panose="020B0503020204020204" pitchFamily="34" charset="-122"/>
              </a:rPr>
              <a:t>ECC (SM2)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ECDHE (</a:t>
            </a:r>
            <a:r>
              <a:rPr lang="en-US" altLang="zh-CN" sz="1600" dirty="0" err="1">
                <a:latin typeface="微软雅黑" panose="020B0503020204020204" pitchFamily="34" charset="-122"/>
                <a:ea typeface="微软雅黑" panose="020B0503020204020204" pitchFamily="34" charset="-122"/>
              </a:rPr>
              <a:t>Nist</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Brainpool</a:t>
            </a:r>
            <a:r>
              <a:rPr lang="zh-CN" altLang="en-US"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SM2</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X25519/448</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加密算法：</a:t>
            </a:r>
            <a:r>
              <a:rPr lang="en-US" altLang="zh-CN" sz="1600" dirty="0">
                <a:latin typeface="微软雅黑" panose="020B0503020204020204" pitchFamily="34" charset="-122"/>
                <a:ea typeface="微软雅黑" panose="020B0503020204020204" pitchFamily="34" charset="-122"/>
              </a:rPr>
              <a:t>AES128-GCM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AES256-GCM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ChaCha20-Poly1305</a:t>
            </a:r>
            <a:r>
              <a:rPr lang="zh-CN" altLang="en-US"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SM4-GCM</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摘要算法：</a:t>
            </a:r>
            <a:r>
              <a:rPr lang="en-US" altLang="zh-CN" sz="1600" dirty="0">
                <a:latin typeface="微软雅黑" panose="020B0503020204020204" pitchFamily="34" charset="-122"/>
                <a:ea typeface="微软雅黑" panose="020B0503020204020204" pitchFamily="34" charset="-122"/>
              </a:rPr>
              <a:t>SHA256</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SHA384</a:t>
            </a:r>
            <a:r>
              <a:rPr lang="zh-CN" altLang="en-US"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SM3</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扩展：</a:t>
            </a:r>
            <a:r>
              <a:rPr lang="en-US" altLang="zh-CN" sz="1600" dirty="0">
                <a:latin typeface="微软雅黑" panose="020B0503020204020204" pitchFamily="34" charset="-122"/>
                <a:ea typeface="微软雅黑" panose="020B0503020204020204" pitchFamily="34" charset="-122"/>
              </a:rPr>
              <a:t>ALPN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SNI</a:t>
            </a:r>
          </a:p>
          <a:p>
            <a:pPr marL="742950" lvl="1" indent="-285750">
              <a:lnSpc>
                <a:spcPct val="12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Resumption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SessionID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TLS1.2/TLCP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Ticket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TLS1.2/TLS1.3</a:t>
            </a:r>
            <a:r>
              <a:rPr lang="zh-CN" altLang="en-US" sz="1600" dirty="0">
                <a:latin typeface="微软雅黑" panose="020B0503020204020204" pitchFamily="34" charset="-122"/>
                <a:ea typeface="微软雅黑" panose="020B0503020204020204" pitchFamily="34" charset="-122"/>
              </a:rPr>
              <a:t>）</a:t>
            </a:r>
          </a:p>
          <a:p>
            <a:pPr marL="742950" lvl="1" indent="-285750">
              <a:lnSpc>
                <a:spcPct val="12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同步</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以及基于可替换 </a:t>
            </a:r>
            <a:r>
              <a:rPr lang="en-US" altLang="zh-CN" sz="1600" dirty="0">
                <a:latin typeface="微软雅黑" panose="020B0503020204020204" pitchFamily="34" charset="-122"/>
                <a:ea typeface="微软雅黑" panose="020B0503020204020204" pitchFamily="34" charset="-122"/>
              </a:rPr>
              <a:t>Runtime </a:t>
            </a:r>
            <a:r>
              <a:rPr lang="zh-CN" altLang="en-US" sz="1600" dirty="0">
                <a:latin typeface="微软雅黑" panose="020B0503020204020204" pitchFamily="34" charset="-122"/>
                <a:ea typeface="微软雅黑" panose="020B0503020204020204" pitchFamily="34" charset="-122"/>
              </a:rPr>
              <a:t>的</a:t>
            </a:r>
            <a:r>
              <a:rPr lang="zh-CN" altLang="en-US" sz="1600" dirty="0">
                <a:solidFill>
                  <a:srgbClr val="FF0000"/>
                </a:solidFill>
                <a:latin typeface="微软雅黑" panose="020B0503020204020204" pitchFamily="34" charset="-122"/>
                <a:ea typeface="微软雅黑" panose="020B0503020204020204" pitchFamily="34" charset="-122"/>
              </a:rPr>
              <a:t>异步</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API</a:t>
            </a: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支持</a:t>
            </a:r>
            <a:r>
              <a:rPr lang="zh-CN" altLang="en-US" sz="1600" dirty="0">
                <a:solidFill>
                  <a:srgbClr val="FF0000"/>
                </a:solidFill>
                <a:latin typeface="微软雅黑" panose="020B0503020204020204" pitchFamily="34" charset="-122"/>
                <a:ea typeface="微软雅黑" panose="020B0503020204020204" pitchFamily="34" charset="-122"/>
              </a:rPr>
              <a:t>单国密</a:t>
            </a:r>
            <a:r>
              <a:rPr lang="zh-CN" altLang="en-US" sz="1600" dirty="0">
                <a:latin typeface="微软雅黑" panose="020B0503020204020204" pitchFamily="34" charset="-122"/>
                <a:ea typeface="微软雅黑" panose="020B0503020204020204" pitchFamily="34" charset="-122"/>
              </a:rPr>
              <a:t>模式，单通用模式，或</a:t>
            </a:r>
            <a:r>
              <a:rPr lang="zh-CN" altLang="en-US" sz="1600" dirty="0">
                <a:solidFill>
                  <a:srgbClr val="FF0000"/>
                </a:solidFill>
                <a:latin typeface="微软雅黑" panose="020B0503020204020204" pitchFamily="34" charset="-122"/>
                <a:ea typeface="微软雅黑" panose="020B0503020204020204" pitchFamily="34" charset="-122"/>
              </a:rPr>
              <a:t>混合</a:t>
            </a:r>
            <a:r>
              <a:rPr lang="zh-CN" altLang="en-US" sz="1600" dirty="0">
                <a:latin typeface="微软雅黑" panose="020B0503020204020204" pitchFamily="34" charset="-122"/>
                <a:ea typeface="微软雅黑" panose="020B0503020204020204" pitchFamily="34" charset="-122"/>
              </a:rPr>
              <a:t>模式 </a:t>
            </a:r>
            <a:r>
              <a:rPr lang="en-US" altLang="zh-CN" sz="1600" dirty="0">
                <a:latin typeface="微软雅黑" panose="020B0503020204020204" pitchFamily="34" charset="-122"/>
                <a:ea typeface="微软雅黑" panose="020B0503020204020204" pitchFamily="34" charset="-122"/>
              </a:rPr>
              <a:t>TLS </a:t>
            </a:r>
            <a:r>
              <a:rPr lang="zh-CN" altLang="en-US" sz="1600" dirty="0">
                <a:latin typeface="微软雅黑" panose="020B0503020204020204" pitchFamily="34" charset="-122"/>
                <a:ea typeface="微软雅黑" panose="020B0503020204020204" pitchFamily="34" charset="-122"/>
              </a:rPr>
              <a:t>使用</a:t>
            </a:r>
          </a:p>
          <a:p>
            <a:pPr marL="742950" lvl="1" indent="-285750">
              <a:lnSpc>
                <a:spcPct val="150000"/>
              </a:lnSpc>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1538AB47-1B40-441B-8FD4-9AFDF5CE5DEF}"/>
              </a:ext>
            </a:extLst>
          </p:cNvPr>
          <p:cNvSpPr/>
          <p:nvPr/>
        </p:nvSpPr>
        <p:spPr>
          <a:xfrm>
            <a:off x="836026" y="1472210"/>
            <a:ext cx="7968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 name="组合 35">
            <a:extLst>
              <a:ext uri="{FF2B5EF4-FFF2-40B4-BE49-F238E27FC236}">
                <a16:creationId xmlns:a16="http://schemas.microsoft.com/office/drawing/2014/main" id="{0B4A0D01-00B1-492D-83D7-70D42677144B}"/>
              </a:ext>
            </a:extLst>
          </p:cNvPr>
          <p:cNvGrpSpPr/>
          <p:nvPr/>
        </p:nvGrpSpPr>
        <p:grpSpPr>
          <a:xfrm>
            <a:off x="6644548" y="1176795"/>
            <a:ext cx="5047377" cy="3221251"/>
            <a:chOff x="757176" y="3093273"/>
            <a:chExt cx="4988514" cy="3398419"/>
          </a:xfrm>
        </p:grpSpPr>
        <p:sp>
          <p:nvSpPr>
            <p:cNvPr id="37" name="矩形: 圆角 36">
              <a:extLst>
                <a:ext uri="{FF2B5EF4-FFF2-40B4-BE49-F238E27FC236}">
                  <a16:creationId xmlns:a16="http://schemas.microsoft.com/office/drawing/2014/main" id="{60D345C8-462B-4795-B13D-F9E2959BCA47}"/>
                </a:ext>
              </a:extLst>
            </p:cNvPr>
            <p:cNvSpPr/>
            <p:nvPr/>
          </p:nvSpPr>
          <p:spPr>
            <a:xfrm>
              <a:off x="973123" y="3093273"/>
              <a:ext cx="1416342" cy="604843"/>
            </a:xfrm>
            <a:prstGeom prst="roundRect">
              <a:avLst>
                <a:gd name="adj" fmla="val 6637"/>
              </a:avLst>
            </a:prstGeom>
            <a:solidFill>
              <a:schemeClr val="accent2">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solidFill>
                    <a:srgbClr val="0070C0"/>
                  </a:solidFill>
                  <a:latin typeface="微软雅黑" panose="020B0503020204020204" pitchFamily="34" charset="-122"/>
                  <a:ea typeface="微软雅黑" panose="020B0503020204020204" pitchFamily="34" charset="-122"/>
                </a:rPr>
                <a:t>TLCP</a:t>
              </a:r>
            </a:p>
            <a:p>
              <a:pPr algn="ctr"/>
              <a:r>
                <a:rPr lang="en-US" altLang="zh-CN" sz="800" b="1" dirty="0">
                  <a:solidFill>
                    <a:srgbClr val="0070C0"/>
                  </a:solidFill>
                  <a:latin typeface="微软雅黑" panose="020B0503020204020204" pitchFamily="34" charset="-122"/>
                  <a:ea typeface="微软雅黑" panose="020B0503020204020204" pitchFamily="34" charset="-122"/>
                </a:rPr>
                <a:t>GB/T 38636-2020</a:t>
              </a:r>
              <a:endParaRPr lang="zh-CN" altLang="en-US" sz="800" b="1" dirty="0">
                <a:solidFill>
                  <a:srgbClr val="0070C0"/>
                </a:solidFill>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8FA823BF-743C-4B5E-9832-8F6D92DA3D30}"/>
                </a:ext>
              </a:extLst>
            </p:cNvPr>
            <p:cNvSpPr/>
            <p:nvPr/>
          </p:nvSpPr>
          <p:spPr>
            <a:xfrm>
              <a:off x="2543262" y="3093273"/>
              <a:ext cx="1416342" cy="604843"/>
            </a:xfrm>
            <a:prstGeom prst="roundRect">
              <a:avLst>
                <a:gd name="adj" fmla="val 6637"/>
              </a:avLst>
            </a:prstGeom>
            <a:solidFill>
              <a:schemeClr val="accent2">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solidFill>
                    <a:srgbClr val="0070C0"/>
                  </a:solidFill>
                  <a:latin typeface="微软雅黑" panose="020B0503020204020204" pitchFamily="34" charset="-122"/>
                  <a:ea typeface="微软雅黑" panose="020B0503020204020204" pitchFamily="34" charset="-122"/>
                </a:rPr>
                <a:t>TLS 1.2</a:t>
              </a:r>
            </a:p>
            <a:p>
              <a:pPr algn="ctr"/>
              <a:r>
                <a:rPr lang="en-US" altLang="zh-CN" sz="800" b="1" dirty="0">
                  <a:solidFill>
                    <a:srgbClr val="0070C0"/>
                  </a:solidFill>
                  <a:latin typeface="微软雅黑" panose="020B0503020204020204" pitchFamily="34" charset="-122"/>
                  <a:ea typeface="微软雅黑" panose="020B0503020204020204" pitchFamily="34" charset="-122"/>
                </a:rPr>
                <a:t>RFC 5246</a:t>
              </a:r>
            </a:p>
            <a:p>
              <a:pPr algn="ctr"/>
              <a:r>
                <a:rPr lang="en-US" altLang="zh-CN" sz="800" b="1" dirty="0">
                  <a:solidFill>
                    <a:srgbClr val="0070C0"/>
                  </a:solidFill>
                  <a:latin typeface="微软雅黑" panose="020B0503020204020204" pitchFamily="34" charset="-122"/>
                  <a:ea typeface="微软雅黑" panose="020B0503020204020204" pitchFamily="34" charset="-122"/>
                </a:rPr>
                <a:t>GB/T 38636-2020</a:t>
              </a:r>
              <a:endParaRPr lang="zh-CN" altLang="en-US" sz="800" b="1" dirty="0">
                <a:solidFill>
                  <a:srgbClr val="0070C0"/>
                </a:solidFill>
                <a:latin typeface="微软雅黑" panose="020B0503020204020204" pitchFamily="34" charset="-122"/>
                <a:ea typeface="微软雅黑" panose="020B0503020204020204" pitchFamily="34" charset="-122"/>
              </a:endParaRPr>
            </a:p>
          </p:txBody>
        </p:sp>
        <p:sp>
          <p:nvSpPr>
            <p:cNvPr id="39" name="矩形: 圆角 38">
              <a:extLst>
                <a:ext uri="{FF2B5EF4-FFF2-40B4-BE49-F238E27FC236}">
                  <a16:creationId xmlns:a16="http://schemas.microsoft.com/office/drawing/2014/main" id="{59C78B56-B2F4-42D7-8484-ED71BA4BB012}"/>
                </a:ext>
              </a:extLst>
            </p:cNvPr>
            <p:cNvSpPr/>
            <p:nvPr/>
          </p:nvSpPr>
          <p:spPr>
            <a:xfrm>
              <a:off x="4113401" y="3093273"/>
              <a:ext cx="1416342" cy="604843"/>
            </a:xfrm>
            <a:prstGeom prst="roundRect">
              <a:avLst>
                <a:gd name="adj" fmla="val 6637"/>
              </a:avLst>
            </a:prstGeom>
            <a:solidFill>
              <a:schemeClr val="accent2">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solidFill>
                    <a:srgbClr val="0070C0"/>
                  </a:solidFill>
                  <a:latin typeface="微软雅黑" panose="020B0503020204020204" pitchFamily="34" charset="-122"/>
                  <a:ea typeface="微软雅黑" panose="020B0503020204020204" pitchFamily="34" charset="-122"/>
                </a:rPr>
                <a:t>TLS 1.3</a:t>
              </a:r>
            </a:p>
            <a:p>
              <a:pPr algn="ctr"/>
              <a:r>
                <a:rPr lang="en-US" altLang="zh-CN" sz="800" b="1" dirty="0">
                  <a:solidFill>
                    <a:srgbClr val="0070C0"/>
                  </a:solidFill>
                  <a:latin typeface="微软雅黑" panose="020B0503020204020204" pitchFamily="34" charset="-122"/>
                  <a:ea typeface="微软雅黑" panose="020B0503020204020204" pitchFamily="34" charset="-122"/>
                </a:rPr>
                <a:t>RFC 8446</a:t>
              </a:r>
            </a:p>
            <a:p>
              <a:pPr algn="ctr"/>
              <a:r>
                <a:rPr lang="en-US" altLang="zh-CN" sz="800" b="1" dirty="0">
                  <a:solidFill>
                    <a:srgbClr val="0070C0"/>
                  </a:solidFill>
                  <a:latin typeface="微软雅黑" panose="020B0503020204020204" pitchFamily="34" charset="-122"/>
                  <a:ea typeface="微软雅黑" panose="020B0503020204020204" pitchFamily="34" charset="-122"/>
                </a:rPr>
                <a:t>RFC 8998</a:t>
              </a:r>
              <a:endParaRPr lang="zh-CN" altLang="en-US" sz="800" b="1" dirty="0">
                <a:solidFill>
                  <a:srgbClr val="0070C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0161024D-D7C7-4FA8-A3E3-7EAEA0BD6CFA}"/>
                </a:ext>
              </a:extLst>
            </p:cNvPr>
            <p:cNvSpPr txBox="1"/>
            <p:nvPr/>
          </p:nvSpPr>
          <p:spPr>
            <a:xfrm>
              <a:off x="913003" y="3741339"/>
              <a:ext cx="1476462" cy="1655991"/>
            </a:xfrm>
            <a:prstGeom prst="rect">
              <a:avLst/>
            </a:prstGeom>
            <a:noFill/>
          </p:spPr>
          <p:txBody>
            <a:bodyPr wrap="square" rtlCol="0">
              <a:spAutoFit/>
            </a:bodyPr>
            <a:lstStyle/>
            <a:p>
              <a:pPr marL="176400" indent="-17640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Resumption</a:t>
              </a:r>
              <a:r>
                <a:rPr lang="zh-CN" altLang="en-US" sz="1200" dirty="0">
                  <a:latin typeface="微软雅黑" panose="020B0503020204020204" pitchFamily="34" charset="-122"/>
                  <a:ea typeface="微软雅黑" panose="020B0503020204020204" pitchFamily="34" charset="-122"/>
                </a:rPr>
                <a:t>机制</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SM4GCMSM3</a:t>
              </a: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a:t>
              </a:r>
              <a:r>
                <a:rPr lang="zh-CN" altLang="en-US" sz="1200" b="1" dirty="0">
                  <a:solidFill>
                    <a:srgbClr val="FF0000"/>
                  </a:solidFill>
                  <a:latin typeface="微软雅黑" panose="020B0503020204020204" pitchFamily="34" charset="-122"/>
                  <a:ea typeface="微软雅黑" panose="020B0503020204020204" pitchFamily="34" charset="-122"/>
                </a:rPr>
                <a:t>国密双证书</a:t>
              </a:r>
              <a:endParaRPr lang="en-US" altLang="zh-CN" sz="1200" b="1" dirty="0">
                <a:solidFill>
                  <a:srgbClr val="FF0000"/>
                </a:solidFill>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 GMT ECDHE</a:t>
              </a: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Sm2ECC</a:t>
              </a:r>
            </a:p>
            <a:p>
              <a:pPr marL="285750" indent="-285750">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DD28236B-2C07-4764-93A0-AFAD7AC69510}"/>
                </a:ext>
              </a:extLst>
            </p:cNvPr>
            <p:cNvSpPr txBox="1"/>
            <p:nvPr/>
          </p:nvSpPr>
          <p:spPr>
            <a:xfrm>
              <a:off x="2483142" y="3741338"/>
              <a:ext cx="1476462" cy="2240459"/>
            </a:xfrm>
            <a:prstGeom prst="rect">
              <a:avLst/>
            </a:prstGeom>
            <a:noFill/>
          </p:spPr>
          <p:txBody>
            <a:bodyPr wrap="square" rtlCol="0">
              <a:spAutoFit/>
            </a:bodyPr>
            <a:lstStyle/>
            <a:p>
              <a:pPr marL="176400" indent="-1764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国际通用密码套</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单证书机制</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Resumption + Ticket</a:t>
              </a:r>
              <a:r>
                <a:rPr lang="zh-CN" altLang="en-US" sz="1200" dirty="0">
                  <a:latin typeface="微软雅黑" panose="020B0503020204020204" pitchFamily="34" charset="-122"/>
                  <a:ea typeface="微软雅黑" panose="020B0503020204020204" pitchFamily="34" charset="-122"/>
                </a:rPr>
                <a:t>机制</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SM4GCMSM3</a:t>
              </a: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a:t>
              </a:r>
              <a:r>
                <a:rPr lang="zh-CN" altLang="en-US" sz="1200" b="1" dirty="0">
                  <a:solidFill>
                    <a:srgbClr val="FF0000"/>
                  </a:solidFill>
                  <a:latin typeface="微软雅黑" panose="020B0503020204020204" pitchFamily="34" charset="-122"/>
                  <a:ea typeface="微软雅黑" panose="020B0503020204020204" pitchFamily="34" charset="-122"/>
                </a:rPr>
                <a:t>国密单</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双证书</a:t>
              </a:r>
              <a:endParaRPr lang="en-US" altLang="zh-CN" sz="1200" b="1" dirty="0">
                <a:solidFill>
                  <a:srgbClr val="FF0000"/>
                </a:solidFill>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 IEEE ECDHE</a:t>
              </a: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Sm2ECC</a:t>
              </a:r>
            </a:p>
            <a:p>
              <a:pPr marL="285750" indent="-285750">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F5730C06-32CD-426A-9102-87A58B2FC58E}"/>
                </a:ext>
              </a:extLst>
            </p:cNvPr>
            <p:cNvGrpSpPr/>
            <p:nvPr/>
          </p:nvGrpSpPr>
          <p:grpSpPr>
            <a:xfrm>
              <a:off x="757176" y="5877321"/>
              <a:ext cx="4988514" cy="310495"/>
              <a:chOff x="408301" y="5323155"/>
              <a:chExt cx="11564276" cy="719781"/>
            </a:xfrm>
          </p:grpSpPr>
          <p:cxnSp>
            <p:nvCxnSpPr>
              <p:cNvPr id="45" name="直接连接符 3">
                <a:extLst>
                  <a:ext uri="{FF2B5EF4-FFF2-40B4-BE49-F238E27FC236}">
                    <a16:creationId xmlns:a16="http://schemas.microsoft.com/office/drawing/2014/main" id="{776D8763-A585-45CA-B449-07D5A57B6915}"/>
                  </a:ext>
                </a:extLst>
              </p:cNvPr>
              <p:cNvCxnSpPr>
                <a:cxnSpLocks/>
              </p:cNvCxnSpPr>
              <p:nvPr/>
            </p:nvCxnSpPr>
            <p:spPr>
              <a:xfrm>
                <a:off x="408301" y="5650936"/>
                <a:ext cx="11564276" cy="0"/>
              </a:xfrm>
              <a:prstGeom prst="line">
                <a:avLst/>
              </a:prstGeom>
              <a:ln>
                <a:solidFill>
                  <a:schemeClr val="accent2">
                    <a:lumMod val="20000"/>
                    <a:lumOff val="80000"/>
                  </a:schemeClr>
                </a:solidFill>
              </a:ln>
              <a:effectLst>
                <a:outerShdw blurRad="50800" dist="38100" dir="2700000" algn="tl" rotWithShape="0">
                  <a:prstClr val="black">
                    <a:alpha val="40000"/>
                  </a:prstClr>
                </a:outerShdw>
              </a:effectLst>
            </p:spPr>
            <p:style>
              <a:lnRef idx="2">
                <a:schemeClr val="accent5"/>
              </a:lnRef>
              <a:fillRef idx="0">
                <a:schemeClr val="accent5"/>
              </a:fillRef>
              <a:effectRef idx="1">
                <a:schemeClr val="accent5"/>
              </a:effectRef>
              <a:fontRef idx="minor">
                <a:schemeClr val="tx1"/>
              </a:fontRef>
            </p:style>
          </p:cxnSp>
          <p:grpSp>
            <p:nvGrpSpPr>
              <p:cNvPr id="46" name="组合 22">
                <a:extLst>
                  <a:ext uri="{FF2B5EF4-FFF2-40B4-BE49-F238E27FC236}">
                    <a16:creationId xmlns:a16="http://schemas.microsoft.com/office/drawing/2014/main" id="{F9712FEE-A358-4557-8C34-29593D1854CF}"/>
                  </a:ext>
                </a:extLst>
              </p:cNvPr>
              <p:cNvGrpSpPr/>
              <p:nvPr/>
            </p:nvGrpSpPr>
            <p:grpSpPr>
              <a:xfrm>
                <a:off x="1925115" y="5323155"/>
                <a:ext cx="821144" cy="707883"/>
                <a:chOff x="2195308" y="3578363"/>
                <a:chExt cx="821144" cy="707883"/>
              </a:xfrm>
              <a:solidFill>
                <a:srgbClr val="A32026"/>
              </a:solidFill>
              <a:effectLst>
                <a:innerShdw blurRad="63500" dist="50800" dir="13500000">
                  <a:prstClr val="black">
                    <a:alpha val="50000"/>
                  </a:prstClr>
                </a:innerShdw>
              </a:effectLst>
            </p:grpSpPr>
            <p:sp>
              <p:nvSpPr>
                <p:cNvPr id="53" name="六边形 23">
                  <a:extLst>
                    <a:ext uri="{FF2B5EF4-FFF2-40B4-BE49-F238E27FC236}">
                      <a16:creationId xmlns:a16="http://schemas.microsoft.com/office/drawing/2014/main" id="{00EC4129-C6FE-4004-8A44-51727880CBCD}"/>
                    </a:ext>
                  </a:extLst>
                </p:cNvPr>
                <p:cNvSpPr/>
                <p:nvPr/>
              </p:nvSpPr>
              <p:spPr>
                <a:xfrm>
                  <a:off x="2195308" y="3578363"/>
                  <a:ext cx="821144" cy="707883"/>
                </a:xfrm>
                <a:prstGeom prst="hexagon">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54" name="文本框 24">
                  <a:extLst>
                    <a:ext uri="{FF2B5EF4-FFF2-40B4-BE49-F238E27FC236}">
                      <a16:creationId xmlns:a16="http://schemas.microsoft.com/office/drawing/2014/main" id="{48A9730E-A80B-446C-ACB0-AF364E31559F}"/>
                    </a:ext>
                  </a:extLst>
                </p:cNvPr>
                <p:cNvSpPr txBox="1"/>
                <p:nvPr/>
              </p:nvSpPr>
              <p:spPr>
                <a:xfrm>
                  <a:off x="2318915" y="3630764"/>
                  <a:ext cx="569698" cy="639813"/>
                </a:xfrm>
                <a:prstGeom prst="rect">
                  <a:avLst/>
                </a:prstGeom>
                <a:noFill/>
              </p:spPr>
              <p:txBody>
                <a:bodyPr wrap="square" rtlCol="0">
                  <a:spAutoFit/>
                </a:bodyPr>
                <a:lstStyle/>
                <a:p>
                  <a:pPr algn="ctr"/>
                  <a:r>
                    <a:rPr lang="en-US" altLang="zh-CN"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rPr>
                    <a:t>1</a:t>
                  </a:r>
                  <a:endParaRPr lang="zh-CN" altLang="en-US"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nvGrpSpPr>
              <p:cNvPr id="47" name="组合 25">
                <a:extLst>
                  <a:ext uri="{FF2B5EF4-FFF2-40B4-BE49-F238E27FC236}">
                    <a16:creationId xmlns:a16="http://schemas.microsoft.com/office/drawing/2014/main" id="{6103E024-127B-47C5-A66F-FCB2C3A98BFF}"/>
                  </a:ext>
                </a:extLst>
              </p:cNvPr>
              <p:cNvGrpSpPr/>
              <p:nvPr/>
            </p:nvGrpSpPr>
            <p:grpSpPr>
              <a:xfrm>
                <a:off x="5745956" y="5335053"/>
                <a:ext cx="821144" cy="707883"/>
                <a:chOff x="4221398" y="3578363"/>
                <a:chExt cx="821144" cy="707883"/>
              </a:xfrm>
              <a:solidFill>
                <a:srgbClr val="A32026"/>
              </a:solidFill>
              <a:effectLst>
                <a:innerShdw blurRad="63500" dist="50800" dir="13500000">
                  <a:prstClr val="black">
                    <a:alpha val="50000"/>
                  </a:prstClr>
                </a:innerShdw>
              </a:effectLst>
            </p:grpSpPr>
            <p:sp>
              <p:nvSpPr>
                <p:cNvPr id="51" name="六边形 26">
                  <a:extLst>
                    <a:ext uri="{FF2B5EF4-FFF2-40B4-BE49-F238E27FC236}">
                      <a16:creationId xmlns:a16="http://schemas.microsoft.com/office/drawing/2014/main" id="{BB337F17-0E34-4FC1-873B-FAF2F74F0C98}"/>
                    </a:ext>
                  </a:extLst>
                </p:cNvPr>
                <p:cNvSpPr/>
                <p:nvPr/>
              </p:nvSpPr>
              <p:spPr>
                <a:xfrm>
                  <a:off x="4221398" y="3578363"/>
                  <a:ext cx="821144" cy="707883"/>
                </a:xfrm>
                <a:prstGeom prst="hexagon">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52" name="文本框 27">
                  <a:extLst>
                    <a:ext uri="{FF2B5EF4-FFF2-40B4-BE49-F238E27FC236}">
                      <a16:creationId xmlns:a16="http://schemas.microsoft.com/office/drawing/2014/main" id="{BF663E8B-5ADC-409D-84D1-65368C50E782}"/>
                    </a:ext>
                  </a:extLst>
                </p:cNvPr>
                <p:cNvSpPr txBox="1"/>
                <p:nvPr/>
              </p:nvSpPr>
              <p:spPr>
                <a:xfrm>
                  <a:off x="4347120" y="3609137"/>
                  <a:ext cx="569698" cy="639813"/>
                </a:xfrm>
                <a:prstGeom prst="rect">
                  <a:avLst/>
                </a:prstGeom>
                <a:noFill/>
              </p:spPr>
              <p:txBody>
                <a:bodyPr wrap="square" rtlCol="0">
                  <a:spAutoFit/>
                </a:bodyPr>
                <a:lstStyle/>
                <a:p>
                  <a:pPr algn="ctr"/>
                  <a:r>
                    <a:rPr lang="en-US" altLang="zh-CN"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rPr>
                    <a:t>2</a:t>
                  </a:r>
                  <a:endParaRPr lang="zh-CN" altLang="en-US"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nvGrpSpPr>
              <p:cNvPr id="48" name="组合 28">
                <a:extLst>
                  <a:ext uri="{FF2B5EF4-FFF2-40B4-BE49-F238E27FC236}">
                    <a16:creationId xmlns:a16="http://schemas.microsoft.com/office/drawing/2014/main" id="{FB31247B-B6FE-4455-9852-3938F963D6B3}"/>
                  </a:ext>
                </a:extLst>
              </p:cNvPr>
              <p:cNvGrpSpPr/>
              <p:nvPr/>
            </p:nvGrpSpPr>
            <p:grpSpPr>
              <a:xfrm>
                <a:off x="9566796" y="5335053"/>
                <a:ext cx="821144" cy="707883"/>
                <a:chOff x="8076283" y="3578363"/>
                <a:chExt cx="821144" cy="707883"/>
              </a:xfrm>
              <a:solidFill>
                <a:srgbClr val="A32026"/>
              </a:solidFill>
              <a:effectLst>
                <a:innerShdw blurRad="63500" dist="50800" dir="13500000">
                  <a:prstClr val="black">
                    <a:alpha val="50000"/>
                  </a:prstClr>
                </a:innerShdw>
              </a:effectLst>
            </p:grpSpPr>
            <p:sp>
              <p:nvSpPr>
                <p:cNvPr id="49" name="六边形 29">
                  <a:extLst>
                    <a:ext uri="{FF2B5EF4-FFF2-40B4-BE49-F238E27FC236}">
                      <a16:creationId xmlns:a16="http://schemas.microsoft.com/office/drawing/2014/main" id="{BA2C7B2D-D03E-416F-9D0B-515E5486CEBC}"/>
                    </a:ext>
                  </a:extLst>
                </p:cNvPr>
                <p:cNvSpPr/>
                <p:nvPr/>
              </p:nvSpPr>
              <p:spPr>
                <a:xfrm>
                  <a:off x="8076283" y="3578363"/>
                  <a:ext cx="821144" cy="707883"/>
                </a:xfrm>
                <a:prstGeom prst="hexagon">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sp>
              <p:nvSpPr>
                <p:cNvPr id="50" name="文本框 30">
                  <a:extLst>
                    <a:ext uri="{FF2B5EF4-FFF2-40B4-BE49-F238E27FC236}">
                      <a16:creationId xmlns:a16="http://schemas.microsoft.com/office/drawing/2014/main" id="{4CC3F2E9-BF04-4BC8-AD29-A24F4D579216}"/>
                    </a:ext>
                  </a:extLst>
                </p:cNvPr>
                <p:cNvSpPr txBox="1"/>
                <p:nvPr/>
              </p:nvSpPr>
              <p:spPr>
                <a:xfrm>
                  <a:off x="8202005" y="3609137"/>
                  <a:ext cx="569698" cy="639813"/>
                </a:xfrm>
                <a:prstGeom prst="rect">
                  <a:avLst/>
                </a:prstGeom>
                <a:noFill/>
              </p:spPr>
              <p:txBody>
                <a:bodyPr wrap="square" rtlCol="0">
                  <a:spAutoFit/>
                </a:bodyPr>
                <a:lstStyle/>
                <a:p>
                  <a:pPr algn="ctr"/>
                  <a:r>
                    <a:rPr lang="en-US" altLang="zh-CN"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rPr>
                    <a:t>3</a:t>
                  </a:r>
                  <a:endParaRPr lang="zh-CN" altLang="en-US" sz="1100" b="1" dirty="0">
                    <a:solidFill>
                      <a:schemeClr val="accent6">
                        <a:lumMod val="75000"/>
                      </a:schemeClr>
                    </a:solidFill>
                    <a:latin typeface="微软雅黑" panose="020B0503020204020204" pitchFamily="34" charset="-122"/>
                    <a:ea typeface="微软雅黑" panose="020B0503020204020204" pitchFamily="34" charset="-122"/>
                    <a:cs typeface="+mn-ea"/>
                    <a:sym typeface="字魂160号-檀宋" panose="00000500000000000000" pitchFamily="2" charset="-122"/>
                  </a:endParaRPr>
                </a:p>
              </p:txBody>
            </p:sp>
          </p:grpSp>
        </p:grpSp>
        <p:sp>
          <p:nvSpPr>
            <p:cNvPr id="43" name="文本框 42">
              <a:extLst>
                <a:ext uri="{FF2B5EF4-FFF2-40B4-BE49-F238E27FC236}">
                  <a16:creationId xmlns:a16="http://schemas.microsoft.com/office/drawing/2014/main" id="{828108C3-5424-42BA-9EBE-96F6F64EAF7B}"/>
                </a:ext>
              </a:extLst>
            </p:cNvPr>
            <p:cNvSpPr txBox="1"/>
            <p:nvPr/>
          </p:nvSpPr>
          <p:spPr>
            <a:xfrm>
              <a:off x="4053281" y="3741338"/>
              <a:ext cx="1476462" cy="1655991"/>
            </a:xfrm>
            <a:prstGeom prst="rect">
              <a:avLst/>
            </a:prstGeom>
            <a:noFill/>
          </p:spPr>
          <p:txBody>
            <a:bodyPr wrap="square" rtlCol="0">
              <a:spAutoFit/>
            </a:bodyPr>
            <a:lstStyle/>
            <a:p>
              <a:pPr marL="176400" indent="-1764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国际通用密码套</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单证书机制</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Resumption + Ticket</a:t>
              </a:r>
              <a:r>
                <a:rPr lang="zh-CN" altLang="en-US" sz="1200" dirty="0">
                  <a:latin typeface="微软雅黑" panose="020B0503020204020204" pitchFamily="34" charset="-122"/>
                  <a:ea typeface="微软雅黑" panose="020B0503020204020204" pitchFamily="34" charset="-122"/>
                </a:rPr>
                <a:t>机制</a:t>
              </a:r>
              <a:endParaRPr lang="en-US" altLang="zh-CN" sz="1200" dirty="0">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SM4GCMSM3</a:t>
              </a: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a:t>
              </a:r>
              <a:r>
                <a:rPr lang="zh-CN" altLang="en-US" sz="1200" b="1" dirty="0">
                  <a:solidFill>
                    <a:srgbClr val="FF0000"/>
                  </a:solidFill>
                  <a:latin typeface="微软雅黑" panose="020B0503020204020204" pitchFamily="34" charset="-122"/>
                  <a:ea typeface="微软雅黑" panose="020B0503020204020204" pitchFamily="34" charset="-122"/>
                </a:rPr>
                <a:t>国密单证书</a:t>
              </a:r>
              <a:endParaRPr lang="en-US" altLang="zh-CN" sz="1200" b="1" dirty="0">
                <a:solidFill>
                  <a:srgbClr val="FF0000"/>
                </a:solidFill>
                <a:latin typeface="微软雅黑" panose="020B0503020204020204" pitchFamily="34" charset="-122"/>
                <a:ea typeface="微软雅黑" panose="020B0503020204020204" pitchFamily="34" charset="-122"/>
              </a:endParaRPr>
            </a:p>
            <a:p>
              <a:pPr marL="176400" indent="-176400">
                <a:buFont typeface="Arial" panose="020B0604020202020204" pitchFamily="34" charset="0"/>
                <a:buChar char="•"/>
              </a:pPr>
              <a:r>
                <a:rPr lang="en-US" altLang="zh-CN" sz="1200" b="1" dirty="0">
                  <a:solidFill>
                    <a:srgbClr val="FF0000"/>
                  </a:solidFill>
                  <a:latin typeface="微软雅黑" panose="020B0503020204020204" pitchFamily="34" charset="-122"/>
                  <a:ea typeface="微软雅黑" panose="020B0503020204020204" pitchFamily="34" charset="-122"/>
                </a:rPr>
                <a:t>Sm2 IEEE ECDHE</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D07A0022-9685-422A-8CB6-7C4AF20297DC}"/>
                </a:ext>
              </a:extLst>
            </p:cNvPr>
            <p:cNvSpPr txBox="1"/>
            <p:nvPr/>
          </p:nvSpPr>
          <p:spPr>
            <a:xfrm>
              <a:off x="2030835" y="6223811"/>
              <a:ext cx="2441196" cy="267881"/>
            </a:xfrm>
            <a:prstGeom prst="rect">
              <a:avLst/>
            </a:prstGeom>
            <a:noFill/>
          </p:spPr>
          <p:txBody>
            <a:bodyPr wrap="square" rtlCol="0">
              <a:spAutoFit/>
            </a:bodyPr>
            <a:lstStyle/>
            <a:p>
              <a:pPr algn="ctr"/>
              <a:r>
                <a:rPr lang="en-US" altLang="zh-CN" sz="1050" b="1" dirty="0" err="1">
                  <a:latin typeface="微软雅黑" panose="020B0503020204020204" pitchFamily="34" charset="-122"/>
                  <a:ea typeface="微软雅黑" panose="020B0503020204020204" pitchFamily="34" charset="-122"/>
                </a:rPr>
                <a:t>ylong_tls</a:t>
              </a:r>
              <a:r>
                <a:rPr lang="en-US"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支持版本以及特性</a:t>
              </a:r>
              <a:endParaRPr lang="en-US" altLang="zh-CN" sz="1050" b="1" dirty="0">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60176FF9-1F2D-49B4-BE16-A3AD58422DE8}"/>
              </a:ext>
            </a:extLst>
          </p:cNvPr>
          <p:cNvSpPr txBox="1"/>
          <p:nvPr/>
        </p:nvSpPr>
        <p:spPr>
          <a:xfrm>
            <a:off x="7900748" y="6511954"/>
            <a:ext cx="2470001" cy="253916"/>
          </a:xfrm>
          <a:prstGeom prst="rect">
            <a:avLst/>
          </a:prstGeom>
          <a:noFill/>
        </p:spPr>
        <p:txBody>
          <a:bodyPr wrap="square" rtlCol="0">
            <a:spAutoFit/>
          </a:bodyPr>
          <a:lstStyle/>
          <a:p>
            <a:pPr algn="ctr"/>
            <a:r>
              <a:rPr lang="zh-CN" altLang="en-US" sz="1050" b="1" dirty="0">
                <a:latin typeface="+mn-ea"/>
              </a:rPr>
              <a:t>提供</a:t>
            </a:r>
            <a:r>
              <a:rPr lang="en-US" altLang="zh-CN" sz="1050" b="1" dirty="0">
                <a:latin typeface="+mn-ea"/>
              </a:rPr>
              <a:t>C-API</a:t>
            </a:r>
            <a:r>
              <a:rPr lang="zh-CN" altLang="en-US" sz="1050" b="1" dirty="0">
                <a:latin typeface="+mn-ea"/>
              </a:rPr>
              <a:t>接口方便</a:t>
            </a:r>
            <a:r>
              <a:rPr lang="en-US" altLang="zh-CN" sz="1050" b="1" dirty="0">
                <a:latin typeface="+mn-ea"/>
              </a:rPr>
              <a:t>C</a:t>
            </a:r>
            <a:r>
              <a:rPr lang="zh-CN" altLang="en-US" sz="1050" b="1" dirty="0">
                <a:latin typeface="+mn-ea"/>
              </a:rPr>
              <a:t>语言使用</a:t>
            </a:r>
            <a:endParaRPr lang="en-US" altLang="zh-CN" sz="1050" b="1" dirty="0">
              <a:latin typeface="+mn-ea"/>
            </a:endParaRPr>
          </a:p>
        </p:txBody>
      </p:sp>
      <p:grpSp>
        <p:nvGrpSpPr>
          <p:cNvPr id="56" name="组合 55">
            <a:extLst>
              <a:ext uri="{FF2B5EF4-FFF2-40B4-BE49-F238E27FC236}">
                <a16:creationId xmlns:a16="http://schemas.microsoft.com/office/drawing/2014/main" id="{0CFD7631-1568-47C0-A72D-2C0C2B104121}"/>
              </a:ext>
            </a:extLst>
          </p:cNvPr>
          <p:cNvGrpSpPr/>
          <p:nvPr/>
        </p:nvGrpSpPr>
        <p:grpSpPr>
          <a:xfrm>
            <a:off x="6647804" y="4469129"/>
            <a:ext cx="5026435" cy="2023999"/>
            <a:chOff x="7044912" y="1613912"/>
            <a:chExt cx="4572331" cy="3679644"/>
          </a:xfrm>
        </p:grpSpPr>
        <p:sp>
          <p:nvSpPr>
            <p:cNvPr id="57" name="圆角矩形 57">
              <a:extLst>
                <a:ext uri="{FF2B5EF4-FFF2-40B4-BE49-F238E27FC236}">
                  <a16:creationId xmlns:a16="http://schemas.microsoft.com/office/drawing/2014/main" id="{DFEA6ED6-D80F-4E20-BD49-4678E47A922C}"/>
                </a:ext>
              </a:extLst>
            </p:cNvPr>
            <p:cNvSpPr/>
            <p:nvPr/>
          </p:nvSpPr>
          <p:spPr>
            <a:xfrm>
              <a:off x="7044912" y="1613912"/>
              <a:ext cx="4572331" cy="3679644"/>
            </a:xfrm>
            <a:prstGeom prst="roundRect">
              <a:avLst/>
            </a:prstGeom>
            <a:gradFill flip="none" rotWithShape="1">
              <a:gsLst>
                <a:gs pos="0">
                  <a:schemeClr val="accent3">
                    <a:lumMod val="20000"/>
                    <a:lumOff val="80000"/>
                  </a:schemeClr>
                </a:gs>
                <a:gs pos="0">
                  <a:schemeClr val="accent3">
                    <a:lumMod val="20000"/>
                    <a:lumOff val="80000"/>
                  </a:schemeClr>
                </a:gs>
                <a:gs pos="62000">
                  <a:srgbClr val="FFFFFF"/>
                </a:gs>
                <a:gs pos="35000">
                  <a:schemeClr val="bg1"/>
                </a:gs>
                <a:gs pos="98000">
                  <a:schemeClr val="accent3">
                    <a:lumMod val="20000"/>
                    <a:lumOff val="80000"/>
                  </a:schemeClr>
                </a:gs>
              </a:gsLst>
              <a:lin ang="2700000" scaled="1"/>
              <a:tileRect/>
            </a:gra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rtlCol="0" anchor="ctr"/>
            <a:lstStyle/>
            <a:p>
              <a:pPr algn="ctr" defTabSz="914034">
                <a:buClr>
                  <a:srgbClr val="CC9900"/>
                </a:buClr>
                <a:buFont typeface="Wingdings" pitchFamily="2" charset="2"/>
                <a:buChar char="n"/>
              </a:pPr>
              <a:endParaRPr lang="zh-CN" altLang="en-US" sz="900" dirty="0">
                <a:solidFill>
                  <a:prstClr val="black"/>
                </a:solidFill>
                <a:latin typeface="+mn-ea"/>
                <a:cs typeface="+mn-ea"/>
                <a:sym typeface="+mn-lt"/>
              </a:endParaRPr>
            </a:p>
          </p:txBody>
        </p:sp>
        <p:sp>
          <p:nvSpPr>
            <p:cNvPr id="58" name="矩形 57">
              <a:extLst>
                <a:ext uri="{FF2B5EF4-FFF2-40B4-BE49-F238E27FC236}">
                  <a16:creationId xmlns:a16="http://schemas.microsoft.com/office/drawing/2014/main" id="{0B493A78-97FF-46BF-99E2-1DD972E4C6B6}"/>
                </a:ext>
              </a:extLst>
            </p:cNvPr>
            <p:cNvSpPr/>
            <p:nvPr/>
          </p:nvSpPr>
          <p:spPr>
            <a:xfrm>
              <a:off x="8094081" y="4096741"/>
              <a:ext cx="2444803" cy="228605"/>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err="1">
                  <a:solidFill>
                    <a:srgbClr val="1D1D1A"/>
                  </a:solidFill>
                  <a:latin typeface="+mn-ea"/>
                </a:rPr>
                <a:t>ylong_tls</a:t>
              </a:r>
              <a:endParaRPr lang="zh-CN" altLang="en-US" sz="900" b="1" kern="0" dirty="0">
                <a:solidFill>
                  <a:srgbClr val="1D1D1A"/>
                </a:solidFill>
                <a:latin typeface="+mn-ea"/>
              </a:endParaRPr>
            </a:p>
          </p:txBody>
        </p:sp>
        <p:sp>
          <p:nvSpPr>
            <p:cNvPr id="59" name="矩形 58">
              <a:extLst>
                <a:ext uri="{FF2B5EF4-FFF2-40B4-BE49-F238E27FC236}">
                  <a16:creationId xmlns:a16="http://schemas.microsoft.com/office/drawing/2014/main" id="{CD6A2615-49B1-4B3E-910E-7D5BF658D0B5}"/>
                </a:ext>
              </a:extLst>
            </p:cNvPr>
            <p:cNvSpPr/>
            <p:nvPr/>
          </p:nvSpPr>
          <p:spPr>
            <a:xfrm>
              <a:off x="8094080" y="3639564"/>
              <a:ext cx="1269972" cy="234002"/>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a:solidFill>
                    <a:srgbClr val="1D1D1A"/>
                  </a:solidFill>
                  <a:latin typeface="+mn-ea"/>
                </a:rPr>
                <a:t>Rust Adapt</a:t>
              </a:r>
              <a:endParaRPr lang="zh-CN" altLang="en-US" sz="900" b="1" kern="0" dirty="0">
                <a:solidFill>
                  <a:srgbClr val="1D1D1A"/>
                </a:solidFill>
                <a:latin typeface="+mn-ea"/>
              </a:endParaRPr>
            </a:p>
          </p:txBody>
        </p:sp>
        <p:sp>
          <p:nvSpPr>
            <p:cNvPr id="60" name="矩形 59">
              <a:extLst>
                <a:ext uri="{FF2B5EF4-FFF2-40B4-BE49-F238E27FC236}">
                  <a16:creationId xmlns:a16="http://schemas.microsoft.com/office/drawing/2014/main" id="{E80E4D9B-9347-45DC-A8C3-0F5E97EE527B}"/>
                </a:ext>
              </a:extLst>
            </p:cNvPr>
            <p:cNvSpPr/>
            <p:nvPr/>
          </p:nvSpPr>
          <p:spPr>
            <a:xfrm>
              <a:off x="7561057" y="3034898"/>
              <a:ext cx="1778070" cy="259079"/>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a:solidFill>
                    <a:srgbClr val="1D1D1A"/>
                  </a:solidFill>
                  <a:latin typeface="+mn-ea"/>
                </a:rPr>
                <a:t>C-API (.h + so\.a)</a:t>
              </a:r>
              <a:endParaRPr lang="zh-CN" altLang="en-US" sz="900" b="1" kern="0" dirty="0">
                <a:solidFill>
                  <a:srgbClr val="1D1D1A"/>
                </a:solidFill>
                <a:latin typeface="+mn-ea"/>
              </a:endParaRPr>
            </a:p>
          </p:txBody>
        </p:sp>
        <p:sp>
          <p:nvSpPr>
            <p:cNvPr id="61" name="矩形 60">
              <a:extLst>
                <a:ext uri="{FF2B5EF4-FFF2-40B4-BE49-F238E27FC236}">
                  <a16:creationId xmlns:a16="http://schemas.microsoft.com/office/drawing/2014/main" id="{17812121-531C-42EC-9043-07D68DABB433}"/>
                </a:ext>
              </a:extLst>
            </p:cNvPr>
            <p:cNvSpPr/>
            <p:nvPr/>
          </p:nvSpPr>
          <p:spPr>
            <a:xfrm>
              <a:off x="7558467" y="1962654"/>
              <a:ext cx="1552987" cy="262844"/>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a:solidFill>
                    <a:srgbClr val="1D1D1A"/>
                  </a:solidFill>
                  <a:latin typeface="+mn-ea"/>
                </a:rPr>
                <a:t>C APP</a:t>
              </a:r>
              <a:endParaRPr lang="zh-CN" altLang="en-US" sz="900" b="1" kern="0" dirty="0">
                <a:solidFill>
                  <a:srgbClr val="1D1D1A"/>
                </a:solidFill>
                <a:latin typeface="+mn-ea"/>
              </a:endParaRPr>
            </a:p>
          </p:txBody>
        </p:sp>
        <p:sp>
          <p:nvSpPr>
            <p:cNvPr id="63" name="矩形 62">
              <a:extLst>
                <a:ext uri="{FF2B5EF4-FFF2-40B4-BE49-F238E27FC236}">
                  <a16:creationId xmlns:a16="http://schemas.microsoft.com/office/drawing/2014/main" id="{BB17D165-9744-4C55-9637-F564A084D588}"/>
                </a:ext>
              </a:extLst>
            </p:cNvPr>
            <p:cNvSpPr/>
            <p:nvPr/>
          </p:nvSpPr>
          <p:spPr>
            <a:xfrm>
              <a:off x="9229385" y="1944847"/>
              <a:ext cx="1515808" cy="287287"/>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a:solidFill>
                    <a:srgbClr val="1D1D1A"/>
                  </a:solidFill>
                  <a:latin typeface="+mn-ea"/>
                </a:rPr>
                <a:t>Rust APP</a:t>
              </a:r>
              <a:endParaRPr lang="zh-CN" altLang="en-US" sz="900" b="1" kern="0" dirty="0">
                <a:solidFill>
                  <a:srgbClr val="1D1D1A"/>
                </a:solidFill>
                <a:latin typeface="+mn-ea"/>
              </a:endParaRPr>
            </a:p>
          </p:txBody>
        </p:sp>
        <p:sp>
          <p:nvSpPr>
            <p:cNvPr id="64" name="矩形 63">
              <a:extLst>
                <a:ext uri="{FF2B5EF4-FFF2-40B4-BE49-F238E27FC236}">
                  <a16:creationId xmlns:a16="http://schemas.microsoft.com/office/drawing/2014/main" id="{62460DF0-B718-474A-9212-A5C03CD8E8A8}"/>
                </a:ext>
              </a:extLst>
            </p:cNvPr>
            <p:cNvSpPr/>
            <p:nvPr/>
          </p:nvSpPr>
          <p:spPr>
            <a:xfrm>
              <a:off x="7224924" y="4605563"/>
              <a:ext cx="1480576" cy="258519"/>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a:solidFill>
                    <a:srgbClr val="1D1D1A"/>
                  </a:solidFill>
                  <a:latin typeface="+mn-ea"/>
                </a:rPr>
                <a:t>Rust</a:t>
              </a:r>
              <a:r>
                <a:rPr lang="zh-CN" altLang="en-US" sz="900" b="1" kern="0" dirty="0">
                  <a:solidFill>
                    <a:srgbClr val="1D1D1A"/>
                  </a:solidFill>
                  <a:latin typeface="+mn-ea"/>
                </a:rPr>
                <a:t>纯软件实现</a:t>
              </a:r>
            </a:p>
          </p:txBody>
        </p:sp>
        <p:sp>
          <p:nvSpPr>
            <p:cNvPr id="65" name="矩形 64">
              <a:extLst>
                <a:ext uri="{FF2B5EF4-FFF2-40B4-BE49-F238E27FC236}">
                  <a16:creationId xmlns:a16="http://schemas.microsoft.com/office/drawing/2014/main" id="{E0404214-F7FD-4D77-9AD7-14955765F377}"/>
                </a:ext>
              </a:extLst>
            </p:cNvPr>
            <p:cNvSpPr/>
            <p:nvPr/>
          </p:nvSpPr>
          <p:spPr>
            <a:xfrm>
              <a:off x="8816746" y="4605564"/>
              <a:ext cx="1558431" cy="248016"/>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zh-CN" altLang="en-US" sz="900" b="1" kern="0" dirty="0">
                  <a:solidFill>
                    <a:srgbClr val="1D1D1A"/>
                  </a:solidFill>
                  <a:latin typeface="+mn-ea"/>
                </a:rPr>
                <a:t>指令加速（</a:t>
              </a:r>
              <a:r>
                <a:rPr lang="en-US" altLang="zh-CN" sz="900" b="1" kern="0" dirty="0">
                  <a:solidFill>
                    <a:srgbClr val="1D1D1A"/>
                  </a:solidFill>
                  <a:latin typeface="+mn-ea"/>
                </a:rPr>
                <a:t>X86</a:t>
              </a:r>
              <a:r>
                <a:rPr lang="zh-CN" altLang="en-US" sz="900" b="1" kern="0" dirty="0">
                  <a:solidFill>
                    <a:srgbClr val="1D1D1A"/>
                  </a:solidFill>
                  <a:latin typeface="+mn-ea"/>
                </a:rPr>
                <a:t>、</a:t>
              </a:r>
              <a:r>
                <a:rPr lang="en-US" altLang="zh-CN" sz="900" b="1" kern="0" dirty="0">
                  <a:solidFill>
                    <a:srgbClr val="1D1D1A"/>
                  </a:solidFill>
                  <a:latin typeface="+mn-ea"/>
                </a:rPr>
                <a:t>ARM</a:t>
              </a:r>
              <a:r>
                <a:rPr lang="zh-CN" altLang="en-US" sz="900" b="1" kern="0" dirty="0">
                  <a:solidFill>
                    <a:srgbClr val="1D1D1A"/>
                  </a:solidFill>
                  <a:latin typeface="+mn-ea"/>
                </a:rPr>
                <a:t>）</a:t>
              </a:r>
            </a:p>
          </p:txBody>
        </p:sp>
        <p:sp>
          <p:nvSpPr>
            <p:cNvPr id="66" name="矩形 65">
              <a:extLst>
                <a:ext uri="{FF2B5EF4-FFF2-40B4-BE49-F238E27FC236}">
                  <a16:creationId xmlns:a16="http://schemas.microsoft.com/office/drawing/2014/main" id="{FFE1D1AF-2370-45A6-ADD2-0F4ECF1766F5}"/>
                </a:ext>
              </a:extLst>
            </p:cNvPr>
            <p:cNvSpPr/>
            <p:nvPr/>
          </p:nvSpPr>
          <p:spPr>
            <a:xfrm>
              <a:off x="10483612" y="4595061"/>
              <a:ext cx="1015540" cy="258519"/>
            </a:xfrm>
            <a:prstGeom prst="rect">
              <a:avLst/>
            </a:prstGeom>
            <a:solidFill>
              <a:srgbClr val="FFFFFF"/>
            </a:solidFill>
            <a:ln w="12700" cap="flat" cmpd="sng" algn="ctr">
              <a:solidFill>
                <a:srgbClr val="1D1D1A"/>
              </a:solidFill>
              <a:prstDash val="solid"/>
              <a:miter lim="800000"/>
            </a:ln>
            <a:effectLst/>
          </p:spPr>
          <p:txBody>
            <a:bodyPr rtlCol="0" anchor="ctr"/>
            <a:lstStyle/>
            <a:p>
              <a:pPr algn="ctr">
                <a:defRPr/>
              </a:pPr>
              <a:r>
                <a:rPr lang="en-US" altLang="zh-CN" sz="900" b="1" kern="0" dirty="0" err="1">
                  <a:solidFill>
                    <a:srgbClr val="1D1D1A"/>
                  </a:solidFill>
                  <a:latin typeface="+mn-ea"/>
                </a:rPr>
                <a:t>no_std</a:t>
              </a:r>
              <a:r>
                <a:rPr lang="zh-CN" altLang="en-US" sz="900" b="1" kern="0" dirty="0">
                  <a:solidFill>
                    <a:srgbClr val="1D1D1A"/>
                  </a:solidFill>
                  <a:latin typeface="+mn-ea"/>
                </a:rPr>
                <a:t>版本</a:t>
              </a:r>
            </a:p>
          </p:txBody>
        </p:sp>
        <p:cxnSp>
          <p:nvCxnSpPr>
            <p:cNvPr id="67" name="直接连接符 66">
              <a:extLst>
                <a:ext uri="{FF2B5EF4-FFF2-40B4-BE49-F238E27FC236}">
                  <a16:creationId xmlns:a16="http://schemas.microsoft.com/office/drawing/2014/main" id="{110AB54E-A9F8-445F-BE34-1A24E91E9469}"/>
                </a:ext>
              </a:extLst>
            </p:cNvPr>
            <p:cNvCxnSpPr>
              <a:cxnSpLocks/>
            </p:cNvCxnSpPr>
            <p:nvPr/>
          </p:nvCxnSpPr>
          <p:spPr bwMode="auto">
            <a:xfrm>
              <a:off x="7044912" y="2448673"/>
              <a:ext cx="4572330" cy="0"/>
            </a:xfrm>
            <a:prstGeom prst="line">
              <a:avLst/>
            </a:prstGeom>
            <a:noFill/>
            <a:ln w="12700" cap="flat" cmpd="sng" algn="ctr">
              <a:solidFill>
                <a:schemeClr val="tx1"/>
              </a:solidFill>
              <a:prstDash val="lgDash"/>
              <a:headEnd type="none" w="med" len="med"/>
              <a:tailEnd type="none" w="med" len="med"/>
            </a:ln>
            <a:effectLst/>
          </p:spPr>
        </p:cxnSp>
        <p:cxnSp>
          <p:nvCxnSpPr>
            <p:cNvPr id="68" name="曲线连接符 67">
              <a:extLst>
                <a:ext uri="{FF2B5EF4-FFF2-40B4-BE49-F238E27FC236}">
                  <a16:creationId xmlns:a16="http://schemas.microsoft.com/office/drawing/2014/main" id="{F6F8AB14-0DD1-4974-8924-0ADE1B6A91FD}"/>
                </a:ext>
              </a:extLst>
            </p:cNvPr>
            <p:cNvCxnSpPr>
              <a:stCxn id="65" idx="0"/>
            </p:cNvCxnSpPr>
            <p:nvPr/>
          </p:nvCxnSpPr>
          <p:spPr bwMode="auto">
            <a:xfrm rot="5400000" flipH="1" flipV="1">
              <a:off x="9460804" y="4470406"/>
              <a:ext cx="270317" cy="1"/>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cxnSp>
          <p:nvCxnSpPr>
            <p:cNvPr id="69" name="曲线连接符 68">
              <a:extLst>
                <a:ext uri="{FF2B5EF4-FFF2-40B4-BE49-F238E27FC236}">
                  <a16:creationId xmlns:a16="http://schemas.microsoft.com/office/drawing/2014/main" id="{1A86801B-2D47-4B08-969D-F0761B726A01}"/>
                </a:ext>
              </a:extLst>
            </p:cNvPr>
            <p:cNvCxnSpPr>
              <a:stCxn id="66" idx="0"/>
            </p:cNvCxnSpPr>
            <p:nvPr/>
          </p:nvCxnSpPr>
          <p:spPr bwMode="auto">
            <a:xfrm rot="16200000" flipV="1">
              <a:off x="10268752" y="3872431"/>
              <a:ext cx="259814" cy="1185447"/>
            </a:xfrm>
            <a:prstGeom prst="curvedConnector2">
              <a:avLst/>
            </a:prstGeom>
            <a:noFill/>
            <a:ln w="9525" cap="flat" cmpd="sng" algn="ctr">
              <a:solidFill>
                <a:srgbClr val="F79646">
                  <a:shade val="95000"/>
                  <a:satMod val="105000"/>
                </a:srgbClr>
              </a:solidFill>
              <a:prstDash val="solid"/>
              <a:headEnd type="none" w="med" len="med"/>
              <a:tailEnd type="triangle"/>
            </a:ln>
            <a:effectLst/>
          </p:spPr>
        </p:cxnSp>
        <p:cxnSp>
          <p:nvCxnSpPr>
            <p:cNvPr id="70" name="曲线连接符 69">
              <a:extLst>
                <a:ext uri="{FF2B5EF4-FFF2-40B4-BE49-F238E27FC236}">
                  <a16:creationId xmlns:a16="http://schemas.microsoft.com/office/drawing/2014/main" id="{B458DC5B-40F2-44DC-9894-44C75C0FE868}"/>
                </a:ext>
              </a:extLst>
            </p:cNvPr>
            <p:cNvCxnSpPr/>
            <p:nvPr/>
          </p:nvCxnSpPr>
          <p:spPr bwMode="auto">
            <a:xfrm rot="5400000" flipH="1" flipV="1">
              <a:off x="8072760" y="3780696"/>
              <a:ext cx="280218" cy="1351271"/>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cxnSp>
          <p:nvCxnSpPr>
            <p:cNvPr id="71" name="曲线连接符 70">
              <a:extLst>
                <a:ext uri="{FF2B5EF4-FFF2-40B4-BE49-F238E27FC236}">
                  <a16:creationId xmlns:a16="http://schemas.microsoft.com/office/drawing/2014/main" id="{629E2307-3A53-476E-AD3A-0C7C11181A73}"/>
                </a:ext>
              </a:extLst>
            </p:cNvPr>
            <p:cNvCxnSpPr/>
            <p:nvPr/>
          </p:nvCxnSpPr>
          <p:spPr bwMode="auto">
            <a:xfrm rot="16200000" flipV="1">
              <a:off x="9190068" y="3146338"/>
              <a:ext cx="1824189" cy="16787"/>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cxnSp>
          <p:nvCxnSpPr>
            <p:cNvPr id="72" name="曲线连接符 71">
              <a:extLst>
                <a:ext uri="{FF2B5EF4-FFF2-40B4-BE49-F238E27FC236}">
                  <a16:creationId xmlns:a16="http://schemas.microsoft.com/office/drawing/2014/main" id="{16D5EFEA-D40E-411E-AF7A-175507FD9AA2}"/>
                </a:ext>
              </a:extLst>
            </p:cNvPr>
            <p:cNvCxnSpPr>
              <a:endCxn id="59" idx="2"/>
            </p:cNvCxnSpPr>
            <p:nvPr/>
          </p:nvCxnSpPr>
          <p:spPr bwMode="auto">
            <a:xfrm rot="16200000" flipV="1">
              <a:off x="8617055" y="3985577"/>
              <a:ext cx="230374" cy="6351"/>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cxnSp>
          <p:nvCxnSpPr>
            <p:cNvPr id="73" name="曲线连接符 72">
              <a:extLst>
                <a:ext uri="{FF2B5EF4-FFF2-40B4-BE49-F238E27FC236}">
                  <a16:creationId xmlns:a16="http://schemas.microsoft.com/office/drawing/2014/main" id="{550BE30D-2DDD-4536-8E62-83CE0E666F81}"/>
                </a:ext>
              </a:extLst>
            </p:cNvPr>
            <p:cNvCxnSpPr>
              <a:stCxn id="59" idx="0"/>
            </p:cNvCxnSpPr>
            <p:nvPr/>
          </p:nvCxnSpPr>
          <p:spPr bwMode="auto">
            <a:xfrm rot="5400000" flipH="1" flipV="1">
              <a:off x="8556273" y="3466771"/>
              <a:ext cx="345587" cy="1"/>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cxnSp>
          <p:nvCxnSpPr>
            <p:cNvPr id="74" name="曲线连接符 73">
              <a:extLst>
                <a:ext uri="{FF2B5EF4-FFF2-40B4-BE49-F238E27FC236}">
                  <a16:creationId xmlns:a16="http://schemas.microsoft.com/office/drawing/2014/main" id="{49331D89-CE1F-46DB-98B9-99C6D1ECFEBC}"/>
                </a:ext>
              </a:extLst>
            </p:cNvPr>
            <p:cNvCxnSpPr>
              <a:stCxn id="60" idx="0"/>
            </p:cNvCxnSpPr>
            <p:nvPr/>
          </p:nvCxnSpPr>
          <p:spPr bwMode="auto">
            <a:xfrm rot="16200000" flipV="1">
              <a:off x="8048239" y="2633043"/>
              <a:ext cx="792262" cy="11449"/>
            </a:xfrm>
            <a:prstGeom prst="curvedConnector3">
              <a:avLst>
                <a:gd name="adj1" fmla="val 50000"/>
              </a:avLst>
            </a:prstGeom>
            <a:noFill/>
            <a:ln w="9525" cap="flat" cmpd="sng" algn="ctr">
              <a:solidFill>
                <a:srgbClr val="F79646">
                  <a:shade val="95000"/>
                  <a:satMod val="105000"/>
                </a:srgbClr>
              </a:solidFill>
              <a:prstDash val="solid"/>
              <a:headEnd type="none" w="med" len="med"/>
              <a:tailEnd type="triangle"/>
            </a:ln>
            <a:effectLst/>
          </p:spPr>
        </p:cxnSp>
        <p:sp>
          <p:nvSpPr>
            <p:cNvPr id="75" name="文本框 74">
              <a:extLst>
                <a:ext uri="{FF2B5EF4-FFF2-40B4-BE49-F238E27FC236}">
                  <a16:creationId xmlns:a16="http://schemas.microsoft.com/office/drawing/2014/main" id="{14518E9D-1763-4CF0-A148-C1D092B92E72}"/>
                </a:ext>
              </a:extLst>
            </p:cNvPr>
            <p:cNvSpPr txBox="1"/>
            <p:nvPr/>
          </p:nvSpPr>
          <p:spPr>
            <a:xfrm>
              <a:off x="7139042" y="2417114"/>
              <a:ext cx="1110267" cy="738664"/>
            </a:xfrm>
            <a:prstGeom prst="rect">
              <a:avLst/>
            </a:prstGeom>
            <a:noFill/>
          </p:spPr>
          <p:txBody>
            <a:bodyPr wrap="square" rtlCol="0" anchor="ctr">
              <a:spAutoFit/>
            </a:bodyPr>
            <a:lstStyle/>
            <a:p>
              <a:pPr algn="ctr"/>
              <a:r>
                <a:rPr lang="zh-CN" altLang="en-US" sz="900" b="1" dirty="0">
                  <a:latin typeface="+mn-ea"/>
                </a:rPr>
                <a:t>可兼容</a:t>
              </a:r>
              <a:r>
                <a:rPr lang="en-US" altLang="zh-CN" sz="900" b="1" dirty="0" err="1">
                  <a:latin typeface="+mn-ea"/>
                </a:rPr>
                <a:t>Openssl</a:t>
              </a:r>
              <a:r>
                <a:rPr lang="zh-CN" altLang="en-US" sz="900" b="1" dirty="0">
                  <a:latin typeface="+mn-ea"/>
                </a:rPr>
                <a:t>的</a:t>
              </a:r>
              <a:r>
                <a:rPr lang="en-US" altLang="zh-CN" sz="900" b="1" dirty="0">
                  <a:latin typeface="+mn-ea"/>
                </a:rPr>
                <a:t>API</a:t>
              </a:r>
              <a:endParaRPr lang="zh-CN" altLang="en-US" sz="900" b="1" dirty="0">
                <a:latin typeface="+mn-ea"/>
              </a:endParaRPr>
            </a:p>
          </p:txBody>
        </p:sp>
        <p:pic>
          <p:nvPicPr>
            <p:cNvPr id="76" name="图片 75">
              <a:extLst>
                <a:ext uri="{FF2B5EF4-FFF2-40B4-BE49-F238E27FC236}">
                  <a16:creationId xmlns:a16="http://schemas.microsoft.com/office/drawing/2014/main" id="{EAE2F54F-A7C6-497F-8440-9BA67A410525}"/>
                </a:ext>
              </a:extLst>
            </p:cNvPr>
            <p:cNvPicPr>
              <a:picLocks noChangeAspect="1"/>
            </p:cNvPicPr>
            <p:nvPr/>
          </p:nvPicPr>
          <p:blipFill>
            <a:blip r:embed="rId3"/>
            <a:stretch>
              <a:fillRect/>
            </a:stretch>
          </p:blipFill>
          <p:spPr>
            <a:xfrm>
              <a:off x="10555672" y="3176929"/>
              <a:ext cx="419269" cy="483173"/>
            </a:xfrm>
            <a:prstGeom prst="rect">
              <a:avLst/>
            </a:prstGeom>
          </p:spPr>
        </p:pic>
        <p:sp>
          <p:nvSpPr>
            <p:cNvPr id="77" name="文本框 76">
              <a:extLst>
                <a:ext uri="{FF2B5EF4-FFF2-40B4-BE49-F238E27FC236}">
                  <a16:creationId xmlns:a16="http://schemas.microsoft.com/office/drawing/2014/main" id="{DF8828A2-AC9E-439C-96B7-9572CCD41C5F}"/>
                </a:ext>
              </a:extLst>
            </p:cNvPr>
            <p:cNvSpPr txBox="1"/>
            <p:nvPr/>
          </p:nvSpPr>
          <p:spPr>
            <a:xfrm>
              <a:off x="10101361" y="2774346"/>
              <a:ext cx="1361538" cy="461664"/>
            </a:xfrm>
            <a:prstGeom prst="rect">
              <a:avLst/>
            </a:prstGeom>
            <a:noFill/>
          </p:spPr>
          <p:txBody>
            <a:bodyPr wrap="square" rtlCol="0" anchor="ctr">
              <a:spAutoFit/>
            </a:bodyPr>
            <a:lstStyle/>
            <a:p>
              <a:pPr algn="ctr"/>
              <a:r>
                <a:rPr lang="en-US" altLang="zh-CN" sz="900" b="1" dirty="0">
                  <a:latin typeface="+mn-ea"/>
                </a:rPr>
                <a:t>Safe Rust</a:t>
              </a:r>
              <a:endParaRPr lang="zh-CN" altLang="en-US" sz="900" b="1" dirty="0">
                <a:latin typeface="+mn-ea"/>
              </a:endParaRPr>
            </a:p>
          </p:txBody>
        </p:sp>
      </p:grpSp>
    </p:spTree>
    <p:extLst>
      <p:ext uri="{BB962C8B-B14F-4D97-AF65-F5344CB8AC3E}">
        <p14:creationId xmlns:p14="http://schemas.microsoft.com/office/powerpoint/2010/main" val="149555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10024230"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4.5 </a:t>
            </a:r>
            <a:r>
              <a:rPr kumimoji="1" lang="en-US" altLang="zh-CN" sz="4400" b="1" dirty="0" err="1">
                <a:latin typeface="微软雅黑" panose="020B0503020204020204" pitchFamily="34" charset="-122"/>
                <a:ea typeface="微软雅黑" panose="020B0503020204020204" pitchFamily="34" charset="-122"/>
              </a:rPr>
              <a:t>Ylong</a:t>
            </a:r>
            <a:r>
              <a:rPr kumimoji="1" lang="en-US" altLang="zh-CN" sz="4400" b="1" dirty="0">
                <a:latin typeface="微软雅黑" panose="020B0503020204020204" pitchFamily="34" charset="-122"/>
                <a:ea typeface="微软雅黑" panose="020B0503020204020204" pitchFamily="34" charset="-122"/>
              </a:rPr>
              <a:t> Rust </a:t>
            </a:r>
            <a:r>
              <a:rPr kumimoji="1" lang="zh-CN" altLang="en-US" sz="4400" b="1" dirty="0">
                <a:latin typeface="微软雅黑" panose="020B0503020204020204" pitchFamily="34" charset="-122"/>
                <a:ea typeface="微软雅黑" panose="020B0503020204020204" pitchFamily="34" charset="-122"/>
              </a:rPr>
              <a:t>部分密码库性能对比</a:t>
            </a:r>
          </a:p>
        </p:txBody>
      </p:sp>
      <p:graphicFrame>
        <p:nvGraphicFramePr>
          <p:cNvPr id="25" name="图表 24">
            <a:extLst>
              <a:ext uri="{FF2B5EF4-FFF2-40B4-BE49-F238E27FC236}">
                <a16:creationId xmlns:a16="http://schemas.microsoft.com/office/drawing/2014/main" id="{42BCC2EC-4865-429D-A1A3-7110C61D8507}"/>
              </a:ext>
            </a:extLst>
          </p:cNvPr>
          <p:cNvGraphicFramePr/>
          <p:nvPr>
            <p:extLst>
              <p:ext uri="{D42A27DB-BD31-4B8C-83A1-F6EECF244321}">
                <p14:modId xmlns:p14="http://schemas.microsoft.com/office/powerpoint/2010/main" val="908757925"/>
              </p:ext>
            </p:extLst>
          </p:nvPr>
        </p:nvGraphicFramePr>
        <p:xfrm>
          <a:off x="724583" y="1453271"/>
          <a:ext cx="3447781" cy="3601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a:extLst>
              <a:ext uri="{FF2B5EF4-FFF2-40B4-BE49-F238E27FC236}">
                <a16:creationId xmlns:a16="http://schemas.microsoft.com/office/drawing/2014/main" id="{CB6615AD-BE5A-4DF2-A062-D2582D6CB1EF}"/>
              </a:ext>
            </a:extLst>
          </p:cNvPr>
          <p:cNvGraphicFramePr/>
          <p:nvPr>
            <p:extLst>
              <p:ext uri="{D42A27DB-BD31-4B8C-83A1-F6EECF244321}">
                <p14:modId xmlns:p14="http://schemas.microsoft.com/office/powerpoint/2010/main" val="1931950756"/>
              </p:ext>
            </p:extLst>
          </p:nvPr>
        </p:nvGraphicFramePr>
        <p:xfrm>
          <a:off x="4846999" y="1453271"/>
          <a:ext cx="3310548" cy="3601050"/>
        </p:xfrm>
        <a:graphic>
          <a:graphicData uri="http://schemas.openxmlformats.org/drawingml/2006/chart">
            <c:chart xmlns:c="http://schemas.openxmlformats.org/drawingml/2006/chart" xmlns:r="http://schemas.openxmlformats.org/officeDocument/2006/relationships" r:id="rId4"/>
          </a:graphicData>
        </a:graphic>
      </p:graphicFrame>
      <p:sp>
        <p:nvSpPr>
          <p:cNvPr id="27" name="文本框 26">
            <a:extLst>
              <a:ext uri="{FF2B5EF4-FFF2-40B4-BE49-F238E27FC236}">
                <a16:creationId xmlns:a16="http://schemas.microsoft.com/office/drawing/2014/main" id="{D5EC68DE-8CC2-4392-85B6-359E132FB101}"/>
              </a:ext>
            </a:extLst>
          </p:cNvPr>
          <p:cNvSpPr txBox="1"/>
          <p:nvPr/>
        </p:nvSpPr>
        <p:spPr>
          <a:xfrm>
            <a:off x="747402" y="5072996"/>
            <a:ext cx="10396848" cy="874407"/>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err="1">
                <a:ln>
                  <a:noFill/>
                </a:ln>
                <a:solidFill>
                  <a:srgbClr val="1D1D1A"/>
                </a:solidFill>
                <a:effectLst/>
                <a:uLnTx/>
                <a:uFillTx/>
                <a:latin typeface="微软雅黑" panose="020B0503020204020204" pitchFamily="34" charset="-122"/>
                <a:ea typeface="微软雅黑" panose="020B0503020204020204" pitchFamily="34" charset="-122"/>
              </a:rPr>
              <a:t>Ylong</a:t>
            </a:r>
            <a:r>
              <a:rPr kumimoji="0" lang="en-US" altLang="zh-CN"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 Rust </a:t>
            </a:r>
            <a:r>
              <a:rPr kumimoji="0" lang="zh-CN" altLang="en-US"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算法实现在部分场景下性能和 </a:t>
            </a:r>
            <a:r>
              <a:rPr kumimoji="0" lang="en-US" altLang="zh-CN"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OpenSSL </a:t>
            </a:r>
            <a:r>
              <a:rPr kumimoji="0" lang="zh-CN" altLang="en-US"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基本持平</a:t>
            </a: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，国密 </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SM4 </a:t>
            </a: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性能</a:t>
            </a:r>
            <a:r>
              <a:rPr lang="zh-CN" altLang="en-US" dirty="0">
                <a:solidFill>
                  <a:srgbClr val="FF0000"/>
                </a:solidFill>
                <a:latin typeface="微软雅黑" panose="020B0503020204020204" pitchFamily="34" charset="-122"/>
                <a:ea typeface="微软雅黑" panose="020B0503020204020204" pitchFamily="34" charset="-122"/>
              </a:rPr>
              <a:t>优于</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GmSSL</a:t>
            </a:r>
            <a:r>
              <a:rPr kumimoji="0" lang="zh-CN" altLang="en-US"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rPr>
              <a:t>；</a:t>
            </a:r>
            <a:endParaRPr kumimoji="0" lang="en-US" altLang="zh-CN"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1D1D1A"/>
                </a:solidFill>
                <a:latin typeface="微软雅黑" panose="020B0503020204020204" pitchFamily="34" charset="-122"/>
                <a:ea typeface="微软雅黑" panose="020B0503020204020204" pitchFamily="34" charset="-122"/>
              </a:rPr>
              <a:t>未来仍会持续优化。</a:t>
            </a:r>
            <a:endParaRPr kumimoji="0" lang="en-US" altLang="zh-CN" b="0"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endParaRPr>
          </a:p>
        </p:txBody>
      </p:sp>
      <p:graphicFrame>
        <p:nvGraphicFramePr>
          <p:cNvPr id="29" name="图表 28">
            <a:extLst>
              <a:ext uri="{FF2B5EF4-FFF2-40B4-BE49-F238E27FC236}">
                <a16:creationId xmlns:a16="http://schemas.microsoft.com/office/drawing/2014/main" id="{AD1EE638-DBDB-4F2A-A209-1E08BE1306E4}"/>
              </a:ext>
            </a:extLst>
          </p:cNvPr>
          <p:cNvGraphicFramePr/>
          <p:nvPr>
            <p:extLst>
              <p:ext uri="{D42A27DB-BD31-4B8C-83A1-F6EECF244321}">
                <p14:modId xmlns:p14="http://schemas.microsoft.com/office/powerpoint/2010/main" val="190962270"/>
              </p:ext>
            </p:extLst>
          </p:nvPr>
        </p:nvGraphicFramePr>
        <p:xfrm>
          <a:off x="8832183" y="1453271"/>
          <a:ext cx="2635234" cy="3601050"/>
        </p:xfrm>
        <a:graphic>
          <a:graphicData uri="http://schemas.openxmlformats.org/drawingml/2006/chart">
            <c:chart xmlns:c="http://schemas.openxmlformats.org/drawingml/2006/chart" xmlns:r="http://schemas.openxmlformats.org/officeDocument/2006/relationships" r:id="rId5"/>
          </a:graphicData>
        </a:graphic>
      </p:graphicFrame>
      <p:sp>
        <p:nvSpPr>
          <p:cNvPr id="30" name="椭圆 29">
            <a:extLst>
              <a:ext uri="{FF2B5EF4-FFF2-40B4-BE49-F238E27FC236}">
                <a16:creationId xmlns:a16="http://schemas.microsoft.com/office/drawing/2014/main" id="{5F942634-ED5E-42C3-B609-040721A3EFC4}"/>
              </a:ext>
            </a:extLst>
          </p:cNvPr>
          <p:cNvSpPr/>
          <p:nvPr/>
        </p:nvSpPr>
        <p:spPr>
          <a:xfrm>
            <a:off x="836027" y="5313919"/>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82D0B1E3-03F8-4162-B2A1-48487DAFB192}"/>
              </a:ext>
            </a:extLst>
          </p:cNvPr>
          <p:cNvSpPr/>
          <p:nvPr/>
        </p:nvSpPr>
        <p:spPr>
          <a:xfrm>
            <a:off x="836027" y="571328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3497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51004" y="579596"/>
            <a:ext cx="5646939" cy="584775"/>
          </a:xfrm>
          <a:prstGeom prst="rect">
            <a:avLst/>
          </a:prstGeom>
          <a:noFill/>
        </p:spPr>
        <p:txBody>
          <a:bodyPr wrap="square" rtlCol="0">
            <a:spAutoFit/>
          </a:bodyPr>
          <a:lstStyle/>
          <a:p>
            <a:r>
              <a:rPr kumimoji="1" lang="zh-CN" altLang="en-US" sz="3200" dirty="0">
                <a:latin typeface="微软雅黑" panose="020B0503020204020204" pitchFamily="34" charset="-122"/>
                <a:ea typeface="微软雅黑" panose="020B0503020204020204" pitchFamily="34" charset="-122"/>
              </a:rPr>
              <a:t>参考与附录</a:t>
            </a:r>
          </a:p>
        </p:txBody>
      </p:sp>
      <p:sp>
        <p:nvSpPr>
          <p:cNvPr id="47" name="TextBox 5">
            <a:extLst>
              <a:ext uri="{FF2B5EF4-FFF2-40B4-BE49-F238E27FC236}">
                <a16:creationId xmlns:a16="http://schemas.microsoft.com/office/drawing/2014/main" id="{DEAE9F5A-304D-4982-BDA0-BB61F5FFE554}"/>
              </a:ext>
            </a:extLst>
          </p:cNvPr>
          <p:cNvSpPr txBox="1">
            <a:spLocks noChangeArrowheads="1"/>
          </p:cNvSpPr>
          <p:nvPr/>
        </p:nvSpPr>
        <p:spPr bwMode="auto">
          <a:xfrm>
            <a:off x="751004" y="1317181"/>
            <a:ext cx="10174171" cy="4948727"/>
          </a:xfrm>
          <a:prstGeom prst="rect">
            <a:avLst/>
          </a:prstGeom>
          <a:noFill/>
          <a:ln w="9525">
            <a:noFill/>
            <a:miter lim="800000"/>
            <a:headEnd/>
            <a:tailEnd/>
          </a:ln>
        </p:spPr>
        <p:txBody>
          <a:bodyPr wrap="square">
            <a:spAutoFit/>
          </a:bodyPr>
          <a:lstStyle/>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密码科普</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第</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期 </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密码协议，</a:t>
            </a:r>
            <a:r>
              <a:rPr lang="en-US" altLang="zh-CN" sz="1200" dirty="0">
                <a:latin typeface="微软雅黑" panose="020B0503020204020204" pitchFamily="34" charset="-122"/>
                <a:ea typeface="微软雅黑" panose="020B0503020204020204" pitchFamily="34" charset="-122"/>
                <a:hlinkClick r:id="rId4"/>
              </a:rPr>
              <a:t>https://zhuanlan.zhihu.com/p/447911684</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Transport Layer Security</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5"/>
              </a:rPr>
              <a:t>https://en.wikipedia.org/wiki/Transport_Layer_Security</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fr-FR" altLang="zh-CN" sz="1200" dirty="0">
                <a:latin typeface="微软雅黑" panose="020B0503020204020204" pitchFamily="34" charset="-122"/>
                <a:ea typeface="微软雅黑" panose="020B0503020204020204" pitchFamily="34" charset="-122"/>
              </a:rPr>
              <a:t>Blockchain Explained</a:t>
            </a:r>
            <a:r>
              <a:rPr lang="zh-CN" altLang="fr-FR" sz="1200" dirty="0">
                <a:latin typeface="微软雅黑" panose="020B0503020204020204" pitchFamily="34" charset="-122"/>
                <a:ea typeface="微软雅黑" panose="020B0503020204020204" pitchFamily="34" charset="-122"/>
              </a:rPr>
              <a:t>，</a:t>
            </a:r>
            <a:r>
              <a:rPr lang="fr-FR" altLang="zh-CN" sz="1200" dirty="0">
                <a:latin typeface="微软雅黑" panose="020B0503020204020204" pitchFamily="34" charset="-122"/>
                <a:ea typeface="微软雅黑" panose="020B0503020204020204" pitchFamily="34" charset="-122"/>
                <a:hlinkClick r:id="rId6"/>
              </a:rPr>
              <a:t>https://www.investopedia.com/terms/b/blockchain.asp</a:t>
            </a:r>
            <a:endParaRPr lang="fr-FR"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fr-FR" altLang="zh-CN" sz="1200" dirty="0">
                <a:latin typeface="微软雅黑" panose="020B0503020204020204" pitchFamily="34" charset="-122"/>
                <a:ea typeface="微软雅黑" panose="020B0503020204020204" pitchFamily="34" charset="-122"/>
              </a:rPr>
              <a:t>«You Really Shouldn’t Roll Your Own Crypto: An Empirical Study of Vulnerabilities in Cryptographic Libraries» </a:t>
            </a:r>
            <a:r>
              <a:rPr lang="zh-CN" altLang="fr-FR" sz="1200" dirty="0">
                <a:latin typeface="微软雅黑" panose="020B0503020204020204" pitchFamily="34" charset="-122"/>
                <a:ea typeface="微软雅黑" panose="020B0503020204020204" pitchFamily="34" charset="-122"/>
              </a:rPr>
              <a:t>，</a:t>
            </a:r>
            <a:r>
              <a:rPr lang="fr-FR" altLang="zh-CN" sz="1200" dirty="0">
                <a:latin typeface="微软雅黑" panose="020B0503020204020204" pitchFamily="34" charset="-122"/>
                <a:ea typeface="微软雅黑" panose="020B0503020204020204" pitchFamily="34" charset="-122"/>
              </a:rPr>
              <a:t>Blessing Jenny</a:t>
            </a:r>
            <a:r>
              <a:rPr lang="zh-CN" altLang="fr-FR" sz="1200" dirty="0">
                <a:latin typeface="微软雅黑" panose="020B0503020204020204" pitchFamily="34" charset="-122"/>
                <a:ea typeface="微软雅黑" panose="020B0503020204020204" pitchFamily="34" charset="-122"/>
              </a:rPr>
              <a:t>，</a:t>
            </a:r>
            <a:r>
              <a:rPr lang="fr-FR" altLang="zh-CN" sz="1200" dirty="0">
                <a:latin typeface="微软雅黑" panose="020B0503020204020204" pitchFamily="34" charset="-122"/>
                <a:ea typeface="微软雅黑" panose="020B0503020204020204" pitchFamily="34" charset="-122"/>
              </a:rPr>
              <a:t>Specter Michael A., Weitzner Danieal J., MIT, arXiv:2107.04940v1 [cs.CR], </a:t>
            </a:r>
            <a:r>
              <a:rPr lang="fr-FR" altLang="zh-CN" sz="1200" dirty="0">
                <a:latin typeface="微软雅黑" panose="020B0503020204020204" pitchFamily="34" charset="-122"/>
                <a:ea typeface="微软雅黑" panose="020B0503020204020204" pitchFamily="34" charset="-122"/>
                <a:hlinkClick r:id="rId7"/>
              </a:rPr>
              <a:t>https://arxiv.org/abs/2107.04940</a:t>
            </a:r>
            <a:r>
              <a:rPr lang="fr-FR" altLang="zh-CN" sz="1200" dirty="0">
                <a:latin typeface="微软雅黑" panose="020B0503020204020204" pitchFamily="34" charset="-122"/>
                <a:ea typeface="微软雅黑" panose="020B0503020204020204" pitchFamily="34" charset="-122"/>
              </a:rPr>
              <a:t>, 2021</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日</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Memory safety</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8"/>
              </a:rPr>
              <a:t>https://www.chromium.org/Home/chromium-security/memory-safety/</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What is memory safety and why does it matter?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9"/>
              </a:rPr>
              <a:t>https://www.memorysafety.org/docs/memory-safety/</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Cryptography</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10"/>
              </a:rPr>
              <a:t>https://crates.io/categories/cryptography</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TLS performance: </a:t>
            </a:r>
            <a:r>
              <a:rPr lang="en-US" altLang="zh-CN" sz="1200" dirty="0" err="1">
                <a:latin typeface="微软雅黑" panose="020B0503020204020204" pitchFamily="34" charset="-122"/>
                <a:ea typeface="微软雅黑" panose="020B0503020204020204" pitchFamily="34" charset="-122"/>
              </a:rPr>
              <a:t>rustls</a:t>
            </a:r>
            <a:r>
              <a:rPr lang="en-US" altLang="zh-CN" sz="1200" dirty="0">
                <a:latin typeface="微软雅黑" panose="020B0503020204020204" pitchFamily="34" charset="-122"/>
                <a:ea typeface="微软雅黑" panose="020B0503020204020204" pitchFamily="34" charset="-122"/>
              </a:rPr>
              <a:t> versus OpenSSL</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11"/>
              </a:rPr>
              <a:t>https://jbp.io/2019/07/01/rustls-vs-openssl-performance.html</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”Comparison of cryptography libraries”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FIPS 140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hlinkClick r:id="rId12"/>
              </a:rPr>
              <a:t>https://en.wikipedia.org/wiki/Comparison_of_cryptography_libraries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2022</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15</a:t>
            </a:r>
            <a:r>
              <a:rPr lang="zh-CN" altLang="en-US" sz="1200" dirty="0">
                <a:latin typeface="微软雅黑" panose="020B0503020204020204" pitchFamily="34" charset="-122"/>
                <a:ea typeface="微软雅黑" panose="020B0503020204020204" pitchFamily="34" charset="-122"/>
              </a:rPr>
              <a:t>日</a:t>
            </a: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fr-FR"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p:txBody>
      </p:sp>
      <p:graphicFrame>
        <p:nvGraphicFramePr>
          <p:cNvPr id="4" name="对象 3" descr="&#10;">
            <a:extLst>
              <a:ext uri="{FF2B5EF4-FFF2-40B4-BE49-F238E27FC236}">
                <a16:creationId xmlns:a16="http://schemas.microsoft.com/office/drawing/2014/main" id="{0BE82E69-1F22-40DD-A824-EE5084603CAE}"/>
              </a:ext>
            </a:extLst>
          </p:cNvPr>
          <p:cNvGraphicFramePr>
            <a:graphicFrameLocks noChangeAspect="1"/>
          </p:cNvGraphicFramePr>
          <p:nvPr>
            <p:extLst>
              <p:ext uri="{D42A27DB-BD31-4B8C-83A1-F6EECF244321}">
                <p14:modId xmlns:p14="http://schemas.microsoft.com/office/powerpoint/2010/main" val="3833239593"/>
              </p:ext>
            </p:extLst>
          </p:nvPr>
        </p:nvGraphicFramePr>
        <p:xfrm>
          <a:off x="751004" y="5540819"/>
          <a:ext cx="1037405" cy="828675"/>
        </p:xfrm>
        <a:graphic>
          <a:graphicData uri="http://schemas.openxmlformats.org/presentationml/2006/ole">
            <mc:AlternateContent xmlns:mc="http://schemas.openxmlformats.org/markup-compatibility/2006">
              <mc:Choice xmlns:v="urn:schemas-microsoft-com:vml" Requires="v">
                <p:oleObj spid="_x0000_s2255" name="Worksheet" showAsIcon="1" r:id="rId13" imgW="914400" imgH="828720" progId="Excel.Sheet.12">
                  <p:embed/>
                </p:oleObj>
              </mc:Choice>
              <mc:Fallback>
                <p:oleObj name="Worksheet" showAsIcon="1" r:id="rId13" imgW="914400" imgH="828720" progId="Excel.Sheet.12">
                  <p:embed/>
                  <p:pic>
                    <p:nvPicPr>
                      <p:cNvPr id="56" name="对象 55" descr="&#10;">
                        <a:extLst>
                          <a:ext uri="{FF2B5EF4-FFF2-40B4-BE49-F238E27FC236}">
                            <a16:creationId xmlns:a16="http://schemas.microsoft.com/office/drawing/2014/main" id="{5C6CF36F-2791-4381-81FF-97B4A2A56491}"/>
                          </a:ext>
                        </a:extLst>
                      </p:cNvPr>
                      <p:cNvPicPr/>
                      <p:nvPr/>
                    </p:nvPicPr>
                    <p:blipFill>
                      <a:blip r:embed="rId14"/>
                      <a:stretch>
                        <a:fillRect/>
                      </a:stretch>
                    </p:blipFill>
                    <p:spPr>
                      <a:xfrm>
                        <a:off x="751004" y="5540819"/>
                        <a:ext cx="1037405" cy="828675"/>
                      </a:xfrm>
                      <a:prstGeom prst="rect">
                        <a:avLst/>
                      </a:prstGeom>
                    </p:spPr>
                  </p:pic>
                </p:oleObj>
              </mc:Fallback>
            </mc:AlternateContent>
          </a:graphicData>
        </a:graphic>
      </p:graphicFrame>
    </p:spTree>
    <p:extLst>
      <p:ext uri="{BB962C8B-B14F-4D97-AF65-F5344CB8AC3E}">
        <p14:creationId xmlns:p14="http://schemas.microsoft.com/office/powerpoint/2010/main" val="184413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183222" y="2132971"/>
            <a:ext cx="4091185" cy="2461700"/>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密码算法及其应用简述</a:t>
            </a:r>
          </a:p>
          <a:p>
            <a:pPr marL="285750" indent="-285750">
              <a:lnSpc>
                <a:spcPct val="200000"/>
              </a:lnSpc>
              <a:buFont typeface="Arial" panose="020B0604020202020204" pitchFamily="34" charset="0"/>
              <a:buChar char="•"/>
            </a:pP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为什么要使用</a:t>
            </a: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Rust</a:t>
            </a: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探索密码系统</a:t>
            </a:r>
            <a:endPar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Rust</a:t>
            </a: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密码系统生态简览</a:t>
            </a:r>
          </a:p>
          <a:p>
            <a:pPr marL="285750" indent="-285750">
              <a:lnSpc>
                <a:spcPct val="200000"/>
              </a:lnSpc>
              <a:buFont typeface="Arial" panose="020B0604020202020204" pitchFamily="34" charset="0"/>
              <a:buChar char="•"/>
            </a:pP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华为</a:t>
            </a: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Rust</a:t>
            </a:r>
            <a:r>
              <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密码库</a:t>
            </a:r>
          </a:p>
        </p:txBody>
      </p:sp>
      <p:sp>
        <p:nvSpPr>
          <p:cNvPr id="19" name="文本框 18"/>
          <p:cNvSpPr txBox="1"/>
          <p:nvPr/>
        </p:nvSpPr>
        <p:spPr>
          <a:xfrm>
            <a:off x="2890998" y="2132971"/>
            <a:ext cx="8002512" cy="2461700"/>
          </a:xfrm>
          <a:prstGeom prst="rect">
            <a:avLst/>
          </a:prstGeom>
          <a:noFill/>
        </p:spPr>
        <p:txBody>
          <a:bodyPr wrap="none" rtlCol="0">
            <a:spAutoFit/>
          </a:bodyPr>
          <a:lstStyle/>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a:t>
            </a: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a:t>
            </a: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           ...……………………………………………………………………………..</a:t>
            </a:r>
            <a:endPar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a:t>
            </a:r>
            <a:endParaRPr kumimoji="1"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0602662" y="2132971"/>
            <a:ext cx="486030" cy="2461700"/>
          </a:xfrm>
          <a:prstGeom prst="rect">
            <a:avLst/>
          </a:prstGeom>
          <a:noFill/>
        </p:spPr>
        <p:txBody>
          <a:bodyPr wrap="none" rtlCol="0">
            <a:spAutoFit/>
          </a:bodyPr>
          <a:lstStyle/>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4</a:t>
            </a: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9</a:t>
            </a: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14</a:t>
            </a:r>
          </a:p>
          <a:p>
            <a:pPr>
              <a:lnSpc>
                <a:spcPct val="200000"/>
              </a:lnSpc>
            </a:pPr>
            <a:r>
              <a:rPr kumimoji="1"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79586" y="2157190"/>
            <a:ext cx="4608450" cy="584775"/>
          </a:xfrm>
          <a:prstGeom prst="rect">
            <a:avLst/>
          </a:prstGeom>
          <a:noFill/>
        </p:spPr>
        <p:txBody>
          <a:bodyPr wrap="square" rtlCol="0">
            <a:spAutoFit/>
          </a:bodyPr>
          <a:lstStyle/>
          <a:p>
            <a:r>
              <a:rPr kumimoji="1" lang="zh-CN" altLang="en-US" sz="3200" b="1" dirty="0">
                <a:solidFill>
                  <a:schemeClr val="bg1"/>
                </a:solidFill>
                <a:latin typeface="微软雅黑" panose="020B0503020204020204" pitchFamily="34" charset="-122"/>
                <a:ea typeface="微软雅黑" panose="020B0503020204020204" pitchFamily="34" charset="-122"/>
              </a:rPr>
              <a:t>密码算法及其应用简述</a:t>
            </a:r>
          </a:p>
        </p:txBody>
      </p:sp>
      <p:sp>
        <p:nvSpPr>
          <p:cNvPr id="3" name="矩形 2"/>
          <p:cNvSpPr/>
          <p:nvPr/>
        </p:nvSpPr>
        <p:spPr>
          <a:xfrm>
            <a:off x="5179586" y="2729809"/>
            <a:ext cx="4265550" cy="371577"/>
          </a:xfrm>
          <a:prstGeom prst="rect">
            <a:avLst/>
          </a:prstGeom>
        </p:spPr>
        <p:txBody>
          <a:bodyPr wrap="square">
            <a:spAutoFit/>
          </a:bodyPr>
          <a:lstStyle/>
          <a:p>
            <a:pPr>
              <a:lnSpc>
                <a:spcPct val="150000"/>
              </a:lnSpc>
            </a:pPr>
            <a:r>
              <a:rPr kumimoji="1" lang="en-US" altLang="zh-CN" sz="1400" dirty="0">
                <a:solidFill>
                  <a:schemeClr val="bg1"/>
                </a:solidFill>
                <a:latin typeface="Proxima Nova Lt" panose="02000506030000020004" pitchFamily="2" charset="0"/>
                <a:ea typeface="PingFang SC Thin" panose="020B0400000000000000" pitchFamily="34" charset="-122"/>
              </a:rPr>
              <a:t>Introduction of Cryptography and Its Applications</a:t>
            </a:r>
            <a:endParaRPr kumimoji="1" lang="zh-CN" altLang="en-US" sz="1400" dirty="0">
              <a:solidFill>
                <a:schemeClr val="bg1"/>
              </a:solidFill>
              <a:latin typeface="Proxima Nova Lt" panose="02000506030000020004" pitchFamily="2" charset="0"/>
              <a:ea typeface="PingFang SC Thin" panose="020B0400000000000000" pitchFamily="34" charset="-122"/>
            </a:endParaRPr>
          </a:p>
        </p:txBody>
      </p:sp>
      <p:pic>
        <p:nvPicPr>
          <p:cNvPr id="9" name="图片 8">
            <a:extLst>
              <a:ext uri="{FF2B5EF4-FFF2-40B4-BE49-F238E27FC236}">
                <a16:creationId xmlns:a16="http://schemas.microsoft.com/office/drawing/2014/main" id="{C7DE7562-1DA8-4B7A-9BF9-A499169C357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1277461" y="1004815"/>
            <a:ext cx="3729863" cy="5014984"/>
          </a:xfrm>
          <a:prstGeom prst="rect">
            <a:avLst/>
          </a:prstGeom>
        </p:spPr>
      </p:pic>
      <p:sp>
        <p:nvSpPr>
          <p:cNvPr id="5" name="矩形 4"/>
          <p:cNvSpPr/>
          <p:nvPr/>
        </p:nvSpPr>
        <p:spPr>
          <a:xfrm>
            <a:off x="4387699" y="5406886"/>
            <a:ext cx="447263" cy="447263"/>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BB4D6C5C-C06C-4E0A-8C1D-160B7F1F2E59}"/>
              </a:ext>
            </a:extLst>
          </p:cNvPr>
          <p:cNvSpPr txBox="1">
            <a:spLocks noChangeArrowheads="1"/>
          </p:cNvSpPr>
          <p:nvPr/>
        </p:nvSpPr>
        <p:spPr bwMode="auto">
          <a:xfrm>
            <a:off x="747402" y="1366298"/>
            <a:ext cx="11035023" cy="4198393"/>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通常来说，通过加密方式，对于信息的传输，我们希望达成以下</a:t>
            </a:r>
            <a:r>
              <a:rPr lang="zh-CN" altLang="en-US" dirty="0">
                <a:solidFill>
                  <a:srgbClr val="FF0000"/>
                </a:solidFill>
                <a:latin typeface="微软雅黑" panose="020B0503020204020204" pitchFamily="34" charset="-122"/>
                <a:ea typeface="微软雅黑" panose="020B0503020204020204" pitchFamily="34" charset="-122"/>
              </a:rPr>
              <a:t>五</a:t>
            </a:r>
            <a:r>
              <a:rPr lang="zh-CN" altLang="en-US" dirty="0">
                <a:latin typeface="微软雅黑" panose="020B0503020204020204" pitchFamily="34" charset="-122"/>
                <a:ea typeface="微软雅黑" panose="020B0503020204020204" pitchFamily="34" charset="-122"/>
              </a:rPr>
              <a:t>个目标：</a:t>
            </a:r>
          </a:p>
          <a:p>
            <a:pPr marL="742990" lvl="1"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不同的攻击方式可能针对于不同的目标进行攻击。比如</a:t>
            </a:r>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（拒绝服务</a:t>
            </a:r>
            <a:r>
              <a:rPr lang="en-US" altLang="zh-CN" dirty="0">
                <a:latin typeface="微软雅黑" panose="020B0503020204020204" pitchFamily="34" charset="-122"/>
                <a:ea typeface="微软雅黑" panose="020B0503020204020204" pitchFamily="34" charset="-122"/>
              </a:rPr>
              <a:t>Denial of Service</a:t>
            </a:r>
            <a:r>
              <a:rPr lang="zh-CN" altLang="en-US" dirty="0">
                <a:latin typeface="微软雅黑" panose="020B0503020204020204" pitchFamily="34" charset="-122"/>
                <a:ea typeface="微软雅黑" panose="020B0503020204020204" pitchFamily="34" charset="-122"/>
              </a:rPr>
              <a:t>）攻击就是针对</a:t>
            </a:r>
            <a:r>
              <a:rPr lang="zh-CN" altLang="en-US" dirty="0">
                <a:solidFill>
                  <a:srgbClr val="FF0000"/>
                </a:solidFill>
                <a:latin typeface="微软雅黑" panose="020B0503020204020204" pitchFamily="34" charset="-122"/>
                <a:ea typeface="微软雅黑" panose="020B0503020204020204" pitchFamily="34" charset="-122"/>
              </a:rPr>
              <a:t>可获性</a:t>
            </a:r>
            <a:r>
              <a:rPr lang="zh-CN" altLang="en-US" dirty="0">
                <a:latin typeface="微软雅黑" panose="020B0503020204020204" pitchFamily="34" charset="-122"/>
                <a:ea typeface="微软雅黑" panose="020B0503020204020204" pitchFamily="34" charset="-122"/>
              </a:rPr>
              <a:t>进行的攻击，使计算机或网络无法提供正常的服务。</a:t>
            </a:r>
          </a:p>
        </p:txBody>
      </p:sp>
      <p:sp>
        <p:nvSpPr>
          <p:cNvPr id="14" name="文本框 13"/>
          <p:cNvSpPr txBox="1"/>
          <p:nvPr/>
        </p:nvSpPr>
        <p:spPr>
          <a:xfrm>
            <a:off x="747402" y="313090"/>
            <a:ext cx="5646939"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1.1 </a:t>
            </a:r>
            <a:r>
              <a:rPr kumimoji="1" lang="zh-CN" altLang="en-US" sz="4400" b="1" dirty="0">
                <a:latin typeface="微软雅黑" panose="020B0503020204020204" pitchFamily="34" charset="-122"/>
                <a:ea typeface="微软雅黑" panose="020B0503020204020204" pitchFamily="34" charset="-122"/>
              </a:rPr>
              <a:t>安全目标</a:t>
            </a:r>
          </a:p>
        </p:txBody>
      </p:sp>
      <p:graphicFrame>
        <p:nvGraphicFramePr>
          <p:cNvPr id="15" name="表格 14">
            <a:extLst>
              <a:ext uri="{FF2B5EF4-FFF2-40B4-BE49-F238E27FC236}">
                <a16:creationId xmlns:a16="http://schemas.microsoft.com/office/drawing/2014/main" id="{F97FE7FF-7D34-47F6-A68E-344E27DD1412}"/>
              </a:ext>
            </a:extLst>
          </p:cNvPr>
          <p:cNvGraphicFramePr>
            <a:graphicFrameLocks noGrp="1"/>
          </p:cNvGraphicFramePr>
          <p:nvPr>
            <p:extLst>
              <p:ext uri="{D42A27DB-BD31-4B8C-83A1-F6EECF244321}">
                <p14:modId xmlns:p14="http://schemas.microsoft.com/office/powerpoint/2010/main" val="2532015454"/>
              </p:ext>
            </p:extLst>
          </p:nvPr>
        </p:nvGraphicFramePr>
        <p:xfrm>
          <a:off x="1074623" y="1939379"/>
          <a:ext cx="8929998" cy="2658545"/>
        </p:xfrm>
        <a:graphic>
          <a:graphicData uri="http://schemas.openxmlformats.org/drawingml/2006/table">
            <a:tbl>
              <a:tblPr firstRow="1" bandRow="1">
                <a:tableStyleId>{2D5ABB26-0587-4C30-8999-92F81FD0307C}</a:tableStyleId>
              </a:tblPr>
              <a:tblGrid>
                <a:gridCol w="4464999">
                  <a:extLst>
                    <a:ext uri="{9D8B030D-6E8A-4147-A177-3AD203B41FA5}">
                      <a16:colId xmlns:a16="http://schemas.microsoft.com/office/drawing/2014/main" val="2095749224"/>
                    </a:ext>
                  </a:extLst>
                </a:gridCol>
                <a:gridCol w="4464999">
                  <a:extLst>
                    <a:ext uri="{9D8B030D-6E8A-4147-A177-3AD203B41FA5}">
                      <a16:colId xmlns:a16="http://schemas.microsoft.com/office/drawing/2014/main" val="3383787794"/>
                    </a:ext>
                  </a:extLst>
                </a:gridCol>
              </a:tblGrid>
              <a:tr h="531709">
                <a:tc>
                  <a:txBody>
                    <a:bodyPr/>
                    <a:lstStyle/>
                    <a:p>
                      <a:r>
                        <a:rPr lang="zh-CN" altLang="en-US" sz="1800" dirty="0">
                          <a:latin typeface="微软雅黑" panose="020B0503020204020204" pitchFamily="34" charset="-122"/>
                          <a:ea typeface="微软雅黑" panose="020B0503020204020204" pitchFamily="34" charset="-122"/>
                        </a:rPr>
                        <a:t>机密性（</a:t>
                      </a:r>
                      <a:r>
                        <a:rPr lang="en-US" altLang="zh-CN" sz="1800" dirty="0">
                          <a:latin typeface="微软雅黑" panose="020B0503020204020204" pitchFamily="34" charset="-122"/>
                          <a:ea typeface="微软雅黑" panose="020B0503020204020204" pitchFamily="34" charset="-122"/>
                        </a:rPr>
                        <a:t>Confidentiality</a:t>
                      </a:r>
                      <a:r>
                        <a:rPr lang="zh-CN" altLang="en-US" sz="1800" dirty="0">
                          <a:latin typeface="微软雅黑" panose="020B0503020204020204" pitchFamily="34" charset="-122"/>
                          <a:ea typeface="微软雅黑" panose="020B0503020204020204" pitchFamily="34" charset="-122"/>
                        </a:rPr>
                        <a:t>）</a:t>
                      </a:r>
                    </a:p>
                  </a:txBody>
                  <a:tcPr/>
                </a:tc>
                <a:tc>
                  <a:txBody>
                    <a:bodyPr/>
                    <a:lstStyle/>
                    <a:p>
                      <a:r>
                        <a:rPr lang="zh-CN" altLang="en-US" sz="1800" kern="12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保证信息</a:t>
                      </a:r>
                      <a:r>
                        <a:rPr lang="zh-CN" altLang="en-US" sz="1800" kern="1200" baseline="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私密性</a:t>
                      </a:r>
                      <a:r>
                        <a:rPr lang="zh-CN" altLang="en-US" sz="1800" kern="12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和</a:t>
                      </a:r>
                      <a:r>
                        <a:rPr lang="zh-CN" altLang="en-US" sz="1800" kern="1200" baseline="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保密性</a:t>
                      </a:r>
                    </a:p>
                  </a:txBody>
                  <a:tcPr/>
                </a:tc>
                <a:extLst>
                  <a:ext uri="{0D108BD9-81ED-4DB2-BD59-A6C34878D82A}">
                    <a16:rowId xmlns:a16="http://schemas.microsoft.com/office/drawing/2014/main" val="2951083892"/>
                  </a:ext>
                </a:extLst>
              </a:tr>
              <a:tr h="531709">
                <a:tc>
                  <a:txBody>
                    <a:bodyPr/>
                    <a:lstStyle/>
                    <a:p>
                      <a:r>
                        <a:rPr lang="zh-CN" altLang="en-US" sz="1800" dirty="0">
                          <a:latin typeface="微软雅黑" panose="020B0503020204020204" pitchFamily="34" charset="-122"/>
                          <a:ea typeface="微软雅黑" panose="020B0503020204020204" pitchFamily="34" charset="-122"/>
                        </a:rPr>
                        <a:t>真实性（</a:t>
                      </a:r>
                      <a:r>
                        <a:rPr lang="en-US" altLang="zh-CN" sz="1800" dirty="0">
                          <a:latin typeface="微软雅黑" panose="020B0503020204020204" pitchFamily="34" charset="-122"/>
                          <a:ea typeface="微软雅黑" panose="020B0503020204020204" pitchFamily="34" charset="-122"/>
                        </a:rPr>
                        <a:t>Authentication</a:t>
                      </a:r>
                      <a:r>
                        <a:rPr lang="zh-CN" altLang="en-US" sz="1800" dirty="0">
                          <a:latin typeface="微软雅黑" panose="020B0503020204020204" pitchFamily="34" charset="-122"/>
                          <a:ea typeface="微软雅黑" panose="020B0503020204020204" pitchFamily="34" charset="-122"/>
                        </a:rPr>
                        <a:t>）</a:t>
                      </a:r>
                    </a:p>
                  </a:txBody>
                  <a:tcPr/>
                </a:tc>
                <a:tc>
                  <a:txBody>
                    <a:bodyPr/>
                    <a:lstStyle/>
                    <a:p>
                      <a:r>
                        <a:rPr lang="zh-CN" altLang="en-US" sz="1800" dirty="0">
                          <a:latin typeface="微软雅黑" panose="020B0503020204020204" pitchFamily="34" charset="-122"/>
                          <a:ea typeface="微软雅黑" panose="020B0503020204020204" pitchFamily="34" charset="-122"/>
                        </a:rPr>
                        <a:t>确保信息来自</a:t>
                      </a:r>
                      <a:r>
                        <a:rPr lang="zh-CN" altLang="en-US" sz="1800" dirty="0">
                          <a:solidFill>
                            <a:srgbClr val="FF0000"/>
                          </a:solidFill>
                          <a:latin typeface="微软雅黑" panose="020B0503020204020204" pitchFamily="34" charset="-122"/>
                          <a:ea typeface="微软雅黑" panose="020B0503020204020204" pitchFamily="34" charset="-122"/>
                        </a:rPr>
                        <a:t>正确</a:t>
                      </a:r>
                      <a:r>
                        <a:rPr lang="zh-CN" altLang="en-US" sz="1800" dirty="0">
                          <a:latin typeface="微软雅黑" panose="020B0503020204020204" pitchFamily="34" charset="-122"/>
                          <a:ea typeface="微软雅黑" panose="020B0503020204020204" pitchFamily="34" charset="-122"/>
                        </a:rPr>
                        <a:t>身份的对象</a:t>
                      </a:r>
                    </a:p>
                  </a:txBody>
                  <a:tcPr/>
                </a:tc>
                <a:extLst>
                  <a:ext uri="{0D108BD9-81ED-4DB2-BD59-A6C34878D82A}">
                    <a16:rowId xmlns:a16="http://schemas.microsoft.com/office/drawing/2014/main" val="3620634303"/>
                  </a:ext>
                </a:extLst>
              </a:tr>
              <a:tr h="531709">
                <a:tc>
                  <a:txBody>
                    <a:bodyPr/>
                    <a:lstStyle/>
                    <a:p>
                      <a:r>
                        <a:rPr lang="zh-CN" altLang="en-US" sz="1800" dirty="0">
                          <a:latin typeface="微软雅黑" panose="020B0503020204020204" pitchFamily="34" charset="-122"/>
                          <a:ea typeface="微软雅黑" panose="020B0503020204020204" pitchFamily="34" charset="-122"/>
                        </a:rPr>
                        <a:t>完整性（</a:t>
                      </a:r>
                      <a:r>
                        <a:rPr lang="en-US" altLang="zh-CN" sz="1800" dirty="0">
                          <a:latin typeface="微软雅黑" panose="020B0503020204020204" pitchFamily="34" charset="-122"/>
                          <a:ea typeface="微软雅黑" panose="020B0503020204020204" pitchFamily="34" charset="-122"/>
                        </a:rPr>
                        <a:t>Integrity</a:t>
                      </a:r>
                      <a:r>
                        <a:rPr lang="zh-CN" altLang="en-US" sz="1800" dirty="0">
                          <a:latin typeface="微软雅黑" panose="020B0503020204020204" pitchFamily="34" charset="-122"/>
                          <a:ea typeface="微软雅黑" panose="020B0503020204020204" pitchFamily="34" charset="-122"/>
                        </a:rPr>
                        <a:t>）</a:t>
                      </a:r>
                    </a:p>
                  </a:txBody>
                  <a:tcPr/>
                </a:tc>
                <a:tc>
                  <a:txBody>
                    <a:bodyPr/>
                    <a:lstStyle/>
                    <a:p>
                      <a:r>
                        <a:rPr lang="zh-CN" altLang="en-US" sz="1800" dirty="0">
                          <a:latin typeface="微软雅黑" panose="020B0503020204020204" pitchFamily="34" charset="-122"/>
                          <a:ea typeface="微软雅黑" panose="020B0503020204020204" pitchFamily="34" charset="-122"/>
                        </a:rPr>
                        <a:t>信息没有被</a:t>
                      </a:r>
                      <a:r>
                        <a:rPr lang="zh-CN" altLang="en-US" sz="1800" dirty="0">
                          <a:solidFill>
                            <a:srgbClr val="FF0000"/>
                          </a:solidFill>
                          <a:latin typeface="微软雅黑" panose="020B0503020204020204" pitchFamily="34" charset="-122"/>
                          <a:ea typeface="微软雅黑" panose="020B0503020204020204" pitchFamily="34" charset="-122"/>
                        </a:rPr>
                        <a:t>篡改</a:t>
                      </a:r>
                    </a:p>
                  </a:txBody>
                  <a:tcPr/>
                </a:tc>
                <a:extLst>
                  <a:ext uri="{0D108BD9-81ED-4DB2-BD59-A6C34878D82A}">
                    <a16:rowId xmlns:a16="http://schemas.microsoft.com/office/drawing/2014/main" val="2656624458"/>
                  </a:ext>
                </a:extLst>
              </a:tr>
              <a:tr h="531709">
                <a:tc>
                  <a:txBody>
                    <a:bodyPr/>
                    <a:lstStyle/>
                    <a:p>
                      <a:r>
                        <a:rPr lang="zh-CN" altLang="en-US" sz="1800" dirty="0">
                          <a:latin typeface="微软雅黑" panose="020B0503020204020204" pitchFamily="34" charset="-122"/>
                          <a:ea typeface="微软雅黑" panose="020B0503020204020204" pitchFamily="34" charset="-122"/>
                        </a:rPr>
                        <a:t>接入控制（</a:t>
                      </a:r>
                      <a:r>
                        <a:rPr lang="en-US" altLang="zh-CN" sz="1800" dirty="0">
                          <a:latin typeface="微软雅黑" panose="020B0503020204020204" pitchFamily="34" charset="-122"/>
                          <a:ea typeface="微软雅黑" panose="020B0503020204020204" pitchFamily="34" charset="-122"/>
                        </a:rPr>
                        <a:t>Access control</a:t>
                      </a:r>
                      <a:r>
                        <a:rPr lang="zh-CN" altLang="en-US" sz="1800" dirty="0">
                          <a:latin typeface="微软雅黑" panose="020B0503020204020204" pitchFamily="34" charset="-122"/>
                          <a:ea typeface="微软雅黑" panose="020B0503020204020204" pitchFamily="34" charset="-122"/>
                        </a:rPr>
                        <a:t>）</a:t>
                      </a:r>
                    </a:p>
                  </a:txBody>
                  <a:tcPr/>
                </a:tc>
                <a:tc>
                  <a:txBody>
                    <a:bodyPr/>
                    <a:lstStyle/>
                    <a:p>
                      <a:r>
                        <a:rPr lang="zh-CN" altLang="en-US" sz="1800" dirty="0">
                          <a:latin typeface="微软雅黑" panose="020B0503020204020204" pitchFamily="34" charset="-122"/>
                          <a:ea typeface="微软雅黑" panose="020B0503020204020204" pitchFamily="34" charset="-122"/>
                        </a:rPr>
                        <a:t>避免资源</a:t>
                      </a:r>
                      <a:r>
                        <a:rPr lang="zh-CN" altLang="en-US" sz="1800" dirty="0">
                          <a:solidFill>
                            <a:srgbClr val="FF0000"/>
                          </a:solidFill>
                          <a:latin typeface="微软雅黑" panose="020B0503020204020204" pitchFamily="34" charset="-122"/>
                          <a:ea typeface="微软雅黑" panose="020B0503020204020204" pitchFamily="34" charset="-122"/>
                        </a:rPr>
                        <a:t>滥用</a:t>
                      </a:r>
                    </a:p>
                  </a:txBody>
                  <a:tcPr/>
                </a:tc>
                <a:extLst>
                  <a:ext uri="{0D108BD9-81ED-4DB2-BD59-A6C34878D82A}">
                    <a16:rowId xmlns:a16="http://schemas.microsoft.com/office/drawing/2014/main" val="2199306113"/>
                  </a:ext>
                </a:extLst>
              </a:tr>
              <a:tr h="531709">
                <a:tc>
                  <a:txBody>
                    <a:bodyPr/>
                    <a:lstStyle/>
                    <a:p>
                      <a:r>
                        <a:rPr lang="zh-CN" altLang="en-US" sz="1800" dirty="0">
                          <a:latin typeface="微软雅黑" panose="020B0503020204020204" pitchFamily="34" charset="-122"/>
                          <a:ea typeface="微软雅黑" panose="020B0503020204020204" pitchFamily="34" charset="-122"/>
                        </a:rPr>
                        <a:t>可获性（</a:t>
                      </a:r>
                      <a:r>
                        <a:rPr lang="en-US" altLang="zh-CN" sz="1800" dirty="0">
                          <a:latin typeface="微软雅黑" panose="020B0503020204020204" pitchFamily="34" charset="-122"/>
                          <a:ea typeface="微软雅黑" panose="020B0503020204020204" pitchFamily="34" charset="-122"/>
                        </a:rPr>
                        <a:t>Availability</a:t>
                      </a:r>
                      <a:r>
                        <a:rPr lang="zh-CN" altLang="en-US" sz="1800" dirty="0">
                          <a:latin typeface="微软雅黑" panose="020B0503020204020204" pitchFamily="34" charset="-122"/>
                          <a:ea typeface="微软雅黑" panose="020B0503020204020204" pitchFamily="34" charset="-122"/>
                        </a:rPr>
                        <a:t>）</a:t>
                      </a:r>
                    </a:p>
                  </a:txBody>
                  <a:tcPr/>
                </a:tc>
                <a:tc>
                  <a:txBody>
                    <a:bodyPr/>
                    <a:lstStyle/>
                    <a:p>
                      <a:r>
                        <a:rPr lang="zh-CN" altLang="en-US" sz="1800" dirty="0">
                          <a:latin typeface="微软雅黑" panose="020B0503020204020204" pitchFamily="34" charset="-122"/>
                          <a:ea typeface="微软雅黑" panose="020B0503020204020204" pitchFamily="34" charset="-122"/>
                        </a:rPr>
                        <a:t>资源可以被</a:t>
                      </a:r>
                      <a:r>
                        <a:rPr lang="zh-CN" altLang="en-US" sz="1800" dirty="0">
                          <a:solidFill>
                            <a:srgbClr val="FF0000"/>
                          </a:solidFill>
                          <a:latin typeface="微软雅黑" panose="020B0503020204020204" pitchFamily="34" charset="-122"/>
                          <a:ea typeface="微软雅黑" panose="020B0503020204020204" pitchFamily="34" charset="-122"/>
                        </a:rPr>
                        <a:t>使用</a:t>
                      </a:r>
                    </a:p>
                  </a:txBody>
                  <a:tcPr/>
                </a:tc>
                <a:extLst>
                  <a:ext uri="{0D108BD9-81ED-4DB2-BD59-A6C34878D82A}">
                    <a16:rowId xmlns:a16="http://schemas.microsoft.com/office/drawing/2014/main" val="260469968"/>
                  </a:ext>
                </a:extLst>
              </a:tr>
            </a:tbl>
          </a:graphicData>
        </a:graphic>
      </p:graphicFrame>
      <p:sp>
        <p:nvSpPr>
          <p:cNvPr id="5" name="椭圆 4">
            <a:extLst>
              <a:ext uri="{FF2B5EF4-FFF2-40B4-BE49-F238E27FC236}">
                <a16:creationId xmlns:a16="http://schemas.microsoft.com/office/drawing/2014/main" id="{34811F73-A0B6-4704-AF62-4CCB457C35D0}"/>
              </a:ext>
            </a:extLst>
          </p:cNvPr>
          <p:cNvSpPr/>
          <p:nvPr/>
        </p:nvSpPr>
        <p:spPr>
          <a:xfrm>
            <a:off x="836390" y="1600319"/>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3D569A69-7DB6-4BD8-811A-A0ADD37EC3DD}"/>
              </a:ext>
            </a:extLst>
          </p:cNvPr>
          <p:cNvSpPr/>
          <p:nvPr/>
        </p:nvSpPr>
        <p:spPr>
          <a:xfrm>
            <a:off x="836390" y="4887814"/>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595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5646939"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1.2 </a:t>
            </a:r>
            <a:r>
              <a:rPr kumimoji="1" lang="zh-CN" altLang="en-US" sz="4400" b="1" dirty="0">
                <a:latin typeface="微软雅黑" panose="020B0503020204020204" pitchFamily="34" charset="-122"/>
                <a:ea typeface="微软雅黑" panose="020B0503020204020204" pitchFamily="34" charset="-122"/>
              </a:rPr>
              <a:t>密码算法分类</a:t>
            </a:r>
          </a:p>
        </p:txBody>
      </p:sp>
      <p:pic>
        <p:nvPicPr>
          <p:cNvPr id="46" name="图片 45">
            <a:extLst>
              <a:ext uri="{FF2B5EF4-FFF2-40B4-BE49-F238E27FC236}">
                <a16:creationId xmlns:a16="http://schemas.microsoft.com/office/drawing/2014/main" id="{64D78643-939F-41F6-AFFC-E3053201BB50}"/>
              </a:ext>
            </a:extLst>
          </p:cNvPr>
          <p:cNvPicPr>
            <a:picLocks noChangeAspect="1"/>
          </p:cNvPicPr>
          <p:nvPr/>
        </p:nvPicPr>
        <p:blipFill>
          <a:blip r:embed="rId3"/>
          <a:stretch>
            <a:fillRect/>
          </a:stretch>
        </p:blipFill>
        <p:spPr>
          <a:xfrm>
            <a:off x="10012926" y="4876348"/>
            <a:ext cx="2086973" cy="1382454"/>
          </a:xfrm>
          <a:prstGeom prst="rect">
            <a:avLst/>
          </a:prstGeom>
          <a:ln>
            <a:noFill/>
          </a:ln>
          <a:effectLst>
            <a:softEdge rad="112500"/>
          </a:effectLst>
        </p:spPr>
      </p:pic>
      <p:pic>
        <p:nvPicPr>
          <p:cNvPr id="51" name="pic">
            <a:extLst>
              <a:ext uri="{FF2B5EF4-FFF2-40B4-BE49-F238E27FC236}">
                <a16:creationId xmlns:a16="http://schemas.microsoft.com/office/drawing/2014/main" id="{F8B6610C-6788-4EAA-A0F4-C46BA2763F9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1175925" y="973977"/>
            <a:ext cx="8205954" cy="5375660"/>
          </a:xfrm>
          <a:prstGeom prst="rect">
            <a:avLst/>
          </a:prstGeom>
        </p:spPr>
      </p:pic>
      <p:sp>
        <p:nvSpPr>
          <p:cNvPr id="52" name="Content Placeholder 2">
            <a:extLst>
              <a:ext uri="{FF2B5EF4-FFF2-40B4-BE49-F238E27FC236}">
                <a16:creationId xmlns:a16="http://schemas.microsoft.com/office/drawing/2014/main" id="{B5BF61B6-8E00-4D85-A2D0-BC7DE85B6301}"/>
              </a:ext>
            </a:extLst>
          </p:cNvPr>
          <p:cNvSpPr txBox="1">
            <a:spLocks/>
          </p:cNvSpPr>
          <p:nvPr/>
        </p:nvSpPr>
        <p:spPr>
          <a:xfrm>
            <a:off x="10485770" y="6192321"/>
            <a:ext cx="1198262" cy="22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buNone/>
            </a:pPr>
            <a:r>
              <a:rPr lang="en-US" altLang="zh-CN" sz="1200" dirty="0">
                <a:solidFill>
                  <a:schemeClr val="bg1">
                    <a:lumMod val="65000"/>
                  </a:schemeClr>
                </a:solidFill>
                <a:latin typeface="微软雅黑" panose="020B0503020204020204" pitchFamily="34" charset="-122"/>
                <a:ea typeface="微软雅黑" panose="020B0503020204020204" pitchFamily="34" charset="-122"/>
              </a:rPr>
              <a:t>Enigma</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密码机</a:t>
            </a:r>
          </a:p>
        </p:txBody>
      </p:sp>
    </p:spTree>
    <p:extLst>
      <p:ext uri="{BB962C8B-B14F-4D97-AF65-F5344CB8AC3E}">
        <p14:creationId xmlns:p14="http://schemas.microsoft.com/office/powerpoint/2010/main" val="36434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47402" y="313090"/>
            <a:ext cx="8091798"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1.3 </a:t>
            </a:r>
            <a:r>
              <a:rPr kumimoji="1" lang="zh-CN" altLang="en-US" sz="4400" b="1" dirty="0">
                <a:latin typeface="微软雅黑" panose="020B0503020204020204" pitchFamily="34" charset="-122"/>
                <a:ea typeface="微软雅黑" panose="020B0503020204020204" pitchFamily="34" charset="-122"/>
              </a:rPr>
              <a:t>密码算法应用示例</a:t>
            </a:r>
          </a:p>
        </p:txBody>
      </p:sp>
      <p:sp>
        <p:nvSpPr>
          <p:cNvPr id="5" name="TextBox 5">
            <a:extLst>
              <a:ext uri="{FF2B5EF4-FFF2-40B4-BE49-F238E27FC236}">
                <a16:creationId xmlns:a16="http://schemas.microsoft.com/office/drawing/2014/main" id="{6016593C-5584-4FB1-A596-CEDA3310E207}"/>
              </a:ext>
            </a:extLst>
          </p:cNvPr>
          <p:cNvSpPr txBox="1">
            <a:spLocks noChangeArrowheads="1"/>
          </p:cNvSpPr>
          <p:nvPr/>
        </p:nvSpPr>
        <p:spPr bwMode="auto">
          <a:xfrm>
            <a:off x="747402" y="1410530"/>
            <a:ext cx="11073123" cy="4625433"/>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安全密码协议：</a:t>
            </a:r>
            <a:r>
              <a:rPr lang="en-US" altLang="zh-CN" dirty="0">
                <a:latin typeface="微软雅黑" panose="020B0503020204020204" pitchFamily="34" charset="-122"/>
                <a:ea typeface="微软雅黑" panose="020B0503020204020204" pitchFamily="34" charset="-122"/>
              </a:rPr>
              <a:t>TLS (Transport Layer Security)</a:t>
            </a:r>
          </a:p>
          <a:p>
            <a:pPr marL="800100" lvl="1" indent="-342900">
              <a:lnSpc>
                <a:spcPct val="12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TLS</a:t>
            </a:r>
            <a:r>
              <a:rPr lang="zh-CN" altLang="en-US" sz="1600" dirty="0">
                <a:latin typeface="微软雅黑" panose="020B0503020204020204" pitchFamily="34" charset="-122"/>
                <a:ea typeface="微软雅黑" panose="020B0503020204020204" pitchFamily="34" charset="-122"/>
              </a:rPr>
              <a:t> 是一种加密协议，是现已弃用的安全套接字层 </a:t>
            </a:r>
            <a:r>
              <a:rPr lang="en-US" altLang="zh-CN" sz="1600" dirty="0">
                <a:latin typeface="微软雅黑" panose="020B0503020204020204" pitchFamily="34" charset="-122"/>
                <a:ea typeface="微软雅黑" panose="020B0503020204020204" pitchFamily="34" charset="-122"/>
              </a:rPr>
              <a:t>(SSL) </a:t>
            </a:r>
            <a:r>
              <a:rPr lang="zh-CN" altLang="en-US" sz="1600" dirty="0">
                <a:latin typeface="微软雅黑" panose="020B0503020204020204" pitchFamily="34" charset="-122"/>
                <a:ea typeface="微软雅黑" panose="020B0503020204020204" pitchFamily="34" charset="-122"/>
              </a:rPr>
              <a:t>的继承者，旨在通过计算机网络提供通信安全性。该协议广泛用于电子邮件，即时消息和 </a:t>
            </a:r>
            <a:r>
              <a:rPr lang="en-US" altLang="zh-CN" sz="1600" dirty="0">
                <a:latin typeface="微软雅黑" panose="020B0503020204020204" pitchFamily="34" charset="-122"/>
                <a:ea typeface="微软雅黑" panose="020B0503020204020204" pitchFamily="34" charset="-122"/>
              </a:rPr>
              <a:t>IP </a:t>
            </a:r>
            <a:r>
              <a:rPr lang="zh-CN" altLang="en-US" sz="1600" dirty="0">
                <a:latin typeface="微软雅黑" panose="020B0503020204020204" pitchFamily="34" charset="-122"/>
                <a:ea typeface="微软雅黑" panose="020B0503020204020204" pitchFamily="34" charset="-122"/>
              </a:rPr>
              <a:t>语音等应用程序中，但它在 </a:t>
            </a:r>
            <a:r>
              <a:rPr lang="en-US" altLang="zh-CN" sz="1600" dirty="0">
                <a:latin typeface="微软雅黑" panose="020B0503020204020204" pitchFamily="34" charset="-122"/>
                <a:ea typeface="微软雅黑" panose="020B0503020204020204" pitchFamily="34" charset="-122"/>
              </a:rPr>
              <a:t>HTTPS </a:t>
            </a:r>
            <a:r>
              <a:rPr lang="zh-CN" altLang="en-US" sz="1600" dirty="0">
                <a:latin typeface="微软雅黑" panose="020B0503020204020204" pitchFamily="34" charset="-122"/>
                <a:ea typeface="微软雅黑" panose="020B0503020204020204" pitchFamily="34" charset="-122"/>
              </a:rPr>
              <a:t>的使用是最常见的。</a:t>
            </a:r>
            <a:r>
              <a:rPr lang="en-US" altLang="zh-CN" sz="1600" dirty="0">
                <a:latin typeface="微软雅黑" panose="020B0503020204020204" pitchFamily="34" charset="-122"/>
                <a:ea typeface="微软雅黑" panose="020B0503020204020204" pitchFamily="34" charset="-122"/>
              </a:rPr>
              <a:t>TLS </a:t>
            </a:r>
            <a:r>
              <a:rPr lang="zh-CN" altLang="en-US" sz="1600" dirty="0">
                <a:latin typeface="微软雅黑" panose="020B0503020204020204" pitchFamily="34" charset="-122"/>
                <a:ea typeface="微软雅黑" panose="020B0503020204020204" pitchFamily="34" charset="-122"/>
              </a:rPr>
              <a:t>协议主要旨在通过使用</a:t>
            </a:r>
            <a:r>
              <a:rPr lang="zh-CN" altLang="en-US" sz="1600" dirty="0">
                <a:solidFill>
                  <a:srgbClr val="FF0000"/>
                </a:solidFill>
                <a:latin typeface="微软雅黑" panose="020B0503020204020204" pitchFamily="34" charset="-122"/>
                <a:ea typeface="微软雅黑" panose="020B0503020204020204" pitchFamily="34" charset="-122"/>
              </a:rPr>
              <a:t>证书</a:t>
            </a:r>
            <a:r>
              <a:rPr lang="zh-CN" altLang="en-US" sz="1600" dirty="0">
                <a:latin typeface="微软雅黑" panose="020B0503020204020204" pitchFamily="34" charset="-122"/>
                <a:ea typeface="微软雅黑" panose="020B0503020204020204" pitchFamily="34" charset="-122"/>
              </a:rPr>
              <a:t>在两个或多个通信计算机应用程序之间提供加密，包括</a:t>
            </a:r>
            <a:r>
              <a:rPr lang="zh-CN" altLang="en-US" sz="1600" dirty="0">
                <a:solidFill>
                  <a:srgbClr val="FF0000"/>
                </a:solidFill>
                <a:latin typeface="微软雅黑" panose="020B0503020204020204" pitchFamily="34" charset="-122"/>
                <a:ea typeface="微软雅黑" panose="020B0503020204020204" pitchFamily="34" charset="-122"/>
              </a:rPr>
              <a:t>隐私（机密性）</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完整性</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真实性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公钥证书系统：</a:t>
            </a:r>
            <a:r>
              <a:rPr lang="en-US" altLang="zh-CN" dirty="0">
                <a:latin typeface="微软雅黑" panose="020B0503020204020204" pitchFamily="34" charset="-122"/>
                <a:ea typeface="微软雅黑" panose="020B0503020204020204" pitchFamily="34" charset="-122"/>
              </a:rPr>
              <a:t>X.509 </a:t>
            </a:r>
            <a:r>
              <a:rPr lang="zh-CN" altLang="en-US" dirty="0">
                <a:latin typeface="微软雅黑" panose="020B0503020204020204" pitchFamily="34" charset="-122"/>
                <a:ea typeface="微软雅黑" panose="020B0503020204020204" pitchFamily="34" charset="-122"/>
              </a:rPr>
              <a:t>证书</a:t>
            </a:r>
            <a:endParaRPr lang="en-US" altLang="zh-CN" dirty="0">
              <a:latin typeface="微软雅黑" panose="020B0503020204020204" pitchFamily="34" charset="-122"/>
              <a:ea typeface="微软雅黑" panose="020B0503020204020204" pitchFamily="34" charset="-122"/>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在密码学中，公钥证书（也称为数字证书或身份证书）是用于证明公钥有效性的电子文档。证书包括有关密钥的信息，有关其所有者（称为主体）身份的信息，以及已验证证书内容实体（称为颁发者）的</a:t>
            </a:r>
            <a:r>
              <a:rPr lang="zh-CN" altLang="en-US" sz="1600" dirty="0">
                <a:solidFill>
                  <a:srgbClr val="FF0000"/>
                </a:solidFill>
                <a:latin typeface="微软雅黑" panose="020B0503020204020204" pitchFamily="34" charset="-122"/>
                <a:ea typeface="微软雅黑" panose="020B0503020204020204" pitchFamily="34" charset="-122"/>
              </a:rPr>
              <a:t>数字签名</a:t>
            </a:r>
            <a:r>
              <a:rPr lang="zh-CN" altLang="en-US" sz="1600" dirty="0">
                <a:latin typeface="微软雅黑" panose="020B0503020204020204" pitchFamily="34" charset="-122"/>
                <a:ea typeface="微软雅黑" panose="020B0503020204020204" pitchFamily="34" charset="-122"/>
              </a:rPr>
              <a:t>。如果签名有效，且证书的颁发者值得信任，则软件可以与该密钥与证书的使用者进行安全通信。</a:t>
            </a:r>
            <a:endParaRPr lang="en-US" altLang="zh-CN" sz="1600" dirty="0">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区块链</a:t>
            </a:r>
            <a:endParaRPr lang="en-US" altLang="zh-CN" dirty="0">
              <a:latin typeface="微软雅黑" panose="020B0503020204020204" pitchFamily="34" charset="-122"/>
              <a:ea typeface="微软雅黑" panose="020B0503020204020204" pitchFamily="34" charset="-122"/>
            </a:endParaRPr>
          </a:p>
          <a:p>
            <a:pPr marL="742950" lvl="1" indent="-28575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区块链指，按照时间顺序，将数据区块以顺序相连的方式组合成的链式数据结构，并以</a:t>
            </a:r>
            <a:r>
              <a:rPr lang="zh-CN" altLang="en-US" sz="1600" dirty="0">
                <a:solidFill>
                  <a:srgbClr val="FF0000"/>
                </a:solidFill>
                <a:latin typeface="微软雅黑" panose="020B0503020204020204" pitchFamily="34" charset="-122"/>
                <a:ea typeface="微软雅黑" panose="020B0503020204020204" pitchFamily="34" charset="-122"/>
              </a:rPr>
              <a:t>密码学方式</a:t>
            </a:r>
            <a:r>
              <a:rPr lang="zh-CN" altLang="en-US" sz="1600" dirty="0">
                <a:latin typeface="微软雅黑" panose="020B0503020204020204" pitchFamily="34" charset="-122"/>
                <a:ea typeface="微软雅黑" panose="020B0503020204020204" pitchFamily="34" charset="-122"/>
              </a:rPr>
              <a:t>保证的不可篡改和不可伪造的分布式账本。区块链的主要目的是使数字信息可以被记录与传播，公开且透明，但是不可以被更改，能够保证数据的</a:t>
            </a:r>
            <a:r>
              <a:rPr lang="zh-CN" altLang="en-US" sz="1600" dirty="0">
                <a:solidFill>
                  <a:srgbClr val="FF0000"/>
                </a:solidFill>
                <a:latin typeface="微软雅黑" panose="020B0503020204020204" pitchFamily="34" charset="-122"/>
                <a:ea typeface="微软雅黑" panose="020B0503020204020204" pitchFamily="34" charset="-122"/>
              </a:rPr>
              <a:t>可靠性</a:t>
            </a:r>
            <a:r>
              <a:rPr lang="zh-CN" altLang="en-US" sz="1600" dirty="0">
                <a:latin typeface="微软雅黑" panose="020B0503020204020204" pitchFamily="34" charset="-122"/>
                <a:ea typeface="微软雅黑" panose="020B0503020204020204" pitchFamily="34" charset="-122"/>
              </a:rPr>
              <a:t>与</a:t>
            </a:r>
            <a:r>
              <a:rPr lang="zh-CN" altLang="en-US" sz="1600" dirty="0">
                <a:solidFill>
                  <a:srgbClr val="FF0000"/>
                </a:solidFill>
                <a:latin typeface="微软雅黑" panose="020B0503020204020204" pitchFamily="34" charset="-122"/>
                <a:ea typeface="微软雅黑" panose="020B0503020204020204" pitchFamily="34" charset="-122"/>
              </a:rPr>
              <a:t>真实性</a:t>
            </a:r>
            <a:r>
              <a:rPr lang="zh-CN" altLang="en-US" sz="1600" dirty="0">
                <a:latin typeface="微软雅黑" panose="020B0503020204020204" pitchFamily="34" charset="-122"/>
                <a:ea typeface="微软雅黑" panose="020B0503020204020204" pitchFamily="34" charset="-122"/>
              </a:rPr>
              <a:t>。</a:t>
            </a:r>
          </a:p>
        </p:txBody>
      </p:sp>
      <p:sp>
        <p:nvSpPr>
          <p:cNvPr id="6" name="椭圆 5">
            <a:extLst>
              <a:ext uri="{FF2B5EF4-FFF2-40B4-BE49-F238E27FC236}">
                <a16:creationId xmlns:a16="http://schemas.microsoft.com/office/drawing/2014/main" id="{221C16B7-6EC3-4E52-9B0B-C2C2628A608B}"/>
              </a:ext>
            </a:extLst>
          </p:cNvPr>
          <p:cNvSpPr/>
          <p:nvPr/>
        </p:nvSpPr>
        <p:spPr>
          <a:xfrm>
            <a:off x="836194" y="163614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AD16E999-004B-4F46-8DFF-F4A4BCA70A31}"/>
              </a:ext>
            </a:extLst>
          </p:cNvPr>
          <p:cNvSpPr/>
          <p:nvPr/>
        </p:nvSpPr>
        <p:spPr>
          <a:xfrm>
            <a:off x="836194" y="3255396"/>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5457BF1D-F9D4-408D-A469-51882C719E08}"/>
              </a:ext>
            </a:extLst>
          </p:cNvPr>
          <p:cNvSpPr/>
          <p:nvPr/>
        </p:nvSpPr>
        <p:spPr>
          <a:xfrm>
            <a:off x="836194" y="4841147"/>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2493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BB4D6C5C-C06C-4E0A-8C1D-160B7F1F2E59}"/>
              </a:ext>
            </a:extLst>
          </p:cNvPr>
          <p:cNvSpPr txBox="1">
            <a:spLocks noChangeArrowheads="1"/>
          </p:cNvSpPr>
          <p:nvPr/>
        </p:nvSpPr>
        <p:spPr bwMode="auto">
          <a:xfrm>
            <a:off x="747402" y="1861417"/>
            <a:ext cx="11054073" cy="2951898"/>
          </a:xfrm>
          <a:prstGeom prst="rect">
            <a:avLst/>
          </a:prstGeom>
          <a:noFill/>
          <a:ln w="9525">
            <a:noFill/>
            <a:miter lim="800000"/>
            <a:headEnd/>
            <a:tailEnd/>
          </a:ln>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随着科技发展以及数字化时代的逐步到来以及数据价值的逐步增长，信息安全将越来越重要。</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信息</a:t>
            </a:r>
            <a:r>
              <a:rPr lang="zh-CN" altLang="en-US" dirty="0">
                <a:solidFill>
                  <a:srgbClr val="FF0000"/>
                </a:solidFill>
                <a:latin typeface="微软雅黑" panose="020B0503020204020204" pitchFamily="34" charset="-122"/>
                <a:ea typeface="微软雅黑" panose="020B0503020204020204" pitchFamily="34" charset="-122"/>
              </a:rPr>
              <a:t>泄露</a:t>
            </a:r>
            <a:r>
              <a:rPr lang="zh-CN" altLang="en-US" dirty="0">
                <a:latin typeface="微软雅黑" panose="020B0503020204020204" pitchFamily="34" charset="-122"/>
                <a:ea typeface="微软雅黑" panose="020B0503020204020204" pitchFamily="34" charset="-122"/>
              </a:rPr>
              <a:t>或被</a:t>
            </a:r>
            <a:r>
              <a:rPr lang="zh-CN" altLang="en-US" dirty="0">
                <a:solidFill>
                  <a:srgbClr val="FF0000"/>
                </a:solidFill>
                <a:latin typeface="微软雅黑" panose="020B0503020204020204" pitchFamily="34" charset="-122"/>
                <a:ea typeface="微软雅黑" panose="020B0503020204020204" pitchFamily="34" charset="-122"/>
              </a:rPr>
              <a:t>破坏</a:t>
            </a:r>
            <a:r>
              <a:rPr lang="zh-CN" altLang="en-US" dirty="0">
                <a:latin typeface="微软雅黑" panose="020B0503020204020204" pitchFamily="34" charset="-122"/>
                <a:ea typeface="微软雅黑" panose="020B0503020204020204" pitchFamily="34" charset="-122"/>
              </a:rPr>
              <a:t>将会造成巨大损失；</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国密等机构对商用产品的</a:t>
            </a:r>
            <a:r>
              <a:rPr lang="zh-CN" altLang="en-US" dirty="0">
                <a:solidFill>
                  <a:srgbClr val="FF0000"/>
                </a:solidFill>
                <a:latin typeface="微软雅黑" panose="020B0503020204020204" pitchFamily="34" charset="-122"/>
                <a:ea typeface="微软雅黑" panose="020B0503020204020204" pitchFamily="34" charset="-122"/>
              </a:rPr>
              <a:t>算法</a:t>
            </a:r>
            <a:r>
              <a:rPr lang="zh-CN" altLang="en-US" dirty="0">
                <a:latin typeface="微软雅黑" panose="020B0503020204020204" pitchFamily="34" charset="-122"/>
                <a:ea typeface="微软雅黑" panose="020B0503020204020204" pitchFamily="34" charset="-122"/>
              </a:rPr>
              <a:t>以及</a:t>
            </a:r>
            <a:r>
              <a:rPr lang="zh-CN" altLang="en-US" dirty="0">
                <a:solidFill>
                  <a:srgbClr val="FF0000"/>
                </a:solidFill>
                <a:latin typeface="微软雅黑" panose="020B0503020204020204" pitchFamily="34" charset="-122"/>
                <a:ea typeface="微软雅黑" panose="020B0503020204020204" pitchFamily="34" charset="-122"/>
              </a:rPr>
              <a:t>安全性</a:t>
            </a:r>
            <a:r>
              <a:rPr lang="zh-CN" altLang="en-US" dirty="0">
                <a:latin typeface="微软雅黑" panose="020B0503020204020204" pitchFamily="34" charset="-122"/>
                <a:ea typeface="微软雅黑" panose="020B0503020204020204" pitchFamily="34" charset="-122"/>
              </a:rPr>
              <a:t>有一定的要求。</a:t>
            </a: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进行通讯时，信息安全由</a:t>
            </a:r>
            <a:r>
              <a:rPr lang="zh-CN" altLang="en-US" dirty="0">
                <a:solidFill>
                  <a:srgbClr val="FF0000"/>
                </a:solidFill>
                <a:latin typeface="微软雅黑" panose="020B0503020204020204" pitchFamily="34" charset="-122"/>
                <a:ea typeface="微软雅黑" panose="020B0503020204020204" pitchFamily="34" charset="-122"/>
              </a:rPr>
              <a:t>通信协议</a:t>
            </a:r>
            <a:r>
              <a:rPr lang="zh-CN" altLang="en-US" dirty="0">
                <a:latin typeface="微软雅黑" panose="020B0503020204020204" pitchFamily="34" charset="-122"/>
                <a:ea typeface="微软雅黑" panose="020B0503020204020204" pitchFamily="34" charset="-122"/>
              </a:rPr>
              <a:t>保证，通信协议通过</a:t>
            </a:r>
            <a:r>
              <a:rPr lang="zh-CN" altLang="en-US" dirty="0">
                <a:solidFill>
                  <a:srgbClr val="FF0000"/>
                </a:solidFill>
                <a:latin typeface="微软雅黑" panose="020B0503020204020204" pitchFamily="34" charset="-122"/>
                <a:ea typeface="微软雅黑" panose="020B0503020204020204" pitchFamily="34" charset="-122"/>
              </a:rPr>
              <a:t>安全密码协议</a:t>
            </a:r>
            <a:r>
              <a:rPr lang="zh-CN" altLang="en-US" dirty="0">
                <a:latin typeface="微软雅黑" panose="020B0503020204020204" pitchFamily="34" charset="-122"/>
                <a:ea typeface="微软雅黑" panose="020B0503020204020204" pitchFamily="34" charset="-122"/>
              </a:rPr>
              <a:t>来保证安全。</a:t>
            </a: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安全密码协议安全性的核心是</a:t>
            </a:r>
            <a:r>
              <a:rPr lang="zh-CN" altLang="en-US" dirty="0">
                <a:solidFill>
                  <a:srgbClr val="FF0000"/>
                </a:solidFill>
                <a:latin typeface="微软雅黑" panose="020B0503020204020204" pitchFamily="34" charset="-122"/>
                <a:ea typeface="微软雅黑" panose="020B0503020204020204" pitchFamily="34" charset="-122"/>
              </a:rPr>
              <a:t>密码算法</a:t>
            </a:r>
            <a:r>
              <a:rPr lang="zh-CN" altLang="en-US" dirty="0">
                <a:latin typeface="微软雅黑" panose="020B0503020204020204" pitchFamily="34" charset="-122"/>
                <a:ea typeface="微软雅黑" panose="020B0503020204020204" pitchFamily="34" charset="-122"/>
              </a:rPr>
              <a:t>。</a:t>
            </a:r>
          </a:p>
        </p:txBody>
      </p:sp>
      <p:sp>
        <p:nvSpPr>
          <p:cNvPr id="14" name="文本框 13"/>
          <p:cNvSpPr txBox="1"/>
          <p:nvPr/>
        </p:nvSpPr>
        <p:spPr>
          <a:xfrm>
            <a:off x="747402" y="313090"/>
            <a:ext cx="9451675" cy="769441"/>
          </a:xfrm>
          <a:prstGeom prst="rect">
            <a:avLst/>
          </a:prstGeom>
          <a:noFill/>
        </p:spPr>
        <p:txBody>
          <a:bodyPr wrap="square" rtlCol="0">
            <a:spAutoFit/>
          </a:bodyPr>
          <a:lstStyle/>
          <a:p>
            <a:r>
              <a:rPr kumimoji="1" lang="en-US" altLang="zh-CN" sz="4400" b="1" dirty="0">
                <a:latin typeface="微软雅黑" panose="020B0503020204020204" pitchFamily="34" charset="-122"/>
                <a:ea typeface="微软雅黑" panose="020B0503020204020204" pitchFamily="34" charset="-122"/>
              </a:rPr>
              <a:t>1.4 </a:t>
            </a:r>
            <a:r>
              <a:rPr kumimoji="1" lang="zh-CN" altLang="en-US" sz="4400" b="1" dirty="0">
                <a:latin typeface="微软雅黑" panose="020B0503020204020204" pitchFamily="34" charset="-122"/>
                <a:ea typeface="微软雅黑" panose="020B0503020204020204" pitchFamily="34" charset="-122"/>
              </a:rPr>
              <a:t>密码算法与系统的重要性</a:t>
            </a:r>
          </a:p>
        </p:txBody>
      </p:sp>
      <p:sp>
        <p:nvSpPr>
          <p:cNvPr id="5" name="椭圆 4">
            <a:extLst>
              <a:ext uri="{FF2B5EF4-FFF2-40B4-BE49-F238E27FC236}">
                <a16:creationId xmlns:a16="http://schemas.microsoft.com/office/drawing/2014/main" id="{34811F73-A0B6-4704-AF62-4CCB457C35D0}"/>
              </a:ext>
            </a:extLst>
          </p:cNvPr>
          <p:cNvSpPr/>
          <p:nvPr/>
        </p:nvSpPr>
        <p:spPr>
          <a:xfrm>
            <a:off x="836390" y="209192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3D569A69-7DB6-4BD8-811A-A0ADD37EC3DD}"/>
              </a:ext>
            </a:extLst>
          </p:cNvPr>
          <p:cNvSpPr/>
          <p:nvPr/>
        </p:nvSpPr>
        <p:spPr>
          <a:xfrm>
            <a:off x="836133" y="3737940"/>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9108ACA0-DFD5-43F0-B14E-6A2DF77B2D0D}"/>
              </a:ext>
            </a:extLst>
          </p:cNvPr>
          <p:cNvSpPr/>
          <p:nvPr/>
        </p:nvSpPr>
        <p:spPr>
          <a:xfrm>
            <a:off x="836133" y="4555249"/>
            <a:ext cx="86048" cy="86048"/>
          </a:xfrm>
          <a:prstGeom prst="ellipse">
            <a:avLst/>
          </a:prstGeom>
          <a:gradFill flip="none" rotWithShape="1">
            <a:gsLst>
              <a:gs pos="0">
                <a:srgbClr val="2A3289"/>
              </a:gs>
              <a:gs pos="100000">
                <a:srgbClr val="D040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0928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16430" y="2157190"/>
            <a:ext cx="4608450" cy="1077218"/>
          </a:xfrm>
          <a:prstGeom prst="rect">
            <a:avLst/>
          </a:prstGeom>
          <a:noFill/>
        </p:spPr>
        <p:txBody>
          <a:bodyPr wrap="square" rtlCol="0">
            <a:spAutoFit/>
          </a:bodyPr>
          <a:lstStyle/>
          <a:p>
            <a:r>
              <a:rPr kumimoji="1" lang="zh-CN" altLang="en-US" sz="3200" b="1" dirty="0">
                <a:solidFill>
                  <a:schemeClr val="bg1"/>
                </a:solidFill>
                <a:latin typeface="微软雅黑" panose="020B0503020204020204" pitchFamily="34" charset="-122"/>
                <a:ea typeface="微软雅黑" panose="020B0503020204020204" pitchFamily="34" charset="-122"/>
              </a:rPr>
              <a:t>为什么要使用</a:t>
            </a:r>
            <a:r>
              <a:rPr kumimoji="1" lang="en-US" altLang="zh-CN" sz="3200" b="1" dirty="0">
                <a:solidFill>
                  <a:schemeClr val="bg1"/>
                </a:solidFill>
                <a:latin typeface="微软雅黑" panose="020B0503020204020204" pitchFamily="34" charset="-122"/>
                <a:ea typeface="微软雅黑" panose="020B0503020204020204" pitchFamily="34" charset="-122"/>
              </a:rPr>
              <a:t>Rust</a:t>
            </a:r>
            <a:r>
              <a:rPr kumimoji="1" lang="zh-CN" altLang="en-US" sz="3200" b="1" dirty="0">
                <a:solidFill>
                  <a:schemeClr val="bg1"/>
                </a:solidFill>
                <a:latin typeface="微软雅黑" panose="020B0503020204020204" pitchFamily="34" charset="-122"/>
                <a:ea typeface="微软雅黑" panose="020B0503020204020204" pitchFamily="34" charset="-122"/>
              </a:rPr>
              <a:t>探索密码系统</a:t>
            </a:r>
          </a:p>
        </p:txBody>
      </p:sp>
      <p:sp>
        <p:nvSpPr>
          <p:cNvPr id="3" name="矩形 2"/>
          <p:cNvSpPr/>
          <p:nvPr/>
        </p:nvSpPr>
        <p:spPr>
          <a:xfrm>
            <a:off x="5216430" y="3146491"/>
            <a:ext cx="4265550" cy="371577"/>
          </a:xfrm>
          <a:prstGeom prst="rect">
            <a:avLst/>
          </a:prstGeom>
        </p:spPr>
        <p:txBody>
          <a:bodyPr wrap="square">
            <a:spAutoFit/>
          </a:bodyPr>
          <a:lstStyle/>
          <a:p>
            <a:pPr>
              <a:lnSpc>
                <a:spcPct val="150000"/>
              </a:lnSpc>
            </a:pPr>
            <a:r>
              <a:rPr kumimoji="1" lang="en-US" altLang="zh-CN" sz="1400" dirty="0">
                <a:solidFill>
                  <a:schemeClr val="bg1"/>
                </a:solidFill>
                <a:latin typeface="Proxima Nova Lt" panose="02000506030000020004" pitchFamily="2" charset="0"/>
                <a:ea typeface="PingFang SC Thin" panose="020B0400000000000000" pitchFamily="34" charset="-122"/>
              </a:rPr>
              <a:t>Reasons to Use Rust in Cryptographic Systems</a:t>
            </a:r>
            <a:endParaRPr kumimoji="1" lang="zh-CN" altLang="en-US" sz="1400" dirty="0">
              <a:solidFill>
                <a:schemeClr val="bg1"/>
              </a:solidFill>
              <a:latin typeface="Proxima Nova Lt" panose="02000506030000020004" pitchFamily="2" charset="0"/>
              <a:ea typeface="PingFang SC Thin" panose="020B0400000000000000" pitchFamily="34" charset="-122"/>
            </a:endParaRPr>
          </a:p>
        </p:txBody>
      </p:sp>
      <p:pic>
        <p:nvPicPr>
          <p:cNvPr id="9" name="图片 8">
            <a:extLst>
              <a:ext uri="{FF2B5EF4-FFF2-40B4-BE49-F238E27FC236}">
                <a16:creationId xmlns:a16="http://schemas.microsoft.com/office/drawing/2014/main" id="{C7DE7562-1DA8-4B7A-9BF9-A499169C357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1277461" y="1004815"/>
            <a:ext cx="3729863" cy="5014984"/>
          </a:xfrm>
          <a:prstGeom prst="rect">
            <a:avLst/>
          </a:prstGeom>
        </p:spPr>
      </p:pic>
      <p:sp>
        <p:nvSpPr>
          <p:cNvPr id="5" name="矩形 4"/>
          <p:cNvSpPr/>
          <p:nvPr/>
        </p:nvSpPr>
        <p:spPr>
          <a:xfrm>
            <a:off x="4387699" y="5406886"/>
            <a:ext cx="447263" cy="447263"/>
          </a:xfrm>
          <a:prstGeom prst="rect">
            <a:avLst/>
          </a:prstGeom>
          <a:gradFill>
            <a:gsLst>
              <a:gs pos="0">
                <a:srgbClr val="2A3289"/>
              </a:gs>
              <a:gs pos="100000">
                <a:srgbClr val="D0402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35688772"/>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7322</TotalTime>
  <Words>3425</Words>
  <Application>Microsoft Office PowerPoint</Application>
  <PresentationFormat>宽屏</PresentationFormat>
  <Paragraphs>529</Paragraphs>
  <Slides>26</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PingFang SC Thin</vt:lpstr>
      <vt:lpstr>Proxima Nova Lt</vt:lpstr>
      <vt:lpstr>Proxima Nova Rg</vt:lpstr>
      <vt:lpstr>等线</vt:lpstr>
      <vt:lpstr>等线 Light</vt:lpstr>
      <vt:lpstr>黑体</vt:lpstr>
      <vt:lpstr>宋体</vt:lpstr>
      <vt:lpstr>微软雅黑</vt:lpstr>
      <vt:lpstr>字魂160号-檀宋</vt:lpstr>
      <vt:lpstr>Arial</vt:lpstr>
      <vt:lpstr>Calibri</vt:lpstr>
      <vt:lpstr>Wingdings</vt:lpstr>
      <vt:lpstr>1_自定义设计方案</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贝贝</dc:creator>
  <cp:lastModifiedBy>wangjiangtong</cp:lastModifiedBy>
  <cp:revision>332</cp:revision>
  <dcterms:created xsi:type="dcterms:W3CDTF">2022-07-14T03:45:04Z</dcterms:created>
  <dcterms:modified xsi:type="dcterms:W3CDTF">2022-07-26T07:04:59Z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125DD38C89B8050E2691CF62E9BF75D3</vt:lpwstr>
  </property>
  <property fmtid="{D5CDD505-2E9C-101B-9397-08002B2CF9AE}" pid="3" name="KSOProductBuildVer">
    <vt:lpwstr>2052-4.3.0.7280</vt:lpwstr>
  </property>
  <property fmtid="{D5CDD505-2E9C-101B-9397-08002B2CF9AE}" pid="4" name="_2015_ms_pID_725343">
    <vt:lpwstr>(3)xs7XJ6w+V1ynosm/YDm6HdjokEXVwIYgOVNEhQQSCykmfIOPUSEPvirruilLpWtdi8aiVaq0
UCk0XcU3u+LyNAqpOicwmC8ltZtfa09VW+FjShXjePbcuCW69zOpP+tPyHLltGhizqcgwXAU
WsPqNQvzUVQM9+GNFAa/7F1QuDzpW3EUoMHIyYz4ngKTpKAe30sa6HcPaVXl1+PFT0c/aslF
hhwPeKVHa+Dvfq0pQ4</vt:lpwstr>
  </property>
  <property fmtid="{D5CDD505-2E9C-101B-9397-08002B2CF9AE}" pid="5" name="_2015_ms_pID_7253431">
    <vt:lpwstr>Fgk6twKMhUbPGu8phu4baY/7Rle0eA0Mi3GQEgKacgA8B+RcdOXkvi
KtafcusBmbpB6xcg8NFfas2pXjg2eQZPABTmxuUsbBqXgtHB5TwIuhA0a6fMUOygs+zaVEFu
yD/NyvdFxbOSKSylKNQX0FJYjA95M86OwrkWaX+3koRHJrLkcp2WLOwz+7g/5UPSi0oneIw8
o194p2HxcOK5RhLpFn3ZamwebgXkRnWNn6q2</vt:lpwstr>
  </property>
  <property fmtid="{D5CDD505-2E9C-101B-9397-08002B2CF9AE}" pid="6" name="_2015_ms_pID_7253432">
    <vt:lpwstr>iVGCGgj5pay6Cb/g6j8w0RY=</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1658804052</vt:lpwstr>
  </property>
</Properties>
</file>