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4" r:id="rId4"/>
    <p:sldId id="282" r:id="rId5"/>
    <p:sldId id="275" r:id="rId6"/>
    <p:sldId id="267" r:id="rId7"/>
    <p:sldId id="283" r:id="rId8"/>
    <p:sldId id="276" r:id="rId9"/>
    <p:sldId id="277" r:id="rId10"/>
    <p:sldId id="279" r:id="rId11"/>
    <p:sldId id="278" r:id="rId12"/>
    <p:sldId id="284" r:id="rId13"/>
    <p:sldId id="291" r:id="rId14"/>
    <p:sldId id="292" r:id="rId15"/>
    <p:sldId id="280" r:id="rId16"/>
    <p:sldId id="287" r:id="rId17"/>
    <p:sldId id="295" r:id="rId18"/>
    <p:sldId id="298" r:id="rId19"/>
    <p:sldId id="293" r:id="rId20"/>
    <p:sldId id="297" r:id="rId21"/>
    <p:sldId id="294" r:id="rId22"/>
    <p:sldId id="296" r:id="rId23"/>
    <p:sldId id="286" r:id="rId24"/>
    <p:sldId id="289" r:id="rId25"/>
    <p:sldId id="266" r:id="rId26"/>
    <p:sldId id="290" r:id="rId27"/>
    <p:sldId id="288" r:id="rId28"/>
    <p:sldId id="269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4"/>
  </p:normalViewPr>
  <p:slideViewPr>
    <p:cSldViewPr snapToGrid="0" snapToObjects="1">
      <p:cViewPr>
        <p:scale>
          <a:sx n="37" d="100"/>
          <a:sy n="37" d="100"/>
        </p:scale>
        <p:origin x="9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en.wikipedia.org/wiki/Formal_method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执行计划 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Planner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）：用于指导整个计算流水线的编排与生成。</a:t>
            </a: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优化器 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Optimizer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）：基于规则的优化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,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比如谓词下推或是去掉不必要的列。</a:t>
            </a: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处理器 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Processors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）：</a:t>
            </a:r>
            <a:r>
              <a:rPr lang="en-US" b="0" i="0" dirty="0">
                <a:solidFill>
                  <a:srgbClr val="1C1E21"/>
                </a:solidFill>
                <a:effectLst/>
                <a:latin typeface="Roboto" panose="020B0604020202020204" pitchFamily="2" charset="0"/>
              </a:rPr>
              <a:t> Pull &amp; Push 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Roboto" panose="020B0604020202020204" pitchFamily="2" charset="0"/>
              </a:rPr>
              <a:t>Pipeline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Roboto" panose="020B0604020202020204" pitchFamily="2" charset="0"/>
              </a:rPr>
              <a:t>，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执行计算逻辑的核心组件。整个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Pipeline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是一个有向无环图，每个点是一个处理器，每条边由处理器的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InPort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和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OutPort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相连构成，数据到达不同的处理器进行计算后，通过边流向下一个处理器，多个处理器可以并行计算，在集群模式下还可以跨节点分布式执行。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9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支持多种 </a:t>
            </a:r>
            <a:r>
              <a:rPr lang="en-US" dirty="0">
                <a:effectLst/>
              </a:rPr>
              <a:t>catalog，</a:t>
            </a:r>
            <a:r>
              <a:rPr lang="zh-CN" altLang="en-US" dirty="0">
                <a:effectLst/>
              </a:rPr>
              <a:t>可以直接对接 </a:t>
            </a:r>
            <a:r>
              <a:rPr lang="en-US" dirty="0">
                <a:effectLst/>
              </a:rPr>
              <a:t>Hive </a:t>
            </a:r>
            <a:r>
              <a:rPr lang="zh-CN" altLang="en-US" dirty="0">
                <a:effectLst/>
              </a:rPr>
              <a:t>引擎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支持跑在本地文件系统做测试，但是没有做性能优化。</a:t>
            </a:r>
          </a:p>
        </p:txBody>
      </p:sp>
    </p:spTree>
    <p:extLst>
      <p:ext uri="{BB962C8B-B14F-4D97-AF65-F5344CB8AC3E}">
        <p14:creationId xmlns:p14="http://schemas.microsoft.com/office/powerpoint/2010/main" val="109159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1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98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基于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 Parser combinator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DSL (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领域特定语言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nom-rule，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注重开发体验。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对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Parser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解析出的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AST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进行语义分析，并且生成一个初始的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Logical Plan（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逻辑计划）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对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Logical Plan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进行改写和优化，最终生成一个可执行的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Physical Plan 。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基于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Transformation Rule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的优化器框架（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Volcano/Cascades）。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Interpreter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Physical Plan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翻译成可执行的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Pipeline，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并交由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Databend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Processor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执行框架进行计算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70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形式化方法（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Formal method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），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是一种数学方法，用于软件和硬件系统的描述（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specification）、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开发（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development）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和验证（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verification）。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旨在能像其它工程学科一样，通过用数学进行分析，来提高设计的可靠性（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reliability）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和健壮性（</a:t>
            </a:r>
            <a:r>
              <a:rPr lang="en-US" b="0" i="0" dirty="0">
                <a:solidFill>
                  <a:srgbClr val="121212"/>
                </a:solidFill>
                <a:effectLst/>
                <a:latin typeface="-apple-system"/>
              </a:rPr>
              <a:t>robustness）。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右图</a:t>
            </a:r>
            <a:r>
              <a:rPr lang="zh-CN" altLang="en-US" dirty="0"/>
              <a:t>：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用几行代码即可定义一个快速、类型安全、自动向下转型并支持向量化的二元函数</a:t>
            </a:r>
          </a:p>
        </p:txBody>
      </p:sp>
    </p:spTree>
    <p:extLst>
      <p:ext uri="{BB962C8B-B14F-4D97-AF65-F5344CB8AC3E}">
        <p14:creationId xmlns:p14="http://schemas.microsoft.com/office/powerpoint/2010/main" val="1430556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16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Lora" panose="020B0604020202020204" pitchFamily="2" charset="0"/>
              </a:rPr>
              <a:t> C </a:t>
            </a:r>
            <a:r>
              <a:rPr lang="zh-CN" altLang="en-US" b="0" i="0" dirty="0">
                <a:effectLst/>
                <a:latin typeface="Lora" panose="020B0604020202020204" pitchFamily="2" charset="0"/>
              </a:rPr>
              <a:t>系语言最多的问题就是各类内存问题，而这些问题大多是运行时问题。即便现在已经有了各种工具，解决其运行时问题也很困难。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Lora" panose="020B0604020202020204" pitchFamily="2" charset="0"/>
              </a:rPr>
              <a:t> Rust </a:t>
            </a:r>
            <a:r>
              <a:rPr lang="zh-CN" altLang="en-US" b="0" i="0" dirty="0">
                <a:effectLst/>
                <a:latin typeface="Lora" panose="020B0604020202020204" pitchFamily="2" charset="0"/>
              </a:rPr>
              <a:t>解决这类问题的思路，是在语法层面禁止一切可能出现内存问题的操作，换来的代价就是更多的编译时间。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Lora" panose="020B0604020202020204" pitchFamily="2" charset="0"/>
              </a:rPr>
              <a:t> 解决可预期的“编译时间”和难预期的“运行时问题”，我选择前者。人生苦短，浪费时间在解决运行时的各种内存问题太不值当了。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02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DEE2E6"/>
                </a:solidFill>
                <a:effectLst/>
                <a:latin typeface="Jost"/>
              </a:rPr>
              <a:t>Databend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 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的单元测试组织形式有别于一般的 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Rust 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项目，是直接一股脑放在 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tests/it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目录下的。同时，在各个 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crate 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的 </a:t>
            </a:r>
            <a:r>
              <a:rPr lang="en-US" altLang="zh-CN" b="0" i="0" dirty="0" err="1">
                <a:solidFill>
                  <a:srgbClr val="DEE2E6"/>
                </a:solidFill>
                <a:effectLst/>
                <a:latin typeface="Jost"/>
              </a:rPr>
              <a:t>Cargo.toml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中，也针对性地禁用了 </a:t>
            </a:r>
            <a:r>
              <a:rPr lang="en-US" altLang="zh-CN" b="0" i="0" dirty="0" err="1">
                <a:solidFill>
                  <a:srgbClr val="DEE2E6"/>
                </a:solidFill>
                <a:effectLst/>
                <a:latin typeface="Jost"/>
              </a:rPr>
              <a:t>doctest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和 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bin/lib test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。</a:t>
            </a:r>
          </a:p>
          <a:p>
            <a:pPr algn="l"/>
            <a:r>
              <a:rPr lang="zh-CN" altLang="en-US" b="1" i="0" dirty="0">
                <a:solidFill>
                  <a:srgbClr val="DEE2E6"/>
                </a:solidFill>
                <a:effectLst/>
                <a:latin typeface="Jost"/>
              </a:rPr>
              <a:t>优点</a:t>
            </a:r>
            <a:endParaRPr lang="zh-CN" altLang="en-US" b="0" i="0" dirty="0">
              <a:solidFill>
                <a:srgbClr val="DEE2E6"/>
              </a:solidFill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 减少需要构建的测试目标，提高测试编译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/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链接速度。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 当需要添加新单元测试时（不修改 </a:t>
            </a:r>
            <a:r>
              <a:rPr lang="en-US" altLang="zh-CN" b="0" i="0" dirty="0" err="1">
                <a:solidFill>
                  <a:srgbClr val="DEE2E6"/>
                </a:solidFill>
                <a:effectLst/>
                <a:latin typeface="Jost"/>
              </a:rPr>
              <a:t>src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），只需要编译对应的 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it(test)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，节省时间。</a:t>
            </a:r>
          </a:p>
          <a:p>
            <a:pPr algn="l"/>
            <a:r>
              <a:rPr lang="zh-CN" altLang="en-US" b="1" i="0" dirty="0">
                <a:solidFill>
                  <a:srgbClr val="DEE2E6"/>
                </a:solidFill>
                <a:effectLst/>
                <a:latin typeface="Jost"/>
              </a:rPr>
              <a:t>缺点</a:t>
            </a:r>
            <a:endParaRPr lang="zh-CN" altLang="en-US" b="0" i="0" dirty="0">
              <a:solidFill>
                <a:srgbClr val="DEE2E6"/>
              </a:solidFill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 tests/it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会把需要测试的 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crate 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当作一个外部对象，所有待测试的内容都需要被设定为 </a:t>
            </a: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pub 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。不利于软件设计上的分层，整个项目结构会迅速的被破坏，需要引入编码规范并更加依赖开发者的主动维护。</a:t>
            </a: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DEE2E6"/>
                </a:solidFill>
                <a:effectLst/>
                <a:latin typeface="Jost"/>
              </a:rPr>
              <a:t>Golden Files </a:t>
            </a:r>
            <a:r>
              <a:rPr lang="zh-CN" altLang="en-US" b="0" i="0" dirty="0">
                <a:solidFill>
                  <a:srgbClr val="DEE2E6"/>
                </a:solidFill>
                <a:effectLst/>
                <a:latin typeface="Jost"/>
              </a:rPr>
              <a:t>测试是一种常用的测试手段，相当于是一类快照测试，如果执行情况和预期结果存在差异则认为测试失败。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75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Inter"/>
              </a:rPr>
              <a:t> 动态调度的开销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Inter"/>
              </a:rPr>
              <a:t>dyn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Inter"/>
              </a:rPr>
              <a:t> Future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Inter"/>
              </a:rPr>
              <a:t>。这意味着比较难做一些编译器的优化。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Inter"/>
              </a:rPr>
              <a:t> 内存分配的开销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Inter"/>
              </a:rPr>
              <a:t>Box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Inter"/>
              </a:rPr>
              <a:t>。经常调用的函数。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Inter"/>
              </a:rPr>
              <a:t>trait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Inter"/>
              </a:rPr>
              <a:t>被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Inter"/>
              </a:rPr>
              <a:t>async-trait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Inter"/>
              </a:rPr>
              <a:t>改写成新的形式之后，每次调用都需要在堆上新建一个对象。这会对程序的性能造成比较大的影响。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en-US" altLang="zh-CN" dirty="0"/>
              <a:t>- dispatch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 就是在要用调用一个 </a:t>
            </a:r>
            <a:r>
              <a:rPr lang="en-US" altLang="zh-CN" b="0" i="0" dirty="0">
                <a:solidFill>
                  <a:srgbClr val="C9CACC"/>
                </a:solidFill>
                <a:effectLst/>
                <a:latin typeface="JetBrains Mono"/>
              </a:rPr>
              <a:t>interface 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的具体实现的方法的时候，我们需要知道到底是哪个实例和它具体的类型，因为有多个不同类型的实例可能实现了这个 </a:t>
            </a:r>
            <a:r>
              <a:rPr lang="en-US" altLang="zh-CN" b="0" i="0" dirty="0">
                <a:solidFill>
                  <a:srgbClr val="C9CACC"/>
                </a:solidFill>
                <a:effectLst/>
                <a:latin typeface="JetBrains Mono"/>
              </a:rPr>
              <a:t>interface 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。</a:t>
            </a:r>
            <a:r>
              <a:rPr lang="en-US" altLang="zh-CN" b="0" i="0" dirty="0">
                <a:solidFill>
                  <a:srgbClr val="C9CACC"/>
                </a:solidFill>
                <a:effectLst/>
                <a:latin typeface="JetBrains Mono"/>
              </a:rPr>
              <a:t>dispatch 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的方式不同，其成本也不同。</a:t>
            </a:r>
            <a:endParaRPr lang="en-US" b="0" i="0" dirty="0">
              <a:solidFill>
                <a:srgbClr val="C9CACC"/>
              </a:solidFill>
              <a:effectLst/>
              <a:latin typeface="JetBrains Mono"/>
            </a:endParaRPr>
          </a:p>
          <a:p>
            <a:pPr algn="just"/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- </a:t>
            </a:r>
            <a:r>
              <a:rPr lang="en-US" dirty="0"/>
              <a:t>dynamic dispatch 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是利用 </a:t>
            </a:r>
            <a:r>
              <a:rPr lang="en-US" dirty="0"/>
              <a:t>trait object</a:t>
            </a:r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 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的东西来实现的。</a:t>
            </a:r>
            <a:endParaRPr lang="en-US" b="0" i="0" dirty="0">
              <a:solidFill>
                <a:srgbClr val="C9CACC"/>
              </a:solidFill>
              <a:effectLst/>
              <a:latin typeface="JetBrains Mono"/>
            </a:endParaRPr>
          </a:p>
          <a:p>
            <a:pPr algn="just"/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- </a:t>
            </a:r>
            <a:r>
              <a:rPr lang="en-US" altLang="zh-CN" b="0" i="0" dirty="0" err="1">
                <a:solidFill>
                  <a:srgbClr val="C9CACC"/>
                </a:solidFill>
                <a:effectLst/>
                <a:latin typeface="JetBrains Mono"/>
              </a:rPr>
              <a:t>e</a:t>
            </a:r>
            <a:r>
              <a:rPr lang="en-US" b="0" i="0" dirty="0" err="1">
                <a:solidFill>
                  <a:srgbClr val="C9CACC"/>
                </a:solidFill>
                <a:effectLst/>
                <a:latin typeface="JetBrains Mono"/>
              </a:rPr>
              <a:t>num</a:t>
            </a:r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 dispatch 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是利用 </a:t>
            </a:r>
            <a:r>
              <a:rPr lang="en-US" b="0" i="0" dirty="0" err="1">
                <a:solidFill>
                  <a:srgbClr val="C9CACC"/>
                </a:solidFill>
                <a:effectLst/>
                <a:latin typeface="JetBrains Mono"/>
              </a:rPr>
              <a:t>enum</a:t>
            </a:r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 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来代替 </a:t>
            </a:r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trait object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，这个方法的原理其实就是 </a:t>
            </a:r>
            <a:r>
              <a:rPr lang="en-US" b="0" i="0" dirty="0">
                <a:solidFill>
                  <a:srgbClr val="C9CACC"/>
                </a:solidFill>
                <a:effectLst/>
                <a:latin typeface="JetBrains Mono"/>
              </a:rPr>
              <a:t>static dispatch</a:t>
            </a:r>
            <a:r>
              <a:rPr lang="zh-CN" altLang="en-US" b="0" i="0" dirty="0">
                <a:solidFill>
                  <a:srgbClr val="C9CACC"/>
                </a:solidFill>
                <a:effectLst/>
                <a:latin typeface="JetBrains Mono"/>
              </a:rPr>
              <a:t>，但是语法更便利。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61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13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46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7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62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36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8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9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7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5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8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  <a:t>2022/7/18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end.rs/doc/contributing/rfcs/new-sql-planner-framewor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s://mp.weixin.qq.com/s/yb3KivhKXmTyCDHVDXpYd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atafuselabs/databend/issues/6547" TargetMode="External"/><Relationship Id="rId5" Type="http://schemas.openxmlformats.org/officeDocument/2006/relationships/hyperlink" Target="https://github.com/andylokandy/typed-type-exercise-in-rust" TargetMode="External"/><Relationship Id="rId4" Type="http://schemas.openxmlformats.org/officeDocument/2006/relationships/hyperlink" Target="https://github.com/datafuselabs/databend/discussions/543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dump.info/post/20220227-weekly-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klad.github.io/2021/02/27/delete-cargo-integration-tests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psiace.github.io/databend-internals/docs/contribute-to-databend/write-and-run-tests/" TargetMode="External"/><Relationship Id="rId4" Type="http://schemas.openxmlformats.org/officeDocument/2006/relationships/hyperlink" Target="https://bohutang.me/2021/09/14/databend-cloud-warehouse-how-to-test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vwwvwwv/async-trait" TargetMode="External"/><Relationship Id="rId3" Type="http://schemas.openxmlformats.org/officeDocument/2006/relationships/image" Target="../media/image15.png"/><Relationship Id="rId7" Type="http://schemas.openxmlformats.org/officeDocument/2006/relationships/hyperlink" Target="https://github.com/dtolnay/async-trait/pull/18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kyzh.dev/posts/articles/2022-01-31-gat-async-trait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fuselabs/databe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sia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enum_dispatch/0.1.2/enum_dispatch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datafuselabs/databend/pull/657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kio-rs/tracing#in-asynchronous-cod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hyperlink" Target="https://onesignal.com/blog/solving-memory-leaks-in-rus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fuselabs/openraf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datafuselabs/opensrv" TargetMode="External"/><Relationship Id="rId4" Type="http://schemas.openxmlformats.org/officeDocument/2006/relationships/hyperlink" Target="https://github.com/datafuselabs/opend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pace.bilibili.com/275673537/channel/collectiondetail?sid=87507&amp;ctype=0" TargetMode="External"/><Relationship Id="rId4" Type="http://schemas.openxmlformats.org/officeDocument/2006/relationships/hyperlink" Target="https://space.bilibili.com/275673537/channel/seriesdetail?sid=488491&amp;ctype=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wo.io/reports/2022-25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end.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datafuselabs/databen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521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架构和设计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Computing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844A9-4484-67CC-4D47-B445CAF6696F}"/>
              </a:ext>
            </a:extLst>
          </p:cNvPr>
          <p:cNvSpPr txBox="1"/>
          <p:nvPr/>
        </p:nvSpPr>
        <p:spPr>
          <a:xfrm>
            <a:off x="8367402" y="2251551"/>
            <a:ext cx="382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执行计划 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Planner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优化器 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Optimizer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处理器 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Processors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B88F3E-80B0-DA0C-DF84-BD000D82CB15}"/>
              </a:ext>
            </a:extLst>
          </p:cNvPr>
          <p:cNvSpPr txBox="1"/>
          <p:nvPr/>
        </p:nvSpPr>
        <p:spPr>
          <a:xfrm>
            <a:off x="2835192" y="4776426"/>
            <a:ext cx="652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计算层由多个集群（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cluster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）组成，不同集群可以承担不同的工作负载，每个集群又由多个计算节点（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node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）组成，可以轻松添加、删除节点或集群，做到资源的按需、按量管理。</a:t>
            </a: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45AF854E-B36E-FDDD-7749-CB3F750D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0" y="2081574"/>
            <a:ext cx="8212252" cy="20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7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架构和设计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Storage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844A9-4484-67CC-4D47-B445CAF6696F}"/>
              </a:ext>
            </a:extLst>
          </p:cNvPr>
          <p:cNvSpPr txBox="1"/>
          <p:nvPr/>
        </p:nvSpPr>
        <p:spPr>
          <a:xfrm>
            <a:off x="1678381" y="3775838"/>
            <a:ext cx="891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使用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Parquet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列式存储格式来储存数据，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为了加快查找（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Partition Pruning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），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为每个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Parquet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提供了自己的索引：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min_max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，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sparse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，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bloom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。</a:t>
            </a:r>
          </a:p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存储层能够让数据自由流动，支持对接多种对象存储服务。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C62280-C35A-D671-5829-BA6D15D7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256"/>
            <a:ext cx="12192000" cy="14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6" y="1385744"/>
            <a:ext cx="313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What’s</a:t>
            </a:r>
            <a:r>
              <a:rPr kumimoji="1" lang="zh-CN" altLang="en-US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New</a:t>
            </a:r>
          </a:p>
        </p:txBody>
      </p:sp>
      <p:sp>
        <p:nvSpPr>
          <p:cNvPr id="3" name="矩形 2"/>
          <p:cNvSpPr/>
          <p:nvPr/>
        </p:nvSpPr>
        <p:spPr>
          <a:xfrm>
            <a:off x="5473436" y="2596881"/>
            <a:ext cx="3817460" cy="3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不止于性能，</a:t>
            </a:r>
            <a:r>
              <a:rPr kumimoji="1" lang="en-US" altLang="zh-CN" sz="1400" dirty="0" err="1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kumimoji="1" lang="en-US" altLang="zh-CN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还关心这些</a:t>
            </a: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16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更加友好的查询体验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CAD7A7-E33E-523B-066B-29FBCDD2DE00}"/>
              </a:ext>
            </a:extLst>
          </p:cNvPr>
          <p:cNvSpPr txBox="1"/>
          <p:nvPr/>
        </p:nvSpPr>
        <p:spPr>
          <a:xfrm>
            <a:off x="747402" y="1923308"/>
            <a:ext cx="4621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引入严格的语义检查环节，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在查询编译阶段拦截大部分错误。</a:t>
            </a:r>
          </a:p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202BC-EB83-325D-8014-F182B2955423}"/>
              </a:ext>
            </a:extLst>
          </p:cNvPr>
          <p:cNvSpPr txBox="1"/>
          <p:nvPr/>
        </p:nvSpPr>
        <p:spPr>
          <a:xfrm>
            <a:off x="747402" y="3134200"/>
            <a:ext cx="4901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语法错误，例如：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写错了关键字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遗漏了某些子句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语义错误，例如：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使用了不存在的 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Column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具有歧义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CC7E25-5BBC-BB5E-17F3-8A095F958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37" y="2002375"/>
            <a:ext cx="6729361" cy="285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9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全新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Planner</a:t>
            </a:r>
            <a:endParaRPr kumimoji="1" lang="zh-CN" altLang="en-US" sz="4400" b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BF318-862B-DD57-1F94-757969066A53}"/>
              </a:ext>
            </a:extLst>
          </p:cNvPr>
          <p:cNvSpPr txBox="1"/>
          <p:nvPr/>
        </p:nvSpPr>
        <p:spPr>
          <a:xfrm>
            <a:off x="5348598" y="15010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New SQL Planner Framework Design |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Databend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Databend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 SQL Planner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全新设计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736E868-9434-1077-5445-48A9BC840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65839"/>
            <a:ext cx="12192000" cy="32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类型安全的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Expression</a:t>
            </a:r>
            <a:endParaRPr kumimoji="1" lang="zh-CN" altLang="en-US" sz="4400" b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C49CE4-EB6F-A2C6-4AF2-E47873AF8E2C}"/>
              </a:ext>
            </a:extLst>
          </p:cNvPr>
          <p:cNvSpPr txBox="1"/>
          <p:nvPr/>
        </p:nvSpPr>
        <p:spPr>
          <a:xfrm>
            <a:off x="747402" y="1951672"/>
            <a:ext cx="54400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全新的表达式框架，包含一套形式化的类型系统。</a:t>
            </a:r>
          </a:p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类型检查。运行时不关注类型信息。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类型安全的向下转型（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downcast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Enum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分发，减少运行时开销，降低开发难度。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泛型，在函数签名中使用，减少手写的重载。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E7548B-509A-EE80-F054-7CB7F3E912E1}"/>
              </a:ext>
            </a:extLst>
          </p:cNvPr>
          <p:cNvSpPr txBox="1"/>
          <p:nvPr/>
        </p:nvSpPr>
        <p:spPr>
          <a:xfrm>
            <a:off x="747402" y="3950454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Learn More</a:t>
            </a:r>
            <a:endParaRPr lang="LID4096" b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33AAF9B-A004-49A3-535E-E03BC562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51" y="2859114"/>
            <a:ext cx="5923609" cy="16937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C33BFE-9DF3-00B3-5036-EC7E3FE4DAAD}"/>
              </a:ext>
            </a:extLst>
          </p:cNvPr>
          <p:cNvSpPr txBox="1"/>
          <p:nvPr/>
        </p:nvSpPr>
        <p:spPr>
          <a:xfrm>
            <a:off x="747402" y="45793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RFC | Formal Type System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Typed Type Exercise in Rust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6"/>
              </a:rPr>
              <a:t>Tracking issue for new expression framework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59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8526" y="1479138"/>
            <a:ext cx="316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In Rust Way</a:t>
            </a:r>
            <a:endParaRPr kumimoji="1" lang="zh-CN" altLang="en-US" sz="3600" b="1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8526" y="2816769"/>
            <a:ext cx="3817460" cy="37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关于使用 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的一些实践和体会</a:t>
            </a:r>
            <a:endParaRPr kumimoji="1" lang="en-US" altLang="zh-CN" sz="1400" dirty="0">
              <a:solidFill>
                <a:schemeClr val="bg1"/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40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快速迭代</a:t>
            </a:r>
            <a:endParaRPr kumimoji="1" lang="en-US" altLang="zh-CN" sz="4400" b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3D6819-EC8D-43FB-C7DE-DCF4B435ECFB}"/>
              </a:ext>
            </a:extLst>
          </p:cNvPr>
          <p:cNvSpPr txBox="1"/>
          <p:nvPr/>
        </p:nvSpPr>
        <p:spPr>
          <a:xfrm>
            <a:off x="747402" y="1841244"/>
            <a:ext cx="786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周刊（第</a:t>
            </a:r>
            <a:r>
              <a:rPr lang="en-US" altLang="zh-CN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7</a:t>
            </a:r>
            <a:r>
              <a:rPr lang="zh-CN" altLang="en-US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期）：一个</a:t>
            </a:r>
            <a:r>
              <a:rPr lang="en-US" altLang="zh-CN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C</a:t>
            </a:r>
            <a:r>
              <a:rPr lang="zh-CN" altLang="en-US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系程序员的</a:t>
            </a:r>
            <a:r>
              <a:rPr lang="en-US" altLang="zh-CN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Rust</a:t>
            </a:r>
            <a:r>
              <a:rPr lang="zh-CN" altLang="en-US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初体验 </a:t>
            </a:r>
            <a:r>
              <a:rPr lang="en-US" altLang="zh-CN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- codedump</a:t>
            </a:r>
            <a:r>
              <a:rPr lang="zh-CN" altLang="en-US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的网络日志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54E035-A889-4A73-CC75-2E8E86A8C11E}"/>
              </a:ext>
            </a:extLst>
          </p:cNvPr>
          <p:cNvSpPr txBox="1"/>
          <p:nvPr/>
        </p:nvSpPr>
        <p:spPr>
          <a:xfrm>
            <a:off x="747402" y="2969289"/>
            <a:ext cx="5073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6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周更新一次 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nightly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工具链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上游优先并及时更新依赖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与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fmt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/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clippy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等现有工具集成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利用生态中的好工具 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cargo-{edit /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udeps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/ audit}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探索可能对开发更友好的新工具 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mold / cargo-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hakari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/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nextest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goldenfiles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/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insta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/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enum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-dispatch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906945-2531-D976-B6A9-C3BEB281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6911"/>
            <a:ext cx="5862320" cy="28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测试风格</a:t>
            </a:r>
            <a:endParaRPr kumimoji="1" lang="en-US" altLang="zh-CN" sz="4400" b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A92F1-62CC-D703-623F-7CCCB8F2C99F}"/>
              </a:ext>
            </a:extLst>
          </p:cNvPr>
          <p:cNvSpPr txBox="1"/>
          <p:nvPr/>
        </p:nvSpPr>
        <p:spPr>
          <a:xfrm>
            <a:off x="356456" y="5051745"/>
            <a:ext cx="11479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Delete Cargo Integration Tests (matklad.github.io)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Rust,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Databend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 and the Cloud Warehouse（4）Databend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社区如何做测试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[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虎哥的博客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] (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bohutang.me)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如何为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Databend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添加新的测试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|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Databend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内幕大揭秘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(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psiace.github.io)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1960F51-CE91-59AA-F478-0D37E2CE0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02" y="1559300"/>
            <a:ext cx="3761878" cy="2991096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9B3B3C6-23D7-3477-3BC6-1637CD546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559300"/>
            <a:ext cx="4993646" cy="29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2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代码演进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–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eg.1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BAAA5-56B5-F22B-2FB7-EEDF77D3A444}"/>
              </a:ext>
            </a:extLst>
          </p:cNvPr>
          <p:cNvSpPr txBox="1"/>
          <p:nvPr/>
        </p:nvSpPr>
        <p:spPr>
          <a:xfrm>
            <a:off x="811072" y="146564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async-trait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12CC10-2118-4903-FE4D-D3B948B1C02E}"/>
              </a:ext>
            </a:extLst>
          </p:cNvPr>
          <p:cNvSpPr txBox="1"/>
          <p:nvPr/>
        </p:nvSpPr>
        <p:spPr>
          <a:xfrm>
            <a:off x="747402" y="358844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with GAT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1738A9-2668-28A7-7A69-99ECA07D65D4}"/>
              </a:ext>
            </a:extLst>
          </p:cNvPr>
          <p:cNvSpPr txBox="1"/>
          <p:nvPr/>
        </p:nvSpPr>
        <p:spPr>
          <a:xfrm>
            <a:off x="7342664" y="1465642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unbox async (Now)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A0359E-F99B-4CB6-D620-B204821C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6" y="2075010"/>
            <a:ext cx="4082232" cy="13949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19C3835-1901-4243-BD78-BDE7672B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73" y="4314721"/>
            <a:ext cx="4050499" cy="18072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C2AFA3-D834-DCC1-2F2B-696C36B95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399" y="2351295"/>
            <a:ext cx="5280025" cy="19634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0991C4C-17F7-6AAC-408C-FE3E9B70F6E5}"/>
              </a:ext>
            </a:extLst>
          </p:cNvPr>
          <p:cNvSpPr txBox="1"/>
          <p:nvPr/>
        </p:nvSpPr>
        <p:spPr>
          <a:xfrm>
            <a:off x="6502399" y="4755420"/>
            <a:ext cx="5411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6"/>
              </a:rPr>
              <a:t>Skyzh</a:t>
            </a:r>
            <a:r>
              <a:rPr lang="en-US" b="0" i="0" u="none" strike="noStrike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6"/>
              </a:rPr>
              <a:t> | 2022-01-31-gat-async-trait/</a:t>
            </a:r>
            <a:endParaRPr lang="en-US" b="0" i="0" u="none" strike="noStrike" dirty="0">
              <a:effectLst/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7"/>
              </a:rPr>
              <a:t>Allow 'async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7"/>
              </a:rPr>
              <a:t>fns'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7"/>
              </a:rPr>
              <a:t> to return '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7"/>
              </a:rPr>
              <a:t>impl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7"/>
              </a:rPr>
              <a:t> Future'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8"/>
              </a:rPr>
              <a:t>wvwwvwwv‘s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8"/>
              </a:rPr>
              <a:t> async-trait fork with unboxed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3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5354" y="2816409"/>
            <a:ext cx="10341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使用 </a:t>
            </a:r>
            <a:r>
              <a:rPr lang="en-US" sz="4800" b="1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 </a:t>
            </a:r>
            <a:r>
              <a:rPr lang="zh-CN" altLang="en-US" sz="4800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构建云原生数仓 </a:t>
            </a:r>
            <a:r>
              <a:rPr lang="en-US" sz="4800" b="1" i="1" dirty="0" err="1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Databend</a:t>
            </a:r>
            <a:endParaRPr lang="en-US" sz="48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360" y="40652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尚卓燃</a:t>
            </a:r>
            <a:r>
              <a:rPr lang="zh-CN" altLang="en-US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（</a:t>
            </a:r>
            <a:r>
              <a:rPr lang="en-US" altLang="zh-CN" i="1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PsiACE</a:t>
            </a:r>
            <a:r>
              <a:rPr lang="zh-CN" altLang="en-US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代码演进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eg.2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BAAA5-56B5-F22B-2FB7-EEDF77D3A444}"/>
              </a:ext>
            </a:extLst>
          </p:cNvPr>
          <p:cNvSpPr txBox="1"/>
          <p:nvPr/>
        </p:nvSpPr>
        <p:spPr>
          <a:xfrm>
            <a:off x="811072" y="1465643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dyn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datatype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12CC10-2118-4903-FE4D-D3B948B1C02E}"/>
              </a:ext>
            </a:extLst>
          </p:cNvPr>
          <p:cNvSpPr txBox="1"/>
          <p:nvPr/>
        </p:nvSpPr>
        <p:spPr>
          <a:xfrm>
            <a:off x="747402" y="35884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enum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-dispatch (Now)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1738A9-2668-28A7-7A69-99ECA07D65D4}"/>
              </a:ext>
            </a:extLst>
          </p:cNvPr>
          <p:cNvSpPr txBox="1"/>
          <p:nvPr/>
        </p:nvSpPr>
        <p:spPr>
          <a:xfrm>
            <a:off x="7096939" y="1465642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enum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as inner (Future)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991C4C-17F7-6AAC-408C-FE3E9B70F6E5}"/>
              </a:ext>
            </a:extLst>
          </p:cNvPr>
          <p:cNvSpPr txBox="1"/>
          <p:nvPr/>
        </p:nvSpPr>
        <p:spPr>
          <a:xfrm>
            <a:off x="6590160" y="4904189"/>
            <a:ext cx="5702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enum_dispatch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 - Rust (docs.rs)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feat(expr): add new crate `common-expression`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88059-1AC3-8012-202C-918FF5109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02" y="2115735"/>
            <a:ext cx="4248785" cy="11657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5AF6F2-AA41-4588-B324-0A547AC38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02" y="4180608"/>
            <a:ext cx="4470400" cy="20541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B4D13A-37F6-473E-4BA5-18E1AE480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328" y="2043267"/>
            <a:ext cx="4800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3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踩坑小记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–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eg.1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4A02B-4EF6-AA56-0C42-E2FE4814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2" y="2192700"/>
            <a:ext cx="5898257" cy="28789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353266-426F-DE4C-A31A-592A79E719E9}"/>
              </a:ext>
            </a:extLst>
          </p:cNvPr>
          <p:cNvSpPr txBox="1"/>
          <p:nvPr/>
        </p:nvSpPr>
        <p:spPr>
          <a:xfrm>
            <a:off x="7813040" y="2652990"/>
            <a:ext cx="39319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如果默认一直开着日志发送服务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, </a:t>
            </a:r>
          </a:p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但集群里没开日志收集服务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</a:p>
          <a:p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可能会一直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buffer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住这些没发的日志</a:t>
            </a:r>
          </a:p>
        </p:txBody>
      </p:sp>
    </p:spTree>
    <p:extLst>
      <p:ext uri="{BB962C8B-B14F-4D97-AF65-F5344CB8AC3E}">
        <p14:creationId xmlns:p14="http://schemas.microsoft.com/office/powerpoint/2010/main" val="127138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踩坑小记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–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eg.2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353266-426F-DE4C-A31A-592A79E719E9}"/>
              </a:ext>
            </a:extLst>
          </p:cNvPr>
          <p:cNvSpPr txBox="1"/>
          <p:nvPr/>
        </p:nvSpPr>
        <p:spPr>
          <a:xfrm>
            <a:off x="7678994" y="2652990"/>
            <a:ext cx="4065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https://github.com/tokio-rs/tracing#in-asynchronous-code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Fixing Memory Leaks in Rust (onesignal.com)</a:t>
            </a:r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A0D3A7-2E96-AFE2-AD0E-3638CCBF6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13" y="2043389"/>
            <a:ext cx="6742083" cy="30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4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6" y="1385744"/>
            <a:ext cx="26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社区</a:t>
            </a:r>
          </a:p>
        </p:txBody>
      </p:sp>
      <p:sp>
        <p:nvSpPr>
          <p:cNvPr id="3" name="矩形 2"/>
          <p:cNvSpPr/>
          <p:nvPr/>
        </p:nvSpPr>
        <p:spPr>
          <a:xfrm>
            <a:off x="5478526" y="2816769"/>
            <a:ext cx="3817460" cy="102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为共筑更好的 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生态而努力。</a:t>
            </a: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732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24128" y="2060986"/>
            <a:ext cx="2871216" cy="3325088"/>
            <a:chOff x="1536192" y="2029968"/>
            <a:chExt cx="2871216" cy="3325088"/>
          </a:xfrm>
        </p:grpSpPr>
        <p:sp>
          <p:nvSpPr>
            <p:cNvPr id="3" name="椭圆 2"/>
            <p:cNvSpPr/>
            <p:nvPr/>
          </p:nvSpPr>
          <p:spPr>
            <a:xfrm>
              <a:off x="2647800" y="2029968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215824" y="2806395"/>
              <a:ext cx="1511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  <a:hlinkClick r:id="rId3"/>
                </a:rPr>
                <a:t>openraft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397982"/>
              <a:ext cx="2871216" cy="195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基于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tokio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运行时的异步共识算法实现，在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Raft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之上更进一步，旨在成为构建下一代分布式系统的基石。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endParaRPr>
            </a:p>
            <a:p>
              <a:pPr>
                <a:lnSpc>
                  <a:spcPct val="125000"/>
                </a:lnSpc>
              </a:pP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目前已经应用在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SAP / Azure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的项目中。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60392" y="2060986"/>
            <a:ext cx="2871216" cy="3326414"/>
            <a:chOff x="1536192" y="2029968"/>
            <a:chExt cx="2871216" cy="3326414"/>
          </a:xfrm>
        </p:grpSpPr>
        <p:sp>
          <p:nvSpPr>
            <p:cNvPr id="7" name="椭圆 6"/>
            <p:cNvSpPr/>
            <p:nvPr/>
          </p:nvSpPr>
          <p:spPr>
            <a:xfrm>
              <a:off x="2647800" y="2029968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61509" y="2802661"/>
              <a:ext cx="1420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  <a:hlinkClick r:id="rId4"/>
                </a:rPr>
                <a:t>opendal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399308"/>
              <a:ext cx="2871216" cy="195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从开源第一天就为连接数据世界做准备。让所有人都可以无痛、高效地访问不同存储服务。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endParaRPr>
            </a:p>
            <a:p>
              <a:pPr>
                <a:lnSpc>
                  <a:spcPct val="125000"/>
                </a:lnSpc>
              </a:pPr>
              <a:endPara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近期的提案包括实现一个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oli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命令行工具，以操作不同服务中存储的数据，并支持数据迁移。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41792" y="1994864"/>
            <a:ext cx="2871216" cy="3123232"/>
            <a:chOff x="1536192" y="1963846"/>
            <a:chExt cx="2871216" cy="3123232"/>
          </a:xfrm>
        </p:grpSpPr>
        <p:sp>
          <p:nvSpPr>
            <p:cNvPr id="11" name="椭圆 10"/>
            <p:cNvSpPr/>
            <p:nvPr/>
          </p:nvSpPr>
          <p:spPr>
            <a:xfrm>
              <a:off x="2647800" y="1963846"/>
              <a:ext cx="648000" cy="648000"/>
            </a:xfrm>
            <a:prstGeom prst="ellipse">
              <a:avLst/>
            </a:prstGeom>
            <a:gradFill flip="none" rotWithShape="1">
              <a:gsLst>
                <a:gs pos="0">
                  <a:srgbClr val="2A3289"/>
                </a:gs>
                <a:gs pos="100000">
                  <a:srgbClr val="D0402E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262311" y="2774744"/>
              <a:ext cx="1418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  <a:hlinkClick r:id="rId5"/>
                </a:rPr>
                <a:t>opensrv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399308"/>
              <a:ext cx="2871216" cy="1687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为数据库项目提供高性能和高可度可靠的服务端协议兼容，建立在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tokio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运行时上的异步实现。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endParaRPr>
            </a:p>
            <a:p>
              <a:pPr>
                <a:lnSpc>
                  <a:spcPct val="125000"/>
                </a:lnSpc>
              </a:pP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支持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MySQL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和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Clickhouse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协议，目前在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CeresDB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更纱黑体 Mono SC Nerd" panose="02000509000000000000" pitchFamily="49" charset="-122"/>
                  <a:ea typeface="更纱黑体 Mono SC Nerd" panose="02000509000000000000" pitchFamily="49" charset="-122"/>
                </a:rPr>
                <a:t>中得到应用。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开源项目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9852F8-FCA4-2DEF-7013-C17AA8931F5E}"/>
              </a:ext>
            </a:extLst>
          </p:cNvPr>
          <p:cNvSpPr txBox="1"/>
          <p:nvPr/>
        </p:nvSpPr>
        <p:spPr>
          <a:xfrm>
            <a:off x="406400" y="913177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课程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28E737-47E1-E5E0-E387-3F132A9E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240502"/>
            <a:ext cx="7518400" cy="37043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7313C7-9BA8-63DF-711C-25022B6D3F95}"/>
              </a:ext>
            </a:extLst>
          </p:cNvPr>
          <p:cNvSpPr txBox="1"/>
          <p:nvPr/>
        </p:nvSpPr>
        <p:spPr>
          <a:xfrm>
            <a:off x="8390139" y="3429000"/>
            <a:ext cx="3395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自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21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年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8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月起，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和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中文社区、知数堂，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启动了面向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Rustacean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和数据库开发人员的公开课计划。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1800BE-CB61-58D2-E721-74F276B45745}"/>
              </a:ext>
            </a:extLst>
          </p:cNvPr>
          <p:cNvSpPr txBox="1"/>
          <p:nvPr/>
        </p:nvSpPr>
        <p:spPr>
          <a:xfrm>
            <a:off x="2387909" y="1286484"/>
            <a:ext cx="3159839" cy="792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培养计划（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25 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期）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Rust 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新手入门系列课程（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9 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5"/>
              </a:rPr>
              <a:t>期）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B5335D5-E50D-6DC9-B871-9692E2A6D741}"/>
              </a:ext>
            </a:extLst>
          </p:cNvPr>
          <p:cNvSpPr/>
          <p:nvPr/>
        </p:nvSpPr>
        <p:spPr>
          <a:xfrm>
            <a:off x="2287162" y="148766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AD2E4C5-AB9F-7267-C931-823112B24D55}"/>
              </a:ext>
            </a:extLst>
          </p:cNvPr>
          <p:cNvSpPr/>
          <p:nvPr/>
        </p:nvSpPr>
        <p:spPr>
          <a:xfrm>
            <a:off x="2287162" y="186758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6290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上游优先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844A9-4484-67CC-4D47-B445CAF6696F}"/>
              </a:ext>
            </a:extLst>
          </p:cNvPr>
          <p:cNvSpPr txBox="1"/>
          <p:nvPr/>
        </p:nvSpPr>
        <p:spPr>
          <a:xfrm>
            <a:off x="747402" y="2129919"/>
            <a:ext cx="3824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开源协作理所当然地需要将变更反馈给社区。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更新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沟通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贡献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2022-25: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开源当以上游优先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(xuanwo.io)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47E0E5-10E6-857D-9C11-218F683DB2AB}"/>
              </a:ext>
            </a:extLst>
          </p:cNvPr>
          <p:cNvSpPr txBox="1"/>
          <p:nvPr/>
        </p:nvSpPr>
        <p:spPr>
          <a:xfrm>
            <a:off x="5348598" y="4115078"/>
            <a:ext cx="6676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arrow2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是使用 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transmute-free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操作重写的 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Arrow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实现，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的核心依赖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贡献者中有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9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位是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datafuse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labs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成员（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9/62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）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其中有三位是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top 15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贡献者，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sundy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-li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排第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4</a:t>
            </a:r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实现对 </a:t>
            </a:r>
            <a:r>
              <a:rPr lang="en-US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BinaryArray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的计算支持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累计提高从 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Primitive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到 </a:t>
            </a:r>
            <a:r>
              <a:rPr 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Binary/String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转换性能近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8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倍</a:t>
            </a:r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2B7D3-03C7-3BE7-E5C0-7C086006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98" y="1330960"/>
            <a:ext cx="6365050" cy="23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15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6" y="1385744"/>
            <a:ext cx="268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endParaRPr kumimoji="1" lang="en-US" altLang="zh-CN" sz="3600" b="1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kumimoji="1" lang="en-US" altLang="zh-CN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Cloud</a:t>
            </a:r>
          </a:p>
        </p:txBody>
      </p:sp>
      <p:sp>
        <p:nvSpPr>
          <p:cNvPr id="3" name="矩形 2"/>
          <p:cNvSpPr/>
          <p:nvPr/>
        </p:nvSpPr>
        <p:spPr>
          <a:xfrm>
            <a:off x="5478526" y="2816769"/>
            <a:ext cx="3817460" cy="379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专注于云端大数据一站式解决方案</a:t>
            </a:r>
            <a:endParaRPr kumimoji="1" lang="zh-CN" altLang="en-US" sz="1400" dirty="0">
              <a:solidFill>
                <a:schemeClr val="bg1"/>
              </a:solidFill>
              <a:latin typeface="Proxima Nova Lt" panose="02000506030000020004" pitchFamily="2" charset="0"/>
              <a:ea typeface="PingFang SC Thin" panose="020B04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791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B388B9-47AA-3C63-7B5C-9CFC2289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652637"/>
            <a:ext cx="5153510" cy="55527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376616-ACB7-7AA0-1389-A5C6117120FB}"/>
              </a:ext>
            </a:extLst>
          </p:cNvPr>
          <p:cNvSpPr txBox="1"/>
          <p:nvPr/>
        </p:nvSpPr>
        <p:spPr>
          <a:xfrm>
            <a:off x="650240" y="1879600"/>
            <a:ext cx="508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Cloud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是基于开源云原生数仓项目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打造的一款易用、低成本、高性能的新一代大数据分析平台，让用户无需再关注任何资源，而是专注于数据价值的挖掘，打造的一个真正按需、按量付费的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 Cloud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。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Cloud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专注于云端大数据一站式解决方案，以解决传统大数据项目中运维难，成本高，使用复杂的问题，让你更加专注数据价值的挖掘。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>
            <a:extLst>
              <a:ext uri="{FF2B5EF4-FFF2-40B4-BE49-F238E27FC236}">
                <a16:creationId xmlns:a16="http://schemas.microsoft.com/office/drawing/2014/main" id="{1D7CB8A3-4ECE-E471-5741-5642D359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2"/>
            <a:ext cx="12192000" cy="685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754104" y="2132971"/>
            <a:ext cx="2357363" cy="29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简介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架构和设计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What’s New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In Rust Way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社区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Cloud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94079" y="2122006"/>
            <a:ext cx="6203841" cy="29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……………………………………………………………………………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2132971"/>
            <a:ext cx="389850" cy="2977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1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4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9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13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20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24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3436" y="1385744"/>
            <a:ext cx="2654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endParaRPr kumimoji="1" lang="en-US" altLang="zh-CN" sz="3600" b="1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kumimoji="1" lang="zh-CN" altLang="en-US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5478526" y="2816769"/>
            <a:ext cx="3817460" cy="166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 err="1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使用 </a:t>
            </a:r>
            <a:r>
              <a:rPr lang="en-US" altLang="zh-CN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 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研发</a:t>
            </a:r>
            <a:endParaRPr lang="en-US" altLang="zh-CN" sz="1400" b="0" i="0" dirty="0">
              <a:solidFill>
                <a:schemeClr val="bg1"/>
              </a:solidFill>
              <a:effectLst/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solidFill>
                  <a:schemeClr val="bg1"/>
                </a:solidFill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开源、完全面向云架构的新式数仓</a:t>
            </a: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5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i="1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简介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29A3A4-1B09-CAC1-C7C6-5B0D578878B2}"/>
              </a:ext>
            </a:extLst>
          </p:cNvPr>
          <p:cNvSpPr txBox="1"/>
          <p:nvPr/>
        </p:nvSpPr>
        <p:spPr>
          <a:xfrm>
            <a:off x="940421" y="4496029"/>
            <a:ext cx="5155579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website: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3"/>
              </a:rPr>
              <a:t>https://databend.rs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github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: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  <a:hlinkClick r:id="rId4"/>
              </a:rPr>
              <a:t>https://github.com/datafuselabs/databend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0944D0C-79DA-2F40-F0B9-FE145A09B029}"/>
              </a:ext>
            </a:extLst>
          </p:cNvPr>
          <p:cNvSpPr/>
          <p:nvPr/>
        </p:nvSpPr>
        <p:spPr>
          <a:xfrm>
            <a:off x="839674" y="469721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B407C8-54A6-1340-F2A4-6CCA51621AAF}"/>
              </a:ext>
            </a:extLst>
          </p:cNvPr>
          <p:cNvSpPr/>
          <p:nvPr/>
        </p:nvSpPr>
        <p:spPr>
          <a:xfrm>
            <a:off x="839674" y="5077133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526D76-EB7D-DBAC-5A70-E48D7A8C6419}"/>
              </a:ext>
            </a:extLst>
          </p:cNvPr>
          <p:cNvSpPr txBox="1"/>
          <p:nvPr/>
        </p:nvSpPr>
        <p:spPr>
          <a:xfrm>
            <a:off x="812057" y="2012898"/>
            <a:ext cx="382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b="0" i="0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b="0" i="0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是一个使用 </a:t>
            </a:r>
            <a:r>
              <a:rPr lang="en-US" altLang="zh-CN" b="0" i="0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Rust </a:t>
            </a:r>
            <a:r>
              <a:rPr lang="zh-CN" altLang="en-US" b="0" i="0" dirty="0">
                <a:effectLst/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研发、开源、完全面向云架构的新式数仓，致力于提供极速的弹性扩展能力，使大数据分析门槛进一步降低，让人人都可以高效率、低成本地挖掘数据价值。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6A49358-8B93-468B-1F16-D92D27D6D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97"/>
          <a:stretch/>
        </p:blipFill>
        <p:spPr>
          <a:xfrm>
            <a:off x="4949539" y="1811336"/>
            <a:ext cx="6974605" cy="28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3652" y="3668384"/>
            <a:ext cx="2871216" cy="1077856"/>
            <a:chOff x="1536192" y="3429000"/>
            <a:chExt cx="2871216" cy="1077856"/>
          </a:xfrm>
        </p:grpSpPr>
        <p:sp>
          <p:nvSpPr>
            <p:cNvPr id="4" name="文本框 3"/>
            <p:cNvSpPr txBox="1"/>
            <p:nvPr/>
          </p:nvSpPr>
          <p:spPr>
            <a:xfrm>
              <a:off x="1536192" y="3429000"/>
              <a:ext cx="2643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Git-like </a:t>
              </a:r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存储引擎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6192" y="3901690"/>
              <a:ext cx="2871216" cy="60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使用快照存储数据。查询、克隆和恢复历史数据轻而易举。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60392" y="3668384"/>
            <a:ext cx="2871216" cy="1347160"/>
            <a:chOff x="1536192" y="3429000"/>
            <a:chExt cx="2871216" cy="1347160"/>
          </a:xfrm>
        </p:grpSpPr>
        <p:sp>
          <p:nvSpPr>
            <p:cNvPr id="8" name="文本框 7"/>
            <p:cNvSpPr txBox="1"/>
            <p:nvPr/>
          </p:nvSpPr>
          <p:spPr>
            <a:xfrm>
              <a:off x="1536192" y="3429000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支持半结构化数据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36192" y="3901690"/>
              <a:ext cx="2871216" cy="87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内置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ARRAY, MAP, JSON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数据类型，轻松导入和操作半结构化数据，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进一步挖掘数据价值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37132" y="3668384"/>
            <a:ext cx="2871216" cy="1347160"/>
            <a:chOff x="1536192" y="3429000"/>
            <a:chExt cx="2871216" cy="1347160"/>
          </a:xfrm>
        </p:grpSpPr>
        <p:sp>
          <p:nvSpPr>
            <p:cNvPr id="12" name="文本框 11"/>
            <p:cNvSpPr txBox="1"/>
            <p:nvPr/>
          </p:nvSpPr>
          <p:spPr>
            <a:xfrm>
              <a:off x="1536192" y="34290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生态兼容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36192" y="3901690"/>
              <a:ext cx="2871216" cy="874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Databend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兼容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ANSI SQL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，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支持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MySQL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和 </a:t>
              </a:r>
              <a:r>
                <a:rPr kumimoji="1"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ClickHouse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客户端，打通现有工具和 </a:t>
              </a:r>
              <a:r>
                <a:rPr kumimoji="1"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BI </a:t>
              </a: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系统。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47402" y="313090"/>
            <a:ext cx="6697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i="1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特性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CA66E6-317A-12FC-121A-E81433759F80}"/>
              </a:ext>
            </a:extLst>
          </p:cNvPr>
          <p:cNvGrpSpPr/>
          <p:nvPr/>
        </p:nvGrpSpPr>
        <p:grpSpPr>
          <a:xfrm>
            <a:off x="2135263" y="2047558"/>
            <a:ext cx="2871216" cy="1077856"/>
            <a:chOff x="1536192" y="3429000"/>
            <a:chExt cx="2871216" cy="107785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8E9068E-CA69-ED34-9E30-A940512789DB}"/>
                </a:ext>
              </a:extLst>
            </p:cNvPr>
            <p:cNvSpPr txBox="1"/>
            <p:nvPr/>
          </p:nvSpPr>
          <p:spPr>
            <a:xfrm>
              <a:off x="1536192" y="34290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极致弹性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E41EDEB-D20B-7E0C-6FFC-DDF5574C9642}"/>
                </a:ext>
              </a:extLst>
            </p:cNvPr>
            <p:cNvSpPr txBox="1"/>
            <p:nvPr/>
          </p:nvSpPr>
          <p:spPr>
            <a:xfrm>
              <a:off x="1536192" y="3901690"/>
              <a:ext cx="2871216" cy="60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存算分离，实现资源的精细化调度，能够按需、按量弹性扩展。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724026-3916-41B2-054B-0C6F153D447A}"/>
              </a:ext>
            </a:extLst>
          </p:cNvPr>
          <p:cNvGrpSpPr/>
          <p:nvPr/>
        </p:nvGrpSpPr>
        <p:grpSpPr>
          <a:xfrm>
            <a:off x="7101524" y="2047558"/>
            <a:ext cx="2871216" cy="1077856"/>
            <a:chOff x="1536192" y="3429000"/>
            <a:chExt cx="2871216" cy="107785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0F17B91-1FA1-FC24-7141-E63987B08B8E}"/>
                </a:ext>
              </a:extLst>
            </p:cNvPr>
            <p:cNvSpPr txBox="1"/>
            <p:nvPr/>
          </p:nvSpPr>
          <p:spPr>
            <a:xfrm>
              <a:off x="1536192" y="342900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2" charset="0"/>
                  <a:ea typeface="PingFang SC Medium" panose="020B0400000000000000" pitchFamily="34" charset="-122"/>
                </a:rPr>
                <a:t>卓越性能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B40492-12BC-9BE6-CEDC-17914B91D2DB}"/>
                </a:ext>
              </a:extLst>
            </p:cNvPr>
            <p:cNvSpPr txBox="1"/>
            <p:nvPr/>
          </p:nvSpPr>
          <p:spPr>
            <a:xfrm>
              <a:off x="1536192" y="3901690"/>
              <a:ext cx="2871216" cy="60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数据级并行和指令级并行加持，</a:t>
              </a:r>
              <a:endPara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Lt" panose="02000506030000020004" pitchFamily="2" charset="0"/>
                <a:ea typeface="PingFang SC Thin" panose="020B0400000000000000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kumimoji="1"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Lt" panose="02000506030000020004" pitchFamily="2" charset="0"/>
                  <a:ea typeface="PingFang SC Thin" panose="020B0400000000000000" pitchFamily="34" charset="-122"/>
                </a:rPr>
                <a:t>支持大规模并行处理。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78526" y="1385744"/>
            <a:ext cx="26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架构与设计</a:t>
            </a:r>
            <a:endParaRPr kumimoji="1" lang="en-US" altLang="zh-CN" sz="3600" b="1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78526" y="2596881"/>
            <a:ext cx="3817460" cy="1664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可以分为三层：</a:t>
            </a:r>
            <a:endParaRPr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Meta</a:t>
            </a:r>
            <a:r>
              <a:rPr lang="zh-CN" altLang="en-US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Computing</a:t>
            </a:r>
            <a:r>
              <a:rPr lang="zh-CN" altLang="en-US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Storage</a:t>
            </a: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1400" dirty="0">
              <a:solidFill>
                <a:schemeClr val="bg1"/>
              </a:solidFill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7699" y="5406886"/>
            <a:ext cx="447263" cy="447263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93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架构和设计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844A9-4484-67CC-4D47-B445CAF6696F}"/>
              </a:ext>
            </a:extLst>
          </p:cNvPr>
          <p:cNvSpPr txBox="1"/>
          <p:nvPr/>
        </p:nvSpPr>
        <p:spPr>
          <a:xfrm>
            <a:off x="7353604" y="2887914"/>
            <a:ext cx="3824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左图展示了 </a:t>
            </a:r>
            <a:r>
              <a:rPr lang="en-US" altLang="zh-CN" dirty="0" err="1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Databend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的整体架构，大致由三部分组成：</a:t>
            </a:r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endParaRPr lang="en-US" altLang="zh-CN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Meta Layer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Computing Layer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Storage Layer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E669CDBB-3EE0-05C4-5F8C-73205024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02" y="1584920"/>
            <a:ext cx="5348598" cy="43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架构和设计 </a:t>
            </a:r>
            <a:r>
              <a:rPr kumimoji="1" lang="en-US" altLang="zh-CN" sz="4400" b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kumimoji="1" lang="en-US" altLang="zh-CN" sz="4400" b="1" i="1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Meta</a:t>
            </a:r>
            <a:endParaRPr kumimoji="1" lang="zh-CN" altLang="en-US" sz="4400" b="1" i="1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844A9-4484-67CC-4D47-B445CAF6696F}"/>
              </a:ext>
            </a:extLst>
          </p:cNvPr>
          <p:cNvSpPr txBox="1"/>
          <p:nvPr/>
        </p:nvSpPr>
        <p:spPr>
          <a:xfrm>
            <a:off x="2823840" y="3618273"/>
            <a:ext cx="654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Meta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是一个多租户、高可用的分布式 </a:t>
            </a:r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key-value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存储服务，具备事务能力。</a:t>
            </a:r>
          </a:p>
          <a:p>
            <a:endParaRPr lang="zh-CN" altLang="en-US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表的元信息、索引信息、集群信息、事务信息等。</a:t>
            </a: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用户系统、用户权限、使用统计等信息。</a:t>
            </a:r>
          </a:p>
          <a:p>
            <a:r>
              <a:rPr lang="en-US" altLang="zh-CN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- </a:t>
            </a:r>
            <a:r>
              <a:rPr lang="zh-CN" altLang="en-US" dirty="0">
                <a:latin typeface="更纱黑体 Mono SC Nerd" panose="02000509000000000000" pitchFamily="49" charset="-122"/>
                <a:ea typeface="更纱黑体 Mono SC Nerd" panose="02000509000000000000" pitchFamily="49" charset="-122"/>
              </a:rPr>
              <a:t>用户登录认证、数据加密等。</a:t>
            </a:r>
            <a:endParaRPr lang="LID4096" dirty="0">
              <a:latin typeface="更纱黑体 Mono SC Nerd" panose="02000509000000000000" pitchFamily="49" charset="-122"/>
              <a:ea typeface="更纱黑体 Mono SC Nerd" panose="02000509000000000000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AC8A1-E760-19AE-40B0-01D7CB4D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383"/>
            <a:ext cx="12192000" cy="9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5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2033</Words>
  <Application>Microsoft Office PowerPoint</Application>
  <PresentationFormat>宽屏</PresentationFormat>
  <Paragraphs>201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-apple-system</vt:lpstr>
      <vt:lpstr>Inter</vt:lpstr>
      <vt:lpstr>JetBrains Mono</vt:lpstr>
      <vt:lpstr>Jost</vt:lpstr>
      <vt:lpstr>Proxima Nova Lt</vt:lpstr>
      <vt:lpstr>Proxima Nova Rg</vt:lpstr>
      <vt:lpstr>等线</vt:lpstr>
      <vt:lpstr>等线 Light</vt:lpstr>
      <vt:lpstr>更纱黑体 Mono SC Nerd</vt:lpstr>
      <vt:lpstr>Arial</vt:lpstr>
      <vt:lpstr>Calibri</vt:lpstr>
      <vt:lpstr>Consolas</vt:lpstr>
      <vt:lpstr>Lora</vt:lpstr>
      <vt:lpstr>Roboto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2220008887@student.must.edu.mo</cp:lastModifiedBy>
  <cp:revision>117</cp:revision>
  <cp:lastPrinted>2022-07-17T14:25:07Z</cp:lastPrinted>
  <dcterms:created xsi:type="dcterms:W3CDTF">2022-07-14T03:45:04Z</dcterms:created>
  <dcterms:modified xsi:type="dcterms:W3CDTF">2022-07-18T03:37:00Z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2052-4.3.0.7280</vt:lpwstr>
  </property>
</Properties>
</file>