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87" r:id="rId4"/>
    <p:sldId id="257" r:id="rId6"/>
    <p:sldId id="320" r:id="rId7"/>
    <p:sldId id="267" r:id="rId8"/>
    <p:sldId id="317" r:id="rId9"/>
    <p:sldId id="256" r:id="rId10"/>
    <p:sldId id="315" r:id="rId11"/>
    <p:sldId id="291" r:id="rId12"/>
    <p:sldId id="290" r:id="rId13"/>
    <p:sldId id="318" r:id="rId14"/>
    <p:sldId id="279" r:id="rId15"/>
    <p:sldId id="272" r:id="rId16"/>
    <p:sldId id="273" r:id="rId17"/>
    <p:sldId id="274" r:id="rId18"/>
    <p:sldId id="281" r:id="rId19"/>
    <p:sldId id="280" r:id="rId20"/>
    <p:sldId id="277" r:id="rId21"/>
    <p:sldId id="276" r:id="rId22"/>
    <p:sldId id="282" r:id="rId23"/>
    <p:sldId id="283" r:id="rId24"/>
    <p:sldId id="278" r:id="rId25"/>
    <p:sldId id="285" r:id="rId26"/>
    <p:sldId id="286" r:id="rId27"/>
    <p:sldId id="284" r:id="rId28"/>
    <p:sldId id="295" r:id="rId29"/>
    <p:sldId id="319" r:id="rId30"/>
    <p:sldId id="294" r:id="rId31"/>
    <p:sldId id="2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F48"/>
    <a:srgbClr val="2A3289"/>
    <a:srgbClr val="797979"/>
    <a:srgbClr val="AAAAAA"/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6281"/>
  </p:normalViewPr>
  <p:slideViewPr>
    <p:cSldViewPr snapToGrid="0" snapToObjects="1">
      <p:cViewPr varScale="1">
        <p:scale>
          <a:sx n="131" d="100"/>
          <a:sy n="131" d="100"/>
        </p:scale>
        <p:origin x="504" y="184"/>
      </p:cViewPr>
      <p:guideLst>
        <p:guide orient="horz" pos="2659"/>
        <p:guide pos="3840"/>
        <p:guide pos="7151"/>
        <p:guide pos="529"/>
        <p:guide orient="horz" pos="300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6BE97E2-7ACB-C341-B22E-EFBC32B588CC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149CB1-0C5B-3449-8FDB-C420FE1D3B0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65890-5ECB-4181-9EEB-660B8F0F0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65890-5ECB-4181-9EEB-660B8F0F0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49CB1-0C5B-3449-8FDB-C420FE1D3B0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65890-5ECB-4181-9EEB-660B8F0F0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/>
              <a:t>What is `Send` and `!Send`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en-US" altLang="zh-CN" dirty="0"/>
              <a:t>Send is required almost every places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49CB1-0C5B-3449-8FDB-C420FE1D3B0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Sharding</a:t>
            </a:r>
            <a:r>
              <a:rPr kumimoji="1" lang="en-US" altLang="zh-CN" dirty="0"/>
              <a:t> is easy in some scenario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Able to </a:t>
            </a:r>
            <a:r>
              <a:rPr kumimoji="1" lang="en-US" altLang="zh-CN" dirty="0" err="1"/>
              <a:t>reshard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49CB1-0C5B-3449-8FDB-C420FE1D3B0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Represent function call as “task”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49CB1-0C5B-3449-8FDB-C420FE1D3B0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6" name="Date Placeholder 2"/>
          <p:cNvSpPr txBox="1"/>
          <p:nvPr userDrawn="1"/>
        </p:nvSpPr>
        <p:spPr>
          <a:xfrm>
            <a:off x="300038" y="6358533"/>
            <a:ext cx="3140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Shanghai,</a:t>
            </a:r>
            <a:r>
              <a:rPr lang="zh-CN" altLang="en-US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0" i="0" dirty="0">
                <a:solidFill>
                  <a:schemeClr val="bg1"/>
                </a:solidFill>
                <a:latin typeface="Proxima Nova Rg" panose="02000506030000020004" pitchFamily="2" charset="0"/>
                <a:ea typeface="微软雅黑" panose="020B0503020204020204" pitchFamily="34" charset="-122"/>
              </a:rPr>
              <a:t>Thanks</a:t>
            </a:r>
            <a:endParaRPr kumimoji="1" lang="zh-CN" altLang="en-US" sz="6000" b="0" i="0" dirty="0">
              <a:solidFill>
                <a:schemeClr val="bg1"/>
              </a:solidFill>
              <a:latin typeface="Proxima Nova Rg" panose="02000506030000020004" pitchFamily="2" charset="0"/>
              <a:ea typeface="微软雅黑" panose="020B0503020204020204" pitchFamily="34" charset="-122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6B8F28-10E4-FC4E-89CD-516875AE5460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1FF768-24A0-774B-A99C-BC14E79F17AD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0" i="0" dirty="0">
                <a:solidFill>
                  <a:schemeClr val="bg1"/>
                </a:solidFill>
                <a:latin typeface="Proxima Nova Rg" panose="02000506030000020004" pitchFamily="2" charset="0"/>
                <a:ea typeface="微软雅黑" panose="020B0503020204020204" pitchFamily="34" charset="-122"/>
              </a:rPr>
              <a:t>Thanks</a:t>
            </a:r>
            <a:endParaRPr kumimoji="1" lang="zh-CN" altLang="en-US" sz="6000" b="0" i="0" dirty="0">
              <a:solidFill>
                <a:schemeClr val="bg1"/>
              </a:solidFill>
              <a:latin typeface="Proxima Nova Rg" panose="02000506030000020004" pitchFamily="2" charset="0"/>
              <a:ea typeface="微软雅黑" panose="020B0503020204020204" pitchFamily="34" charset="-122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  <a:ea typeface="微软雅黑" panose="020B0503020204020204" pitchFamily="34" charset="-122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EF8C925-721D-5D4D-9A62-EA962068E11A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C7B44E0-BD47-1A45-90F7-0324785D02C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en-US" altLang="zh-CN" dirty="0"/>
              <a:t>Click to edit Master text styles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Second level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Third level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Fourth level</a:t>
            </a:r>
            <a:endParaRPr kumimoji="1" lang="en-US" altLang="zh-CN" dirty="0"/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EF8C925-721D-5D4D-9A62-EA962068E11A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C7B44E0-BD47-1A45-90F7-0324785D02C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18F9E3-BAC5-EB40-9DE5-C7CBD9C2D771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F3042F-7F3E-BA4B-9785-20588302ACC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rust-lang.github.io/rust-clippy/master/#await_holding_refcell_re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hyperlink" Target="https://join.slack.com/t/ceresdbcommunity/shared_invite/zt-1au1ihbdy-5huC9J9s2462yBMIWmerTw" TargetMode="External"/><Relationship Id="rId1" Type="http://schemas.openxmlformats.org/officeDocument/2006/relationships/hyperlink" Target="http://github.com/CeresDB/ceresdb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17593" y="1897677"/>
            <a:ext cx="10647489" cy="3986045"/>
            <a:chOff x="145701" y="4173883"/>
            <a:chExt cx="9793013" cy="366615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29613" y="4454433"/>
              <a:ext cx="681514" cy="242618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45701" y="5303520"/>
              <a:ext cx="349913" cy="15544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306037" y="4797571"/>
              <a:ext cx="523156" cy="206042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2124104" y="5812970"/>
              <a:ext cx="235236" cy="104502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465023" y="4557474"/>
              <a:ext cx="523155" cy="232410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255264" y="4173883"/>
              <a:ext cx="681514" cy="268411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080322" y="5515941"/>
              <a:ext cx="523155" cy="232410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3477" y="4425404"/>
              <a:ext cx="816077" cy="321408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252314" y="5303520"/>
              <a:ext cx="443307" cy="157817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8443949" y="4395407"/>
              <a:ext cx="687984" cy="244922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873541" y="4784202"/>
              <a:ext cx="523156" cy="206042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91608" y="5799601"/>
              <a:ext cx="235236" cy="104502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061171" y="4537314"/>
              <a:ext cx="523155" cy="232410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8255222" y="5326143"/>
              <a:ext cx="349913" cy="155448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415558" y="4820194"/>
              <a:ext cx="523156" cy="206042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824652" y="5737939"/>
              <a:ext cx="523156" cy="2060429"/>
            </a:xfrm>
            <a:prstGeom prst="rect">
              <a:avLst/>
            </a:prstGeom>
          </p:spPr>
        </p:pic>
      </p:grpSp>
      <p:sp>
        <p:nvSpPr>
          <p:cNvPr id="6" name="椭圆 5"/>
          <p:cNvSpPr/>
          <p:nvPr/>
        </p:nvSpPr>
        <p:spPr>
          <a:xfrm>
            <a:off x="3492910" y="825910"/>
            <a:ext cx="5206180" cy="5206180"/>
          </a:xfrm>
          <a:prstGeom prst="ellipse">
            <a:avLst/>
          </a:prstGeom>
          <a:noFill/>
          <a:ln w="53975" cap="rnd">
            <a:solidFill>
              <a:srgbClr val="536482"/>
            </a:solidFill>
            <a:prstDash val="sysDot"/>
            <a:round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161" y="890550"/>
            <a:ext cx="1301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2A3289"/>
                </a:solidFill>
                <a:cs typeface="+mn-ea"/>
                <a:sym typeface="+mn-lt"/>
              </a:rPr>
              <a:t>02</a:t>
            </a:r>
            <a:endParaRPr lang="zh-CN" altLang="en-US" sz="6600" dirty="0">
              <a:solidFill>
                <a:srgbClr val="2A328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90873" y="2673557"/>
            <a:ext cx="5823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altLang="zh-CN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 </a:t>
            </a:r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GB" altLang="zh-CN" sz="4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CeresDB</a:t>
            </a:r>
            <a:r>
              <a:rPr lang="en-GB" altLang="zh-CN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中的一种并发模型实践</a:t>
            </a:r>
            <a:endParaRPr lang="zh-CN" altLang="en-US" sz="4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472" y="400048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you use this</a:t>
            </a:r>
            <a:endParaRPr kumimoji="1" lang="zh-CN" altLang="en-US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472" y="1239658"/>
            <a:ext cx="8957586" cy="426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Simplify state management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resource competition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context switch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 CPU affinity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3586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kumimoji="1" lang="zh-CN" altLang="en-US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 in </a:t>
            </a:r>
            <a:r>
              <a:rPr kumimoji="1" lang="en-US" altLang="zh-CN" sz="2800" b="1" dirty="0" err="1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CeresDB</a:t>
            </a:r>
            <a:endParaRPr kumimoji="1" lang="zh-CN" altLang="en-US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586" y="1356766"/>
            <a:ext cx="8957586" cy="344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table is assigned to one worker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worker owns one thread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Workers are independent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are occupied by workers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avoid write-write conflict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resource competition</a:t>
            </a: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26" y="1298408"/>
            <a:ext cx="5051088" cy="41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700" y="436469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What does it look like?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700" y="1466395"/>
            <a:ext cx="8957586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Cooperative schedule.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53" y="1934858"/>
            <a:ext cx="5195556" cy="40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977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What does it look like?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977" y="1233857"/>
            <a:ext cx="10609236" cy="328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 as much bits as you want (back to the ancient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!)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⇒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AtomicT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⇒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Hair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losing lock free 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⇒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Hair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64" y="1414091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2978" y="388131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What does it look like?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978" y="1466324"/>
            <a:ext cx="8957586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inside a world does not require Send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917" y="3021057"/>
            <a:ext cx="8167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pub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fn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spawn&lt;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&gt;(</a:t>
            </a:r>
            <a:r>
              <a:rPr lang="en-GB" altLang="zh-CN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) -&gt; </a:t>
            </a:r>
            <a:r>
              <a:rPr lang="en-GB" altLang="zh-CN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JoinHandle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 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where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Send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Send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 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8905" y="2277039"/>
            <a:ext cx="6260472" cy="398834"/>
            <a:chOff x="2986391" y="3229583"/>
            <a:chExt cx="6260472" cy="398834"/>
          </a:xfrm>
        </p:grpSpPr>
        <p:sp>
          <p:nvSpPr>
            <p:cNvPr id="8" name="矩形 7"/>
            <p:cNvSpPr/>
            <p:nvPr/>
          </p:nvSpPr>
          <p:spPr>
            <a:xfrm>
              <a:off x="2986391" y="3229583"/>
              <a:ext cx="5573949" cy="398834"/>
            </a:xfrm>
            <a:prstGeom prst="rect">
              <a:avLst/>
            </a:prstGeom>
            <a:solidFill>
              <a:srgbClr val="E1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04540" y="3244334"/>
              <a:ext cx="6142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 type is </a:t>
              </a:r>
              <a:r>
                <a:rPr lang="en-GB" altLang="zh-CN" dirty="0">
                  <a:solidFill>
                    <a:srgbClr val="7979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</a:t>
              </a:r>
              <a:r>
                <a:rPr lang="en-GB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if it is safe to send it to another thread.</a:t>
              </a:r>
              <a:endPara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86391" y="3229583"/>
              <a:ext cx="45719" cy="38408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395" y="2535371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819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What does it look like?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819" y="1248125"/>
            <a:ext cx="8957586" cy="278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Cheap interior mutability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Mutate variables without extra check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700" y="420786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What does it look like?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700" y="1237033"/>
            <a:ext cx="977378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 lock is still needed to sync state between tasks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the traditional lock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task should be non-blocking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358" y="398634"/>
            <a:ext cx="987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And what, must we give in return</a:t>
            </a:r>
            <a:endParaRPr lang="en-US" altLang="zh-CN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358" y="1249378"/>
            <a:ext cx="8957586" cy="203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 </a:t>
            </a: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Coinductive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5" y="1314693"/>
            <a:ext cx="5034740" cy="49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3860" y="410934"/>
            <a:ext cx="987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And what, must we give in return</a:t>
            </a:r>
            <a:endParaRPr lang="en-US" altLang="zh-CN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860" y="1246929"/>
            <a:ext cx="8957586" cy="61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 workload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resources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86" y="2363108"/>
            <a:ext cx="6061828" cy="31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1346" y="2430587"/>
            <a:ext cx="10349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altLang="zh-CN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 </a:t>
            </a: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GB" altLang="zh-CN" sz="4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CeresDB</a:t>
            </a:r>
            <a:r>
              <a:rPr lang="en-GB" altLang="zh-CN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中的一种并发模型实践</a:t>
            </a:r>
            <a:endParaRPr kumimoji="0" lang="zh-CN" altLang="en-US" sz="4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7305" y="4042692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ym typeface="+mn-ea"/>
              </a:rPr>
              <a:t>锐航</a:t>
            </a:r>
            <a:endParaRPr kumimoji="1" lang="zh-CN" altLang="en-US" sz="24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358" y="95250"/>
            <a:ext cx="9871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kumimoji="1" lang="zh-CN" altLang="en-US" sz="5400" b="1" dirty="0">
                <a:solidFill>
                  <a:srgbClr val="CA3F48"/>
                </a:solidFill>
                <a:latin typeface="Proxima Nova Rg" panose="02000506030000020004" pitchFamily="2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what, must we give in return</a:t>
            </a:r>
            <a:endParaRPr kumimoji="1" lang="en-US" altLang="zh-CN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584" y="1488167"/>
            <a:ext cx="968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Communicate with channel, build a Unsend Boundary.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980" y="2444750"/>
            <a:ext cx="7120039" cy="310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819" y="432706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Existing tools can help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819" y="1464732"/>
            <a:ext cx="8957586" cy="435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support</a:t>
            </a:r>
            <a:endParaRPr kumimoji="1"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tokio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futures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glommio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monoio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1559" y="1867946"/>
            <a:ext cx="719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pub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fn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spawn_local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&gt;(&amp;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self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 </a:t>
            </a:r>
            <a:r>
              <a:rPr lang="en-GB" altLang="zh-CN" sz="1400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) -&gt;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JoinHandle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where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 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1558" y="3070554"/>
            <a:ext cx="7198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fn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spawn_local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&gt;(&amp;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self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 </a:t>
            </a:r>
            <a:r>
              <a:rPr lang="en-GB" altLang="zh-CN" sz="1400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) -&gt;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Result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&lt;(),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SpawnError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where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= ()&gt;,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1558" y="51167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pub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fn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spawn&lt;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&gt;(</a:t>
            </a:r>
            <a:r>
              <a:rPr lang="en-GB" altLang="zh-CN" sz="1400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) -&gt;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JoinHandle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&gt;ⓘ 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where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+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 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1558" y="3928964"/>
            <a:ext cx="78113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pub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fn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spawn&lt;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&gt;(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&amp;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self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,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   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 </a:t>
            </a:r>
            <a:r>
              <a:rPr lang="en-GB" altLang="zh-CN" sz="140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impl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Future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Output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 =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 + </a:t>
            </a:r>
            <a:r>
              <a:rPr lang="en-GB" altLang="zh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'</a:t>
            </a:r>
            <a:r>
              <a:rPr lang="en-GB" altLang="zh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static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) -&gt; 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Result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Task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</a:t>
            </a:r>
            <a:r>
              <a:rPr lang="en-GB" altLang="zh-CN" sz="1400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&gt;, </a:t>
            </a:r>
            <a:r>
              <a:rPr lang="en-GB" altLang="zh-CN" sz="1400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GlommioError</a:t>
            </a:r>
            <a:r>
              <a:rPr lang="en-GB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&lt;()&gt;&gt;</a:t>
            </a:r>
            <a:endParaRPr lang="en-GB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700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Existing tools can help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700" y="1259568"/>
            <a:ext cx="10307186" cy="501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 Library Utilities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Local Storage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`Cell`s 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06293" y="234095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cell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RefCell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6293" y="186113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>
                <a:solidFill>
                  <a:srgbClr val="001188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thread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::</a:t>
            </a:r>
            <a:r>
              <a:rPr lang="en-GB" altLang="zh-CN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微软雅黑" panose="020B0503020204020204" pitchFamily="34" charset="-122"/>
              </a:rPr>
              <a:t>LocalKey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2700" y="40990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Existing tools can help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700" y="1520825"/>
            <a:ext cx="8957586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Clippy</a:t>
            </a: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Lint: </a:t>
            </a: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await_holding_refcell_ref</a:t>
            </a: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472" y="40990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We can make more with Rust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472" y="1237242"/>
            <a:ext cx="8957586" cy="2782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we do not have in present.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 is required in many places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Utilities considering exclusion ownership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4201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We can make more with Rust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201" y="1247911"/>
            <a:ext cx="10903152" cy="61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kumimoji="1" lang="en-GB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rustmagazine.github.io</a:t>
            </a: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/rust_magazine_2021/chapter_11/play-</a:t>
            </a:r>
            <a:r>
              <a:rPr kumimoji="1" lang="en-GB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async.html</a:t>
            </a: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17593" y="1897677"/>
            <a:ext cx="10647489" cy="3986045"/>
            <a:chOff x="145701" y="4173883"/>
            <a:chExt cx="9793013" cy="366615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29613" y="4454433"/>
              <a:ext cx="681514" cy="242618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45701" y="5303520"/>
              <a:ext cx="349913" cy="15544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306037" y="4797571"/>
              <a:ext cx="523156" cy="206042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2124104" y="5812970"/>
              <a:ext cx="235236" cy="104502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465023" y="4557474"/>
              <a:ext cx="523155" cy="232410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255264" y="4173883"/>
              <a:ext cx="681514" cy="268411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080322" y="5515941"/>
              <a:ext cx="523155" cy="232410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3477" y="4425404"/>
              <a:ext cx="816077" cy="321408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252314" y="5303520"/>
              <a:ext cx="443307" cy="157817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8443949" y="4395407"/>
              <a:ext cx="687984" cy="244922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873541" y="4784202"/>
              <a:ext cx="523156" cy="206042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91608" y="5799601"/>
              <a:ext cx="235236" cy="104502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061171" y="4537314"/>
              <a:ext cx="523155" cy="232410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8255222" y="5326143"/>
              <a:ext cx="349913" cy="155448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415558" y="4820194"/>
              <a:ext cx="523156" cy="206042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824652" y="5737939"/>
              <a:ext cx="523156" cy="2060429"/>
            </a:xfrm>
            <a:prstGeom prst="rect">
              <a:avLst/>
            </a:prstGeom>
          </p:spPr>
        </p:pic>
      </p:grpSp>
      <p:sp>
        <p:nvSpPr>
          <p:cNvPr id="6" name="椭圆 5"/>
          <p:cNvSpPr/>
          <p:nvPr/>
        </p:nvSpPr>
        <p:spPr>
          <a:xfrm>
            <a:off x="3492910" y="825910"/>
            <a:ext cx="5206180" cy="5206180"/>
          </a:xfrm>
          <a:prstGeom prst="ellipse">
            <a:avLst/>
          </a:prstGeom>
          <a:noFill/>
          <a:ln w="53975" cap="rnd">
            <a:solidFill>
              <a:srgbClr val="536482"/>
            </a:solidFill>
            <a:prstDash val="sysDot"/>
            <a:round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161" y="890550"/>
            <a:ext cx="1301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2A3289"/>
                </a:solidFill>
                <a:cs typeface="+mn-ea"/>
                <a:sym typeface="+mn-lt"/>
              </a:rPr>
              <a:t>03</a:t>
            </a:r>
            <a:endParaRPr lang="zh-CN" altLang="en-US" sz="6600" dirty="0">
              <a:solidFill>
                <a:srgbClr val="2A328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6804" y="3051584"/>
            <a:ext cx="4900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rgbClr val="2A3289"/>
                </a:solidFill>
                <a:cs typeface="+mn-ea"/>
              </a:rPr>
              <a:t>About us</a:t>
            </a:r>
            <a:endParaRPr lang="zh-CN" altLang="en-US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3591" y="41093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CA3F48"/>
                </a:solidFill>
              </a:rPr>
              <a:t>Join us!</a:t>
            </a:r>
            <a:endParaRPr lang="zh-CN" altLang="en-US" sz="2800" dirty="0">
              <a:solidFill>
                <a:srgbClr val="CA3F4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591" y="1234355"/>
            <a:ext cx="10588622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GB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community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github.com/CeresDB/ceresdb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Slack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together: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weirong.cwr@antgroup.com</a:t>
            </a:r>
            <a:endParaRPr kumimoji="1" lang="en-GB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61" y="252705"/>
            <a:ext cx="4225610" cy="729344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A3F48"/>
                </a:solidFill>
              </a:rPr>
              <a:t>About me</a:t>
            </a:r>
            <a:endParaRPr kumimoji="1" lang="zh-CN" altLang="en-US" sz="2800" b="1" dirty="0">
              <a:solidFill>
                <a:srgbClr val="CA3F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339995"/>
            <a:ext cx="7866467" cy="4525784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锐航</a:t>
            </a:r>
            <a:endParaRPr kumimoji="1" lang="en-US" altLang="zh-CN" sz="2000" dirty="0"/>
          </a:p>
          <a:p>
            <a:r>
              <a:rPr kumimoji="1" lang="zh-CN" altLang="en-US" sz="2000" dirty="0"/>
              <a:t>蚂蚁集团开发工程师</a:t>
            </a:r>
            <a:endParaRPr kumimoji="1" lang="en-US" altLang="zh-CN" sz="2000" dirty="0"/>
          </a:p>
          <a:p>
            <a:r>
              <a:rPr kumimoji="1" lang="en-US" altLang="zh-CN" sz="2000" dirty="0"/>
              <a:t>GitHub: </a:t>
            </a:r>
            <a:r>
              <a:rPr kumimoji="1" lang="en-US" altLang="zh-CN" sz="2000" dirty="0" err="1"/>
              <a:t>waynexia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57930" y="2106141"/>
            <a:ext cx="3548549" cy="2208737"/>
            <a:chOff x="858859" y="2029968"/>
            <a:chExt cx="3548549" cy="2208737"/>
          </a:xfrm>
        </p:grpSpPr>
        <p:sp>
          <p:nvSpPr>
            <p:cNvPr id="3" name="椭圆 2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58859" y="3423329"/>
              <a:ext cx="2541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 </a:t>
              </a:r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CeresDB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99147" y="2094906"/>
            <a:ext cx="2619167" cy="2604925"/>
            <a:chOff x="1315411" y="2029968"/>
            <a:chExt cx="2619167" cy="2604925"/>
          </a:xfrm>
        </p:grpSpPr>
        <p:sp>
          <p:nvSpPr>
            <p:cNvPr id="7" name="椭圆 6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15411" y="3434564"/>
              <a:ext cx="26191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GB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 </a:t>
              </a:r>
              <a:r>
                <a: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GB" altLang="zh-CN" sz="24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CeresDB</a:t>
              </a:r>
              <a:r>
                <a:rPr lang="en-GB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中的一种并发模型实践</a:t>
              </a:r>
              <a:endPara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05453" y="2094906"/>
            <a:ext cx="1351284" cy="1866260"/>
            <a:chOff x="1337052" y="2029968"/>
            <a:chExt cx="1351284" cy="1866260"/>
          </a:xfrm>
        </p:grpSpPr>
        <p:sp>
          <p:nvSpPr>
            <p:cNvPr id="11" name="椭圆 10"/>
            <p:cNvSpPr/>
            <p:nvPr/>
          </p:nvSpPr>
          <p:spPr>
            <a:xfrm>
              <a:off x="1536192" y="2029968"/>
              <a:ext cx="1152144" cy="1152144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7052" y="3434563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 us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Proxima Nova Rg" panose="02000506030000020004" pitchFamily="2" charset="0"/>
                <a:ea typeface="微软雅黑" panose="020B0503020204020204" pitchFamily="34" charset="-122"/>
              </a:rPr>
              <a:t>Contents</a:t>
            </a:r>
            <a:endParaRPr kumimoji="1" lang="zh-CN" altLang="en-US" sz="4400" dirty="0">
              <a:latin typeface="Proxima Nova Rg" panose="020005060300000200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17593" y="1897677"/>
            <a:ext cx="10647489" cy="3986045"/>
            <a:chOff x="145701" y="4173883"/>
            <a:chExt cx="9793013" cy="366615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29613" y="4454433"/>
              <a:ext cx="681514" cy="242618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45701" y="5303520"/>
              <a:ext cx="349913" cy="15544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306037" y="4797571"/>
              <a:ext cx="523156" cy="206042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2124104" y="5812970"/>
              <a:ext cx="235236" cy="104502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465023" y="4557474"/>
              <a:ext cx="523155" cy="232410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255264" y="4173883"/>
              <a:ext cx="681514" cy="268411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080322" y="5515941"/>
              <a:ext cx="523155" cy="232410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3477" y="4425404"/>
              <a:ext cx="816077" cy="321408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252314" y="5303520"/>
              <a:ext cx="443307" cy="157817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8443949" y="4395407"/>
              <a:ext cx="687984" cy="244922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873541" y="4784202"/>
              <a:ext cx="523156" cy="206042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691608" y="5799601"/>
              <a:ext cx="235236" cy="104502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061171" y="4537314"/>
              <a:ext cx="523155" cy="232410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8255222" y="5326143"/>
              <a:ext cx="349913" cy="1554480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415558" y="4820194"/>
              <a:ext cx="523156" cy="2060429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824652" y="5737939"/>
              <a:ext cx="523156" cy="2060429"/>
            </a:xfrm>
            <a:prstGeom prst="rect">
              <a:avLst/>
            </a:prstGeom>
          </p:spPr>
        </p:pic>
      </p:grpSp>
      <p:sp>
        <p:nvSpPr>
          <p:cNvPr id="6" name="椭圆 5"/>
          <p:cNvSpPr/>
          <p:nvPr/>
        </p:nvSpPr>
        <p:spPr>
          <a:xfrm>
            <a:off x="3492910" y="825910"/>
            <a:ext cx="5206180" cy="5206180"/>
          </a:xfrm>
          <a:prstGeom prst="ellipse">
            <a:avLst/>
          </a:prstGeom>
          <a:noFill/>
          <a:ln w="53975" cap="rnd">
            <a:solidFill>
              <a:srgbClr val="536482"/>
            </a:solidFill>
            <a:prstDash val="sysDot"/>
            <a:round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161" y="890550"/>
            <a:ext cx="1301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2A3289"/>
                </a:solidFill>
                <a:cs typeface="+mn-ea"/>
                <a:sym typeface="+mn-lt"/>
              </a:rPr>
              <a:t>01</a:t>
            </a:r>
            <a:endParaRPr lang="zh-CN" altLang="en-US" sz="6600" dirty="0">
              <a:solidFill>
                <a:srgbClr val="2A3289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3246" y="2780683"/>
            <a:ext cx="490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rgbClr val="2A3289"/>
                </a:solidFill>
                <a:cs typeface="+mn-ea"/>
              </a:rPr>
              <a:t>About </a:t>
            </a:r>
            <a:endParaRPr lang="en-US" altLang="zh-CN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r>
              <a:rPr lang="en-US" altLang="zh-CN" sz="4800" spc="300" dirty="0" err="1">
                <a:solidFill>
                  <a:srgbClr val="2A3289"/>
                </a:solidFill>
                <a:cs typeface="+mn-ea"/>
              </a:rPr>
              <a:t>CeresDB</a:t>
            </a:r>
            <a:endParaRPr lang="zh-CN" altLang="en-US" sz="4800" spc="300" dirty="0">
              <a:solidFill>
                <a:srgbClr val="2A3289"/>
              </a:solidFill>
              <a:cs typeface="+mn-ea"/>
            </a:endParaRPr>
          </a:p>
          <a:p>
            <a:pPr algn="ctr"/>
            <a:endParaRPr lang="zh-CN" altLang="en-US" sz="4800" spc="300" dirty="0">
              <a:solidFill>
                <a:srgbClr val="2A328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2700" y="430445"/>
            <a:ext cx="609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A3F4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Timeseries Data</a:t>
            </a:r>
            <a:r>
              <a:rPr lang="zh-CN" altLang="en-US" sz="2800" b="1" dirty="0">
                <a:solidFill>
                  <a:srgbClr val="CA3F4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Characteristics</a:t>
            </a:r>
            <a:endParaRPr lang="zh-CN" altLang="en-US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700" y="1546426"/>
            <a:ext cx="609958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smooth and continuous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throughput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update and no delete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trend over time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 calculation on massive data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Helvetica" pitchFamily="2" charset="0"/>
                <a:ea typeface="微软雅黑" panose="020B0503020204020204" pitchFamily="34" charset="-122"/>
              </a:rPr>
              <a:t>Scene</a:t>
            </a:r>
            <a:endParaRPr lang="en-US" altLang="zh-CN" sz="2000" b="1" dirty="0">
              <a:solidFill>
                <a:srgbClr val="000000"/>
              </a:solidFill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Helvetica" pitchFamily="2" charset="0"/>
                <a:ea typeface="微软雅黑" panose="020B0503020204020204" pitchFamily="34" charset="-122"/>
              </a:rPr>
              <a:t> APM</a:t>
            </a:r>
            <a:endParaRPr lang="en-US" altLang="zh-CN" dirty="0">
              <a:solidFill>
                <a:srgbClr val="000000"/>
              </a:solidFill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Helvetica" pitchFamily="2" charset="0"/>
                <a:ea typeface="微软雅黑" panose="020B0503020204020204" pitchFamily="34" charset="-122"/>
              </a:rPr>
              <a:t> IOT</a:t>
            </a:r>
            <a:endParaRPr lang="en-US" altLang="zh-CN" dirty="0">
              <a:solidFill>
                <a:srgbClr val="000000"/>
              </a:solidFill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Helvetica" pitchFamily="2" charset="0"/>
                <a:ea typeface="微软雅黑" panose="020B0503020204020204" pitchFamily="34" charset="-122"/>
              </a:rPr>
              <a:t> Financial System</a:t>
            </a:r>
            <a:endParaRPr lang="en-US" altLang="zh-CN" dirty="0">
              <a:solidFill>
                <a:srgbClr val="000000"/>
              </a:solidFill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326" y="983937"/>
            <a:ext cx="5054600" cy="247650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59326" y="3556483"/>
          <a:ext cx="5054604" cy="3047512"/>
        </p:xfrm>
        <a:graphic>
          <a:graphicData uri="http://schemas.openxmlformats.org/drawingml/2006/table">
            <a:tbl>
              <a:tblPr/>
              <a:tblGrid>
                <a:gridCol w="1263651"/>
                <a:gridCol w="1263651"/>
                <a:gridCol w="1263651"/>
                <a:gridCol w="1263651"/>
              </a:tblGrid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Timestamp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Tag</a:t>
                      </a:r>
                      <a:r>
                        <a:rPr lang="en-US" sz="800" b="0" i="0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host</a:t>
                      </a:r>
                      <a:r>
                        <a:rPr lang="en-US" sz="800" b="0" i="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Tag</a:t>
                      </a:r>
                      <a:r>
                        <a:rPr lang="en-US" sz="800" b="0" i="0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cluster</a:t>
                      </a:r>
                      <a:r>
                        <a:rPr lang="en-US" sz="800" b="0" i="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  <a:r>
                        <a:rPr lang="en-US" sz="800" b="0" i="0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800" b="1" dirty="0" err="1">
                          <a:solidFill>
                            <a:srgbClr val="FFFFFF"/>
                          </a:solidFill>
                          <a:effectLst/>
                          <a:latin typeface="Helvetica" pitchFamily="2" charset="0"/>
                        </a:rPr>
                        <a:t>load</a:t>
                      </a:r>
                      <a:r>
                        <a:rPr lang="en-US" sz="800" b="0" i="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15:00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4.0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4.8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3.9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15:03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4.7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15:04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3.9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15:05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0B5AB2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3.5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15:00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15:01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1.3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2.9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15:03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2.6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15:04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1.4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3442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2022-06-26 15:05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192.168.0.2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80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  <a:endParaRPr lang="en-US" sz="800" b="0" i="0" dirty="0">
                        <a:effectLst/>
                        <a:latin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800" b="0" i="0" dirty="0">
                          <a:solidFill>
                            <a:srgbClr val="20A603"/>
                          </a:solidFill>
                          <a:effectLst/>
                          <a:latin typeface="Helvetica" pitchFamily="2" charset="0"/>
                          <a:ea typeface="微软雅黑" panose="020B0503020204020204" pitchFamily="34" charset="-122"/>
                        </a:rPr>
                        <a:t>1.8</a:t>
                      </a:r>
                      <a:endParaRPr lang="zh-CN" altLang="en-US" sz="800" b="0" i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874" marR="12874" marT="12874" marB="128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61" y="252705"/>
            <a:ext cx="4225610" cy="729344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A3F48"/>
                </a:solidFill>
              </a:rPr>
              <a:t>Timeseries Database</a:t>
            </a:r>
            <a:endParaRPr kumimoji="1" lang="zh-CN" altLang="en-US" sz="2800" b="1" dirty="0">
              <a:solidFill>
                <a:srgbClr val="CA3F4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339995"/>
            <a:ext cx="2959249" cy="465754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Rank (Popularity)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46" y="1805749"/>
            <a:ext cx="4786703" cy="44652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65509" y="1339995"/>
            <a:ext cx="4786703" cy="191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Dilemma</a:t>
            </a:r>
            <a:endParaRPr lang="en-US" altLang="zh-CN" sz="2000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Performance: high cardinality of timeseries lead to very slow query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Scalability: most TSDBs are standalone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9814" y="416856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</a:t>
            </a:r>
            <a:r>
              <a:rPr kumimoji="1" lang="en-US" altLang="zh-CN" sz="2800" b="1" dirty="0" err="1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CeresDB</a:t>
            </a:r>
            <a:endParaRPr kumimoji="1" lang="zh-CN" altLang="en-US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814" y="1446590"/>
            <a:ext cx="532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Traditional TSDB</a:t>
            </a:r>
            <a:endParaRPr lang="en-US" altLang="zh-CN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inverted index to handle all the workloads</a:t>
            </a:r>
            <a:endParaRPr lang="en-US" altLang="zh-CN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9814" y="2416085"/>
            <a:ext cx="5326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CeresDB</a:t>
            </a:r>
            <a:endParaRPr lang="en-US" altLang="zh-CN" b="1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two kinds of workload: timeseries and analytical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hybrid storage format and query mode to handle workloads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2731" y="1446590"/>
            <a:ext cx="52562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More advantages</a:t>
            </a:r>
            <a:endParaRPr lang="en-US" altLang="zh-CN" b="1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Distributed TSDB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high availability and reliable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high scalability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Intelligent TSDB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Auto determine suitable params by analyzing data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Auto schedule workloads across the cluster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  <a:ea typeface="微软雅黑" panose="020B0503020204020204" pitchFamily="34" charset="-122"/>
              </a:rPr>
              <a:t>UDF based on embedded python runtime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431" y="409904"/>
            <a:ext cx="84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A3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kumimoji="1" lang="zh-CN" altLang="en-US" sz="2800" b="1" dirty="0">
              <a:solidFill>
                <a:srgbClr val="CA3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箭头连接符 2"/>
          <p:cNvCxnSpPr/>
          <p:nvPr/>
        </p:nvCxnSpPr>
        <p:spPr bwMode="auto">
          <a:xfrm>
            <a:off x="1043655" y="2264456"/>
            <a:ext cx="9613106" cy="0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Text Box 5"/>
          <p:cNvSpPr txBox="1"/>
          <p:nvPr/>
        </p:nvSpPr>
        <p:spPr bwMode="auto">
          <a:xfrm>
            <a:off x="4964921" y="1584693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defRPr>
            </a:lvl1pPr>
          </a:lstStyle>
          <a:p>
            <a:r>
              <a:rPr lang="en-US" altLang="zh-CN" dirty="0">
                <a:sym typeface="Helvetica" pitchFamily="2" charset="0"/>
              </a:rPr>
              <a:t>Milestone</a:t>
            </a:r>
            <a:r>
              <a:rPr lang="zh-CN" altLang="en-US" dirty="0">
                <a:sym typeface="Helvetica" pitchFamily="2" charset="0"/>
              </a:rPr>
              <a:t> </a:t>
            </a:r>
            <a:r>
              <a:rPr lang="en-US" altLang="zh-CN" dirty="0">
                <a:sym typeface="Helvetica" pitchFamily="2" charset="0"/>
              </a:rPr>
              <a:t>2</a:t>
            </a:r>
            <a:endParaRPr lang="en-US" altLang="zh-CN" dirty="0">
              <a:sym typeface="Helvetica" pitchFamily="2" charset="0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8050101" y="1600294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 b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defRPr>
            </a:lvl1pPr>
          </a:lstStyle>
          <a:p>
            <a:r>
              <a:rPr lang="en-US" altLang="zh-CN" dirty="0">
                <a:sym typeface="Helvetica" pitchFamily="2" charset="0"/>
              </a:rPr>
              <a:t>Afterward</a:t>
            </a:r>
            <a:endParaRPr lang="en-US" altLang="zh-CN" dirty="0">
              <a:sym typeface="Helvetica" pitchFamily="2" charset="0"/>
            </a:endParaRPr>
          </a:p>
        </p:txBody>
      </p:sp>
      <p:sp>
        <p:nvSpPr>
          <p:cNvPr id="7" name="Text Box 5"/>
          <p:cNvSpPr txBox="1"/>
          <p:nvPr/>
        </p:nvSpPr>
        <p:spPr bwMode="auto">
          <a:xfrm>
            <a:off x="1051219" y="1648188"/>
            <a:ext cx="2444750" cy="39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9pPr>
          </a:lstStyle>
          <a:p>
            <a:pPr algn="ctr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  <a:cs typeface="+mn-cs"/>
                <a:sym typeface="Helvetica" pitchFamily="2" charset="0"/>
              </a:rPr>
              <a:t>Milestone</a:t>
            </a: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  <a:cs typeface="+mn-cs"/>
                <a:sym typeface="Helvetica" pitchFamily="2" charset="0"/>
              </a:rPr>
              <a:t>1</a:t>
            </a:r>
            <a:endParaRPr kumimoji="1"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  <a:cs typeface="+mn-cs"/>
              <a:sym typeface="Helvetica" pitchFamily="2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1947" y="2575114"/>
            <a:ext cx="3284705" cy="208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9pPr>
          </a:lstStyle>
          <a:p>
            <a:pPr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lang="en-US" altLang="zh-CN" sz="1300" b="1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Time: 2022.7</a:t>
            </a:r>
            <a:endParaRPr lang="en-US" altLang="zh-CN" sz="1300" b="1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Features: 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version supports static topology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underlying storage supports </a:t>
            </a:r>
            <a:r>
              <a:rPr lang="en-US" altLang="zh-CN" sz="1300" dirty="0" err="1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Aliyun</a:t>
            </a: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OSS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 implementation based on OBKV</a:t>
            </a:r>
            <a:endParaRPr lang="en-US" altLang="zh-CN" sz="1000" dirty="0"/>
          </a:p>
          <a:p>
            <a:pPr marL="171450" indent="-1714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Arial" panose="020B0604020202020204" pitchFamily="34" charset="0"/>
              <a:buChar char="•"/>
            </a:pPr>
            <a:endParaRPr lang="en-US" altLang="zh-CN" sz="1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</p:txBody>
      </p:sp>
      <p:sp>
        <p:nvSpPr>
          <p:cNvPr id="9" name="Text Box 5"/>
          <p:cNvSpPr txBox="1"/>
          <p:nvPr/>
        </p:nvSpPr>
        <p:spPr bwMode="auto">
          <a:xfrm>
            <a:off x="4964921" y="2576199"/>
            <a:ext cx="2794000" cy="260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9pPr>
          </a:lstStyle>
          <a:p>
            <a:pPr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lang="en-US" altLang="zh-CN" sz="1300" b="1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Time: 2022.10</a:t>
            </a:r>
            <a:endParaRPr lang="en-US" altLang="zh-CN" sz="1300" b="1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Features: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Support</a:t>
            </a:r>
            <a:r>
              <a:rPr lang="zh-CN" altLang="en-US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 </a:t>
            </a: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Prometheus</a:t>
            </a:r>
            <a:r>
              <a:rPr lang="zh-CN" altLang="en-US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 </a:t>
            </a: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 read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Hybrid Storage </a:t>
            </a: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 format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Distributed WAL implementation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horizontal scaling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</p:txBody>
      </p:sp>
      <p:sp>
        <p:nvSpPr>
          <p:cNvPr id="10" name="Text Box 5"/>
          <p:cNvSpPr txBox="1"/>
          <p:nvPr/>
        </p:nvSpPr>
        <p:spPr bwMode="auto">
          <a:xfrm>
            <a:off x="8136611" y="2576199"/>
            <a:ext cx="2794000" cy="149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itchFamily="34" charset="0"/>
                <a:ea typeface="Helvetica Light" pitchFamily="34" charset="0"/>
                <a:cs typeface="Helvetica Light" pitchFamily="34" charset="0"/>
                <a:sym typeface="Helvetica Light" pitchFamily="34" charset="0"/>
              </a:defRPr>
            </a:lvl9pPr>
          </a:lstStyle>
          <a:p>
            <a:pPr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Features: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Python UDF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Adaptive scheduling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Adaptive index</a:t>
            </a:r>
            <a:endParaRPr lang="en-US" altLang="zh-CN" sz="1300" dirty="0">
              <a:solidFill>
                <a:srgbClr val="5453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 pitchFamily="2" charset="0"/>
            </a:endParaRPr>
          </a:p>
          <a:p>
            <a:pPr marL="285750" indent="-285750" algn="just" defTabSz="457200">
              <a:lnSpc>
                <a:spcPct val="120000"/>
              </a:lnSpc>
              <a:spcBef>
                <a:spcPts val="600"/>
              </a:spcBef>
              <a:buClr>
                <a:srgbClr val="6C6C6C"/>
              </a:buClr>
              <a:buFont typeface="Wingdings" panose="05000000000000000000" pitchFamily="2" charset="2"/>
              <a:buChar char="l"/>
            </a:pPr>
            <a:r>
              <a:rPr lang="en-US" altLang="zh-CN" sz="1300" dirty="0">
                <a:solidFill>
                  <a:srgbClr val="5453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rPr>
              <a:t>Performance improvement</a:t>
            </a:r>
            <a:endParaRPr lang="en-US" altLang="zh-CN" sz="1300" dirty="0">
              <a:solidFill>
                <a:srgbClr val="545352"/>
              </a:solidFill>
              <a:ea typeface="微软雅黑" panose="020B0503020204020204" pitchFamily="34" charset="-122"/>
              <a:sym typeface="Helvetica" pitchFamily="2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84819" y="2188103"/>
            <a:ext cx="170448" cy="167614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091089" y="2188103"/>
            <a:ext cx="170448" cy="167614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80500" y="2188103"/>
            <a:ext cx="170448" cy="167614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3864</Words>
  <Application>WPS 演示</Application>
  <PresentationFormat>宽屏</PresentationFormat>
  <Paragraphs>364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汉仪旗黑</vt:lpstr>
      <vt:lpstr>Proxima Nova Lt</vt:lpstr>
      <vt:lpstr>苹方-简</vt:lpstr>
      <vt:lpstr>Proxima Nova Rg</vt:lpstr>
      <vt:lpstr>Helvetica</vt:lpstr>
      <vt:lpstr>PingFang SC Medium</vt:lpstr>
      <vt:lpstr>Helvetica Light</vt:lpstr>
      <vt:lpstr>Menlo</vt:lpstr>
      <vt:lpstr>宋体</vt:lpstr>
      <vt:lpstr>Arial Unicode MS</vt:lpstr>
      <vt:lpstr>汉仪书宋二KW</vt:lpstr>
      <vt:lpstr>等线</vt:lpstr>
      <vt:lpstr>汉仪中等线KW</vt:lpstr>
      <vt:lpstr>Office 主题​​</vt:lpstr>
      <vt:lpstr>1_自定义设计方案</vt:lpstr>
      <vt:lpstr>PowerPoint 演示文稿</vt:lpstr>
      <vt:lpstr>PowerPoint 演示文稿</vt:lpstr>
      <vt:lpstr>About me</vt:lpstr>
      <vt:lpstr>PowerPoint 演示文稿</vt:lpstr>
      <vt:lpstr>PowerPoint 演示文稿</vt:lpstr>
      <vt:lpstr>PowerPoint 演示文稿</vt:lpstr>
      <vt:lpstr>Timeseries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Alex</cp:lastModifiedBy>
  <cp:revision>39</cp:revision>
  <dcterms:created xsi:type="dcterms:W3CDTF">2022-07-19T01:12:44Z</dcterms:created>
  <dcterms:modified xsi:type="dcterms:W3CDTF">2022-07-19T01:12:44Z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9F0DB970B678D552DB04D6620BE608FE</vt:lpwstr>
  </property>
  <property fmtid="{D5CDD505-2E9C-101B-9397-08002B2CF9AE}" pid="3" name="KSOProductBuildVer">
    <vt:lpwstr>2052-4.3.0.7280</vt:lpwstr>
  </property>
</Properties>
</file>