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4" r:id="rId6"/>
    <p:sldId id="298" r:id="rId7"/>
    <p:sldId id="300" r:id="rId8"/>
    <p:sldId id="286" r:id="rId9"/>
    <p:sldId id="287" r:id="rId10"/>
    <p:sldId id="296" r:id="rId11"/>
    <p:sldId id="299" r:id="rId12"/>
    <p:sldId id="301" r:id="rId13"/>
    <p:sldId id="302" r:id="rId14"/>
    <p:sldId id="303" r:id="rId15"/>
    <p:sldId id="305" r:id="rId16"/>
    <p:sldId id="318" r:id="rId17"/>
    <p:sldId id="327" r:id="rId18"/>
    <p:sldId id="336" r:id="rId19"/>
    <p:sldId id="337" r:id="rId20"/>
    <p:sldId id="346" r:id="rId21"/>
    <p:sldId id="35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endParaRPr lang="zh-CN" altLang="en-US" sz="1600" b="0" i="0" dirty="0">
              <a:solidFill>
                <a:schemeClr val="bg1"/>
              </a:solidFill>
              <a:latin typeface="Proxima Nova Lt" panose="02000506030000020004" pitchFamily="2" charset="0"/>
            </a:endParaRP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8244840" y="793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github.com/rust-lang/cargo/issues/4648" TargetMode="External"/><Relationship Id="rId1" Type="http://schemas.openxmlformats.org/officeDocument/2006/relationships/hyperlink" Target="https://github.com/rust-lang/cargo/issues/7992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3835" y="435321"/>
            <a:ext cx="564693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任务（闭包）传递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65483" y="2264588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Picture 2" descr="upload_post_object_v2_2530950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352" y="2344887"/>
            <a:ext cx="4390716" cy="1135061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2630352" y="4370326"/>
            <a:ext cx="4893678" cy="99232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计算节点负责执行具体的任务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驱动器以闭包的形式发送计算任务到计算节点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4442" y="434994"/>
            <a:ext cx="7136613" cy="107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任务（闭包）传递 - </a:t>
            </a:r>
            <a:r>
              <a:rPr kumimoji="1"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serde_closure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56394" y="1468103"/>
            <a:ext cx="8448391" cy="135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serde_closure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提供宏，把闭包转化为可以序列化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/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反序列化的形式，在进程间传递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本质上是传递了函数指针，需要两个进程的可执行文件完全一致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pic>
        <p:nvPicPr>
          <p:cNvPr id="2" name="Picture 1" descr="upload_post_object_v2_2771997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041" y="2656913"/>
            <a:ext cx="5159429" cy="30364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4442" y="434994"/>
            <a:ext cx="7136613" cy="107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任务（闭包）传递 - </a:t>
            </a:r>
            <a:r>
              <a:rPr kumimoji="1"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abi_stable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56394" y="1746771"/>
            <a:ext cx="5335468" cy="1590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abi_stable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提供了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到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的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FFI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运行时加载并进行类型检查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可以在不同版本的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之间互用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pic>
        <p:nvPicPr>
          <p:cNvPr id="3" name="Picture 2" descr="upload_post_object_v2_5667658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4163" y="1543969"/>
            <a:ext cx="4342412" cy="39757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4442" y="434994"/>
            <a:ext cx="7136613" cy="107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任务（闭包）传递 - 总结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81349" y="1543969"/>
            <a:ext cx="9572606" cy="3602594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serde_closure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优点：任务逻辑编写过程比较方便简单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缺点：两边的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binary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必须一致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abi_stable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优点：部署方式灵活，闭包可以作为库动态加载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缺点：任务编写体验较差，尤其是不能捕获变量，使得接口需要频繁改动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最终选用了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serde_closure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传递闭包。在算子插件化设计中使用了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abi_stable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。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4442" y="434994"/>
            <a:ext cx="7136613" cy="107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编解码，数据结构与计算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81349" y="1543969"/>
            <a:ext cx="6246640" cy="349322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bincode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编解码，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Vec&lt;Row&gt;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顺序储每条记录？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在数据密集的场景下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bincode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的编解码涉及大量内存分配、释放和拷贝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Vec&lt;Row&gt;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按行存储，内存利用率低，查询速度慢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缺少高性能计算的支持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pic>
        <p:nvPicPr>
          <p:cNvPr id="2" name="Picture 1" descr="upload_post_object_v2_442406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17" y="1962127"/>
            <a:ext cx="3461063" cy="26633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4442" y="434994"/>
            <a:ext cx="7136613" cy="107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编解码，数据结构与计算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81349" y="1543969"/>
            <a:ext cx="6246640" cy="349322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数据结构：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Apache Arrow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  <a:sym typeface="+mn-ea"/>
              </a:rPr>
              <a:t>跨语言的列式内存存储格式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内存利用率高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编解码：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Arrow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Flight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编解码实现零拷贝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优异的网络传输性能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计算库：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Polars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基于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Arrow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，对多核场景优化显著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可以利用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CPU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的向量化计算能力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pic>
        <p:nvPicPr>
          <p:cNvPr id="3" name="Picture 2" descr="upload_post_object_v2_742779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6912" y="1852762"/>
            <a:ext cx="3570428" cy="17562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605447" y="1807730"/>
            <a:ext cx="6169441" cy="2978573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>
              <a:lnSpc>
                <a:spcPct val="200000"/>
              </a:lnSpc>
              <a:buChar char="•"/>
            </a:pPr>
            <a:r>
              <a:rPr lang="zh-CN" altLang="en-US" sz="3600">
                <a:solidFill>
                  <a:srgbClr val="BFBFBF"/>
                </a:solidFill>
                <a:latin typeface="微软雅黑" charset="0"/>
                <a:ea typeface="微软雅黑" charset="0"/>
                <a:cs typeface="微软雅黑" charset="0"/>
              </a:rPr>
              <a:t>隐私计算的分布式架构</a:t>
            </a:r>
            <a:endParaRPr lang="zh-CN" altLang="en-US" sz="3600">
              <a:solidFill>
                <a:srgbClr val="BFBFB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Char char="•"/>
            </a:pPr>
            <a:r>
              <a:rPr lang="zh-CN" altLang="en-US" sz="3600">
                <a:solidFill>
                  <a:srgbClr val="BFBFBF"/>
                </a:solidFill>
                <a:latin typeface="微软雅黑" charset="0"/>
                <a:ea typeface="微软雅黑" charset="0"/>
                <a:cs typeface="微软雅黑" charset="0"/>
              </a:rPr>
              <a:t>工程实现要点</a:t>
            </a:r>
            <a:endParaRPr lang="en-US" altLang="zh-CN" sz="3600">
              <a:solidFill>
                <a:srgbClr val="BFBFB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Char char="•"/>
            </a:pPr>
            <a:r>
              <a:rPr lang="en-US" altLang="zh-CN" sz="36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Rust</a:t>
            </a:r>
            <a:r>
              <a:rPr lang="zh-CN" altLang="en-US" sz="36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使用心得</a:t>
            </a:r>
            <a:endParaRPr lang="zh-CN" altLang="en-US" sz="36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>
              <a:latin typeface="PingFang SC Medium" charset="0"/>
              <a:ea typeface="PingFang SC Medium" charset="0"/>
              <a:cs typeface="PingFang SC Medium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2685" y="437458"/>
            <a:ext cx="6594033" cy="1074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Rust</a:t>
            </a:r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使用心得 - 我们爱</a:t>
            </a:r>
            <a:r>
              <a:rPr kumimoji="1"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Rust</a:t>
            </a:r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什么</a:t>
            </a:r>
            <a:r>
              <a:rPr kumimoji="1"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65483" y="2264588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3"/>
          <p:cNvSpPr txBox="1"/>
          <p:nvPr/>
        </p:nvSpPr>
        <p:spPr>
          <a:xfrm>
            <a:off x="752685" y="1621167"/>
            <a:ext cx="7983605" cy="39821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性能彪悍，丰俭由人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异步操作，可以直接使用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async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，也可以自行实现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Future trait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引用传递，可以使用智能指针，也可以直接传递指针，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lifetime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保证安全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内存管理，安全高效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内存分配、复制等均需要在代码中明确写出来，更容易避免低效代码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  <a:sym typeface="+mn-e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语法丰富，使用灵活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相较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C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++语法风格统一，性能不亚于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C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++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宏，过程宏，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trait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等丰富特性使得代码编写简洁灵活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C binding FFI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原生支持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2685" y="437458"/>
            <a:ext cx="6594033" cy="1074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Rust</a:t>
            </a:r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使用心得 - 痛在哪里</a:t>
            </a:r>
            <a:r>
              <a:rPr kumimoji="1" lang="en-US" altLang="zh-CN" sz="3200" b="1" dirty="0"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65483" y="2264588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3"/>
          <p:cNvSpPr txBox="1"/>
          <p:nvPr/>
        </p:nvSpPr>
        <p:spPr>
          <a:xfrm>
            <a:off x="752685" y="1621167"/>
            <a:ext cx="7983605" cy="39821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由开源社区维护，进展缓慢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  <a:hlinkClick r:id="rId1"/>
              </a:rPr>
              <a:t>Submodules with relative paths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  <a:hlinkClick r:id="rId1"/>
              </a:rPr>
              <a:t>#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  <a:hlinkClick r:id="rId1"/>
              </a:rPr>
              <a:t>7992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 2020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年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3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月 至今未修复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hlinkClick r:id="rId2"/>
              </a:rPr>
              <a:t>Allow patching dependencies with patch files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hlinkClick r:id="rId2"/>
              </a:rPr>
              <a:t>#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hlinkClick r:id="rId2"/>
              </a:rPr>
              <a:t>4648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 2017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年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10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月 接近完成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整体生态难称完善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gRPC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，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Arrow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等均非官方开发，部分环节性能有待优化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部分语法功能有待提高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缺少模板偏特化支持，没有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SFINAE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lifetime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检查有些时候过于保守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开发环境不够友好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学习曲线陡峭，招聘较困难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/>
          <p:nvPr/>
        </p:nvSpPr>
        <p:spPr>
          <a:xfrm>
            <a:off x="1093644" y="2232321"/>
            <a:ext cx="5333125" cy="306863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加入我们，用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一起搭建前沿技术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HR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专用微信号：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  <a:sym typeface="+mn-ea"/>
              </a:rPr>
              <a:t>sudokeji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邮箱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guojy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@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sudoprivacy.com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fubo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@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sudoprivacy.com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pic>
        <p:nvPicPr>
          <p:cNvPr id="3" name="Picture 2" descr="upload_post_object_v2_1690805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9895" y="2084358"/>
            <a:ext cx="3203735" cy="3216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5152" y="2639060"/>
            <a:ext cx="95491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/>
              <a:t>基于</a:t>
            </a:r>
            <a:r>
              <a:rPr lang="en-US" altLang="zh-CN" sz="5400"/>
              <a:t>Rust</a:t>
            </a:r>
            <a:r>
              <a:rPr lang="zh-CN" altLang="en-US" sz="5400"/>
              <a:t>的分布式隐私计算实践</a:t>
            </a:r>
            <a:endParaRPr lang="zh-CN" altLang="en-US" sz="5400"/>
          </a:p>
        </p:txBody>
      </p:sp>
      <p:sp>
        <p:nvSpPr>
          <p:cNvPr id="3" name="文本框 2"/>
          <p:cNvSpPr txBox="1"/>
          <p:nvPr/>
        </p:nvSpPr>
        <p:spPr>
          <a:xfrm>
            <a:off x="5097036" y="4103869"/>
            <a:ext cx="200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韦晓亚@数牍科技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3835" y="435321"/>
            <a:ext cx="564693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自我介绍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855616" y="4644772"/>
            <a:ext cx="1569701" cy="52752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charset="0"/>
              </a:rPr>
              <a:t>教育背景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853952" y="1542304"/>
            <a:ext cx="1569701" cy="52752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charset="0"/>
              </a:rPr>
              <a:t>工作经历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65483" y="2264588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3"/>
          <p:cNvSpPr txBox="1"/>
          <p:nvPr/>
        </p:nvSpPr>
        <p:spPr>
          <a:xfrm>
            <a:off x="932814" y="2116524"/>
            <a:ext cx="4734837" cy="23352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数牍科技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多方安全计算平台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Google Cloud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  <a:sym typeface="+mn-ea"/>
              </a:rPr>
              <a:t>实时视频流的存储和流式计算平台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Airbnb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  <a:sym typeface="+mn-ea"/>
              </a:rPr>
              <a:t>图数据库和知识图谱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855616" y="5172295"/>
            <a:ext cx="4110817" cy="804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Ph.D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，马里兰大学帕克分校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本科，浙江大学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605447" y="1807730"/>
            <a:ext cx="6169441" cy="2978573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>
              <a:lnSpc>
                <a:spcPct val="200000"/>
              </a:lnSpc>
              <a:buChar char="•"/>
            </a:pPr>
            <a:r>
              <a:rPr lang="zh-CN" altLang="en-US" sz="36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隐私计算的分布式架构</a:t>
            </a:r>
            <a:endParaRPr lang="zh-CN" altLang="en-US" sz="36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Char char="•"/>
            </a:pPr>
            <a:r>
              <a:rPr lang="zh-CN" altLang="en-US" sz="3600">
                <a:solidFill>
                  <a:srgbClr val="BFBFBF"/>
                </a:solidFill>
                <a:latin typeface="微软雅黑" charset="0"/>
                <a:ea typeface="微软雅黑" charset="0"/>
                <a:cs typeface="微软雅黑" charset="0"/>
              </a:rPr>
              <a:t>工程实现要点</a:t>
            </a:r>
            <a:endParaRPr lang="en-US" altLang="zh-CN" sz="3600">
              <a:solidFill>
                <a:srgbClr val="BFBFB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Char char="•"/>
            </a:pPr>
            <a:r>
              <a:rPr lang="en-US" altLang="zh-CN" sz="3600">
                <a:solidFill>
                  <a:srgbClr val="BFBFBF"/>
                </a:solidFill>
                <a:latin typeface="微软雅黑" charset="0"/>
                <a:ea typeface="微软雅黑" charset="0"/>
                <a:cs typeface="微软雅黑" charset="0"/>
              </a:rPr>
              <a:t>Rust</a:t>
            </a:r>
            <a:r>
              <a:rPr lang="zh-CN" altLang="en-US" sz="3600">
                <a:solidFill>
                  <a:srgbClr val="BFBFBF"/>
                </a:solidFill>
                <a:latin typeface="微软雅黑" charset="0"/>
                <a:ea typeface="微软雅黑" charset="0"/>
                <a:cs typeface="微软雅黑" charset="0"/>
              </a:rPr>
              <a:t>使用心得</a:t>
            </a:r>
            <a:endParaRPr lang="zh-CN" altLang="en-US" sz="3600">
              <a:solidFill>
                <a:srgbClr val="BFBFB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zh-CN" altLang="en-US">
              <a:latin typeface="PingFang SC Medium" charset="0"/>
              <a:ea typeface="PingFang SC Medium" charset="0"/>
              <a:cs typeface="PingFang SC Medium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3835" y="435321"/>
            <a:ext cx="564693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多方安全计算与联邦学习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65483" y="2264588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" name="Picture 1" descr="upload_post_object_v2_1347293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171" y="1640467"/>
            <a:ext cx="5159429" cy="3943553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7018624" y="2393151"/>
            <a:ext cx="4625473" cy="142173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多个参与方协同，计算无中心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涉及多种密文计算技术，计算量远超明文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3835" y="435321"/>
            <a:ext cx="564693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隐私计算的工程化现状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65483" y="2264588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4" name="Picture 3" descr="upload_post_object_v2_312541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219" y="2457483"/>
            <a:ext cx="2470350" cy="643320"/>
          </a:xfrm>
          <a:prstGeom prst="rect">
            <a:avLst/>
          </a:prstGeom>
        </p:spPr>
      </p:pic>
      <p:pic>
        <p:nvPicPr>
          <p:cNvPr id="5" name="Picture 4" descr="upload_post_object_v2_0731999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84" y="4258780"/>
            <a:ext cx="1730532" cy="900648"/>
          </a:xfrm>
          <a:prstGeom prst="rect">
            <a:avLst/>
          </a:prstGeom>
        </p:spPr>
      </p:pic>
      <p:pic>
        <p:nvPicPr>
          <p:cNvPr id="6" name="Picture 5" descr="upload_post_object_v2_390392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19" y="3930687"/>
            <a:ext cx="2071491" cy="1016446"/>
          </a:xfrm>
          <a:prstGeom prst="rect">
            <a:avLst/>
          </a:prstGeom>
        </p:spPr>
      </p:pic>
      <p:pic>
        <p:nvPicPr>
          <p:cNvPr id="9" name="Picture 8" descr="upload_post_object_v2_3811265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865" y="5333125"/>
            <a:ext cx="2348119" cy="791284"/>
          </a:xfrm>
          <a:prstGeom prst="rect">
            <a:avLst/>
          </a:prstGeom>
        </p:spPr>
      </p:pic>
      <p:pic>
        <p:nvPicPr>
          <p:cNvPr id="10" name="Picture 9" descr="upload_post_object_v2_319756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561" y="2135823"/>
            <a:ext cx="1486070" cy="1293074"/>
          </a:xfrm>
          <a:prstGeom prst="rect">
            <a:avLst/>
          </a:prstGeom>
        </p:spPr>
      </p:pic>
      <p:pic>
        <p:nvPicPr>
          <p:cNvPr id="12" name="Picture 11" descr="upload_post_object_v2_2615328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19" y="5333125"/>
            <a:ext cx="2200155" cy="739818"/>
          </a:xfrm>
          <a:prstGeom prst="rect">
            <a:avLst/>
          </a:prstGeom>
        </p:spPr>
      </p:pic>
      <p:pic>
        <p:nvPicPr>
          <p:cNvPr id="15" name="Picture 14" descr="upload_post_object_v2_3583383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289" y="3705525"/>
            <a:ext cx="1704799" cy="624021"/>
          </a:xfrm>
          <a:prstGeom prst="rect">
            <a:avLst/>
          </a:prstGeom>
        </p:spPr>
      </p:pic>
      <p:sp>
        <p:nvSpPr>
          <p:cNvPr id="16" name="文本框 2"/>
          <p:cNvSpPr txBox="1"/>
          <p:nvPr/>
        </p:nvSpPr>
        <p:spPr>
          <a:xfrm>
            <a:off x="2103657" y="1479637"/>
            <a:ext cx="2637613" cy="52752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charset="0"/>
              </a:rPr>
              <a:t>大数据领域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6440140" y="1479637"/>
            <a:ext cx="6432" cy="4644772"/>
          </a:xfrm>
          <a:prstGeom prst="line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"/>
          <p:cNvSpPr txBox="1"/>
          <p:nvPr/>
        </p:nvSpPr>
        <p:spPr>
          <a:xfrm>
            <a:off x="8208767" y="1453904"/>
            <a:ext cx="1537535" cy="50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charset="0"/>
              </a:rPr>
              <a:t>隐私计算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pic>
        <p:nvPicPr>
          <p:cNvPr id="19" name="Picture 18" descr="upload_post_object_v2_045056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6026" y="2380388"/>
            <a:ext cx="1929961" cy="1646900"/>
          </a:xfrm>
          <a:prstGeom prst="rect">
            <a:avLst/>
          </a:prstGeom>
        </p:spPr>
      </p:pic>
      <p:sp>
        <p:nvSpPr>
          <p:cNvPr id="20" name="文本框 3"/>
          <p:cNvSpPr txBox="1"/>
          <p:nvPr/>
        </p:nvSpPr>
        <p:spPr>
          <a:xfrm>
            <a:off x="7269519" y="4638339"/>
            <a:ext cx="4162282" cy="1434604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大数据技术在过去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20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年发展迅猛，但是当我进入隐私计算领域，却发现一切又回到了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20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年前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4128" y="2060986"/>
            <a:ext cx="2871216" cy="3309362"/>
            <a:chOff x="1536192" y="2029968"/>
            <a:chExt cx="2871216" cy="3309362"/>
          </a:xfrm>
        </p:grpSpPr>
        <p:sp>
          <p:nvSpPr>
            <p:cNvPr id="3" name="椭圆 2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36192" y="3429000"/>
              <a:ext cx="26263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charset="0"/>
                </a:rPr>
                <a:t>多参与方协同计算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36192" y="3901690"/>
              <a:ext cx="2871216" cy="143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roxima Nova Lt" panose="02000506030000020004" pitchFamily="2" charset="0"/>
                  <a:cs typeface="Proxima Nova Lt" panose="02000506030000020004" pitchFamily="2" charset="0"/>
                </a:rPr>
                <a:t>大数据领域：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roxima Nova Lt" panose="02000506030000020004" pitchFamily="2" charset="0"/>
                  <a:cs typeface="Proxima Nova Lt" panose="02000506030000020004" pitchFamily="2" charset="0"/>
                  <a:sym typeface="+mn-ea"/>
                </a:rPr>
                <a:t>有中心调度节点，计算在一个数据中心内完成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roxima Nova Lt" panose="02000506030000020004" pitchFamily="2" charset="0"/>
                <a:cs typeface="Proxima Nova Lt" panose="02000506030000020004" pitchFamily="2" charset="0"/>
              </a:endParaRPr>
            </a:p>
            <a:p>
              <a:pPr>
                <a:lnSpc>
                  <a:spcPct val="125000"/>
                </a:lnSpc>
              </a:pP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roxima Nova Lt" panose="02000506030000020004" pitchFamily="2" charset="0"/>
                <a:cs typeface="Proxima Nova Lt" panose="02000506030000020004" pitchFamily="2" charset="0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roxima Nova Lt" panose="02000506030000020004" pitchFamily="2" charset="0"/>
                  <a:cs typeface="Proxima Nova Lt" panose="02000506030000020004" pitchFamily="2" charset="0"/>
                </a:rPr>
                <a:t>隐私计算：计算无中心，在异构的多参与方协作下完成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roxima Nova Lt" panose="02000506030000020004" pitchFamily="2" charset="0"/>
                <a:cs typeface="Proxima Nova Lt" panose="02000506030000020004" pitchFamily="2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32960" y="2060986"/>
            <a:ext cx="2871216" cy="3578602"/>
            <a:chOff x="1536192" y="2029968"/>
            <a:chExt cx="2871216" cy="3578602"/>
          </a:xfrm>
        </p:grpSpPr>
        <p:sp>
          <p:nvSpPr>
            <p:cNvPr id="7" name="椭圆 6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36192" y="3429000"/>
              <a:ext cx="232092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charset="0"/>
                </a:rPr>
                <a:t>密文计算的效率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6192" y="3901690"/>
              <a:ext cx="2871216" cy="170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roxima Nova Lt" panose="02000506030000020004" pitchFamily="2" charset="0"/>
                  <a:cs typeface="Proxima Nova Lt" panose="02000506030000020004" pitchFamily="2" charset="0"/>
                  <a:sym typeface="+mn-ea"/>
                </a:rPr>
                <a:t>大数据领域：现有的开源框架多数是采用基于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roxima Nova Lt" panose="02000506030000020004" pitchFamily="2" charset="0"/>
                  <a:cs typeface="Proxima Nova Lt" panose="02000506030000020004" pitchFamily="2" charset="0"/>
                  <a:sym typeface="+mn-ea"/>
                </a:rPr>
                <a:t>JVM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roxima Nova Lt" panose="02000506030000020004" pitchFamily="2" charset="0"/>
                  <a:cs typeface="Proxima Nova Lt" panose="02000506030000020004" pitchFamily="2" charset="0"/>
                  <a:sym typeface="+mn-ea"/>
                </a:rPr>
                <a:t>的编程语言编写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roxima Nova Lt" panose="02000506030000020004" pitchFamily="2" charset="0"/>
                <a:cs typeface="Proxima Nova Lt" panose="02000506030000020004" pitchFamily="2" charset="0"/>
                <a:sym typeface="+mn-ea"/>
              </a:endParaRPr>
            </a:p>
            <a:p>
              <a:pPr>
                <a:lnSpc>
                  <a:spcPct val="125000"/>
                </a:lnSpc>
              </a:pP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roxima Nova Lt" panose="02000506030000020004" pitchFamily="2" charset="0"/>
                  <a:cs typeface="Proxima Nova Lt" panose="02000506030000020004" pitchFamily="2" charset="0"/>
                  <a:sym typeface="+mn-ea"/>
                </a:rPr>
                <a:t>隐私计算：密文计算的计算量大，依赖的很多密码学库多数是用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roxima Nova Lt" panose="02000506030000020004" pitchFamily="2" charset="0"/>
                  <a:cs typeface="Proxima Nova Lt" panose="02000506030000020004" pitchFamily="2" charset="0"/>
                  <a:sym typeface="+mn-ea"/>
                </a:rPr>
                <a:t>C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roxima Nova Lt" panose="02000506030000020004" pitchFamily="2" charset="0"/>
                  <a:cs typeface="Proxima Nova Lt" panose="02000506030000020004" pitchFamily="2" charset="0"/>
                  <a:sym typeface="+mn-ea"/>
                </a:rPr>
                <a:t>语言编写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41792" y="2060986"/>
            <a:ext cx="2871216" cy="3040122"/>
            <a:chOff x="1536192" y="2029968"/>
            <a:chExt cx="2871216" cy="3040122"/>
          </a:xfrm>
        </p:grpSpPr>
        <p:sp>
          <p:nvSpPr>
            <p:cNvPr id="11" name="椭圆 10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36192" y="3429000"/>
              <a:ext cx="26263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charset="0"/>
                </a:rPr>
                <a:t>内部需求的特殊性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36192" y="3901690"/>
              <a:ext cx="2871216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roxima Nova Lt" panose="02000506030000020004" pitchFamily="2" charset="0"/>
                  <a:cs typeface="Proxima Nova Lt" panose="02000506030000020004" pitchFamily="2" charset="0"/>
                </a:rPr>
                <a:t>数牍科技内部探索多种技术路线和应用场景：如与自研的隐私计算硬件集成，大规模线上匿踪查询等，均需要对计算框架的灵活控制。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52685" y="482490"/>
            <a:ext cx="6902827" cy="1074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分布式计算，为什么“重新造轮子”？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752685" y="437458"/>
            <a:ext cx="6613332" cy="1074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多参与方的隐私计算分布式框架</a:t>
            </a:r>
            <a:endParaRPr kumimoji="1" lang="zh-CN" altLang="en-US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8" name="Picture 7" descr="upload_post_object_v2_5476743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881" y="1644819"/>
            <a:ext cx="7258955" cy="4322749"/>
          </a:xfrm>
          <a:prstGeom prst="rect">
            <a:avLst/>
          </a:prstGeom>
        </p:spPr>
      </p:pic>
      <p:sp>
        <p:nvSpPr>
          <p:cNvPr id="13" name="文本框 3"/>
          <p:cNvSpPr txBox="1"/>
          <p:nvPr/>
        </p:nvSpPr>
        <p:spPr>
          <a:xfrm>
            <a:off x="8441594" y="2263326"/>
            <a:ext cx="3078939" cy="2881832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完全内部自研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采用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实现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SDK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供算法使用，可以传输数据和发送任务（闭包）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charset="0"/>
              <a:ea typeface="PingFang SC Light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Worker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负责数据存储和任务执行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charset="0"/>
                <a:ea typeface="PingFang SC Light" charset="0"/>
              </a:rPr>
              <a:t>基于云原生技术，具备断点恢复、弹性伸缩等功能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605447" y="1807730"/>
            <a:ext cx="6169441" cy="2978573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>
              <a:lnSpc>
                <a:spcPct val="200000"/>
              </a:lnSpc>
              <a:buChar char="•"/>
            </a:pPr>
            <a:r>
              <a:rPr lang="zh-CN" altLang="en-US" sz="3600">
                <a:solidFill>
                  <a:srgbClr val="BFBFBF"/>
                </a:solidFill>
                <a:latin typeface="微软雅黑" charset="0"/>
                <a:ea typeface="微软雅黑" charset="0"/>
                <a:cs typeface="微软雅黑" charset="0"/>
              </a:rPr>
              <a:t>隐私计算的分布式架构</a:t>
            </a:r>
            <a:endParaRPr lang="zh-CN" altLang="en-US" sz="3600">
              <a:solidFill>
                <a:srgbClr val="BFBFB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Char char="•"/>
            </a:pPr>
            <a:r>
              <a:rPr lang="zh-CN" altLang="en-US" sz="36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工程实现要点</a:t>
            </a:r>
            <a:endParaRPr lang="en-US" altLang="zh-CN" sz="36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lnSpc>
                <a:spcPct val="200000"/>
              </a:lnSpc>
              <a:buChar char="•"/>
            </a:pPr>
            <a:r>
              <a:rPr lang="en-US" altLang="zh-CN" sz="3600">
                <a:solidFill>
                  <a:srgbClr val="BFBFBF"/>
                </a:solidFill>
                <a:latin typeface="微软雅黑" charset="0"/>
                <a:ea typeface="微软雅黑" charset="0"/>
                <a:cs typeface="微软雅黑" charset="0"/>
              </a:rPr>
              <a:t>Rust</a:t>
            </a:r>
            <a:r>
              <a:rPr lang="zh-CN" altLang="en-US" sz="3600">
                <a:solidFill>
                  <a:srgbClr val="BFBFBF"/>
                </a:solidFill>
                <a:latin typeface="微软雅黑" charset="0"/>
                <a:ea typeface="微软雅黑" charset="0"/>
                <a:cs typeface="微软雅黑" charset="0"/>
              </a:rPr>
              <a:t>使用心得</a:t>
            </a:r>
            <a:endParaRPr lang="zh-CN" altLang="en-US" sz="3600">
              <a:solidFill>
                <a:srgbClr val="BFBFB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>
              <a:latin typeface="PingFang SC Medium" charset="0"/>
              <a:ea typeface="PingFang SC Medium" charset="0"/>
              <a:cs typeface="PingFang SC Medium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</Words>
  <Application>WPS Office WWO_feishu_20220325115714-cd9e9316d1</Application>
  <PresentationFormat>宽屏</PresentationFormat>
  <Paragraphs>171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Proxima Nova Lt</vt:lpstr>
      <vt:lpstr>MingLiU</vt:lpstr>
      <vt:lpstr>Proxima Nova Rg</vt:lpstr>
      <vt:lpstr>微软雅黑</vt:lpstr>
      <vt:lpstr>汉仪旗黑KW 55S</vt:lpstr>
      <vt:lpstr>PingFang SC Medium</vt:lpstr>
      <vt:lpstr>PingFang SC Medium</vt:lpstr>
      <vt:lpstr>PingFang SC Light</vt:lpstr>
      <vt:lpstr>PingFang SC Light</vt:lpstr>
      <vt:lpstr>PingFang SC Thin</vt:lpstr>
      <vt:lpstr>汉仪书宋二KW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Alex</cp:lastModifiedBy>
  <dcterms:created xsi:type="dcterms:W3CDTF">2022-07-15T07:56:39Z</dcterms:created>
  <dcterms:modified xsi:type="dcterms:W3CDTF">2022-07-15T07:56:39Z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125DD38C89B8050E2691CF62E9BF75D3</vt:lpwstr>
  </property>
  <property fmtid="{D5CDD505-2E9C-101B-9397-08002B2CF9AE}" pid="3" name="KSOProductBuildVer">
    <vt:lpwstr>2052-0.0.0.0</vt:lpwstr>
  </property>
</Properties>
</file>