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4" r:id="rId4"/>
    <p:sldId id="268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6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289"/>
    <a:srgbClr val="D0402E"/>
    <a:srgbClr val="222B89"/>
    <a:srgbClr val="BE5F33"/>
    <a:srgbClr val="4F384B"/>
    <a:srgbClr val="5F3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3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7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7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543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704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956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271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024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75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76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838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161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475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076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134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333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725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357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688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19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791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570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71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599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009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29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6B8F28-10E4-FC4E-89CD-516875AE5460}" type="datetimeFigureOut">
              <a:rPr kumimoji="1" lang="zh-CN" altLang="en-US" smtClean="0"/>
              <a:t>2022/7/26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1FF768-24A0-774B-A99C-BC14E79F17A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2" name="图片 1" descr="rust onlin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073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272530" y="2413337"/>
            <a:ext cx="5646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latin typeface="Proxima Nova Rg" panose="02000506030000020004" pitchFamily="2" charset="0"/>
              </a:rPr>
              <a:t>Thanks</a:t>
            </a:r>
            <a:endParaRPr kumimoji="1" lang="zh-CN" altLang="en-US" sz="6000" b="1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10" name="Date Placeholder 2"/>
          <p:cNvSpPr txBox="1"/>
          <p:nvPr userDrawn="1"/>
        </p:nvSpPr>
        <p:spPr>
          <a:xfrm>
            <a:off x="4242902" y="3429000"/>
            <a:ext cx="37061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zh-CN" sz="1600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2021-2022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</a:p>
          <a:p>
            <a:pPr algn="ctr"/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Online,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sz="1600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6796" y="802579"/>
            <a:ext cx="1078407" cy="10784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6796" y="802579"/>
            <a:ext cx="1078407" cy="10784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322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2933" y="5739839"/>
            <a:ext cx="801256" cy="801256"/>
          </a:xfrm>
          <a:prstGeom prst="rect">
            <a:avLst/>
          </a:prstGeom>
        </p:spPr>
      </p:pic>
      <p:sp>
        <p:nvSpPr>
          <p:cNvPr id="2" name="Date Placeholder 2"/>
          <p:cNvSpPr txBox="1"/>
          <p:nvPr userDrawn="1"/>
        </p:nvSpPr>
        <p:spPr>
          <a:xfrm>
            <a:off x="8244840" y="79375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cxnSp>
        <p:nvCxnSpPr>
          <p:cNvPr id="16" name="直线连接符 15"/>
          <p:cNvCxnSpPr/>
          <p:nvPr userDrawn="1"/>
        </p:nvCxnSpPr>
        <p:spPr>
          <a:xfrm>
            <a:off x="877485" y="1250481"/>
            <a:ext cx="541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 userDrawn="1"/>
        </p:nvSpPr>
        <p:spPr>
          <a:xfrm>
            <a:off x="877485" y="2831694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877485" y="3211616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75154" y="4453005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875154" y="4832927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cxnSp>
        <p:nvCxnSpPr>
          <p:cNvPr id="27" name="直线连接符 26"/>
          <p:cNvCxnSpPr/>
          <p:nvPr userDrawn="1"/>
        </p:nvCxnSpPr>
        <p:spPr>
          <a:xfrm>
            <a:off x="877485" y="1250481"/>
            <a:ext cx="541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8323" y="313154"/>
            <a:ext cx="801256" cy="801256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5839193" y="1434551"/>
            <a:ext cx="5015068" cy="5094113"/>
          </a:xfrm>
          <a:prstGeom prst="rect">
            <a:avLst/>
          </a:prstGeom>
          <a:gradFill>
            <a:gsLst>
              <a:gs pos="0">
                <a:srgbClr val="5F3E7D"/>
              </a:gs>
              <a:gs pos="100000">
                <a:srgbClr val="222B89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967218" y="636104"/>
            <a:ext cx="3661964" cy="4240696"/>
          </a:xfrm>
          <a:prstGeom prst="rect">
            <a:avLst/>
          </a:prstGeom>
          <a:gradFill>
            <a:gsLst>
              <a:gs pos="30000">
                <a:srgbClr val="222B89"/>
              </a:gs>
              <a:gs pos="99000">
                <a:srgbClr val="BE5F33">
                  <a:alpha val="69965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695678" y="329334"/>
            <a:ext cx="5956077" cy="5164816"/>
          </a:xfrm>
          <a:prstGeom prst="rect">
            <a:avLst/>
          </a:prstGeom>
          <a:gradFill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5691" y="513806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Rust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SIMD——stdarch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05691" y="941848"/>
            <a:ext cx="4442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可沿用配套工具</a:t>
            </a:r>
            <a:endParaRPr lang="en-US" altLang="zh-CN" sz="1400" dirty="0" smtClean="0"/>
          </a:p>
        </p:txBody>
      </p:sp>
      <p:sp>
        <p:nvSpPr>
          <p:cNvPr id="4" name="矩形 3"/>
          <p:cNvSpPr/>
          <p:nvPr/>
        </p:nvSpPr>
        <p:spPr>
          <a:xfrm>
            <a:off x="4810688" y="2192684"/>
            <a:ext cx="1356189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输入工具参数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6627503" y="1856156"/>
            <a:ext cx="1347774" cy="292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硬件特性要求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6623010" y="2616052"/>
            <a:ext cx="1347774" cy="292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LLVM</a:t>
            </a:r>
            <a:r>
              <a:rPr lang="zh-CN" altLang="en-US" sz="1400" dirty="0" smtClean="0"/>
              <a:t>静态链接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6623010" y="2233218"/>
            <a:ext cx="1347774" cy="292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签名</a:t>
            </a:r>
            <a:r>
              <a:rPr lang="zh-CN" altLang="en-US" sz="1400" dirty="0" smtClean="0"/>
              <a:t>及后缀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8088020" y="2618350"/>
            <a:ext cx="1347774" cy="292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自动测试生成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8082089" y="1856156"/>
            <a:ext cx="1347774" cy="292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向量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常量参数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8088020" y="2233218"/>
            <a:ext cx="1347774" cy="292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语句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调用</a:t>
            </a:r>
            <a:endParaRPr lang="zh-CN" altLang="en-US" sz="1400" dirty="0"/>
          </a:p>
        </p:txBody>
      </p:sp>
      <p:sp>
        <p:nvSpPr>
          <p:cNvPr id="11" name="左大括号 10"/>
          <p:cNvSpPr/>
          <p:nvPr/>
        </p:nvSpPr>
        <p:spPr>
          <a:xfrm>
            <a:off x="6312750" y="1964352"/>
            <a:ext cx="164387" cy="8370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大括号 11"/>
          <p:cNvSpPr/>
          <p:nvPr/>
        </p:nvSpPr>
        <p:spPr>
          <a:xfrm>
            <a:off x="9573837" y="1964352"/>
            <a:ext cx="246580" cy="8370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062788" y="2109659"/>
            <a:ext cx="1220361" cy="539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SIMD </a:t>
            </a:r>
          </a:p>
          <a:p>
            <a:pPr algn="ctr"/>
            <a:r>
              <a:rPr lang="zh-CN" altLang="en-US" sz="1600" dirty="0" smtClean="0"/>
              <a:t>用户接口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7186455" y="3945900"/>
            <a:ext cx="1784782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接口正确性验证</a:t>
            </a:r>
            <a:endParaRPr lang="zh-CN" altLang="en-US" dirty="0"/>
          </a:p>
        </p:txBody>
      </p:sp>
      <p:sp>
        <p:nvSpPr>
          <p:cNvPr id="15" name="左大括号 14"/>
          <p:cNvSpPr/>
          <p:nvPr/>
        </p:nvSpPr>
        <p:spPr>
          <a:xfrm rot="5400000">
            <a:off x="8009759" y="2253224"/>
            <a:ext cx="323166" cy="48864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935074" y="5000842"/>
            <a:ext cx="1369385" cy="312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测试验证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7435101" y="5000842"/>
            <a:ext cx="1369385" cy="312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签名验证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8911658" y="5000841"/>
            <a:ext cx="1369385" cy="312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参数验证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5932005" y="5484379"/>
            <a:ext cx="1369385" cy="312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汇编验证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7435100" y="5484379"/>
            <a:ext cx="1369385" cy="312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文档验证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8911657" y="5484379"/>
            <a:ext cx="1369385" cy="312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Clang</a:t>
            </a:r>
            <a:r>
              <a:rPr lang="zh-CN" altLang="en-US" sz="1200" dirty="0" smtClean="0"/>
              <a:t>一致性验证</a:t>
            </a:r>
            <a:endParaRPr lang="zh-CN" altLang="en-US" sz="1200" dirty="0"/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06D68807-151F-A440-B282-CD1DD1E84353}"/>
              </a:ext>
            </a:extLst>
          </p:cNvPr>
          <p:cNvSpPr txBox="1"/>
          <p:nvPr/>
        </p:nvSpPr>
        <p:spPr>
          <a:xfrm>
            <a:off x="1042614" y="1241435"/>
            <a:ext cx="2417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硬件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特性检测 </a:t>
            </a:r>
            <a:r>
              <a:rPr kumimoji="1"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std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-detect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C5D2C34A-6EEA-9843-A0FE-2487DD8D7AF6}"/>
              </a:ext>
            </a:extLst>
          </p:cNvPr>
          <p:cNvSpPr/>
          <p:nvPr/>
        </p:nvSpPr>
        <p:spPr>
          <a:xfrm>
            <a:off x="941867" y="1442617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06D68807-151F-A440-B282-CD1DD1E84353}"/>
              </a:ext>
            </a:extLst>
          </p:cNvPr>
          <p:cNvSpPr txBox="1"/>
          <p:nvPr/>
        </p:nvSpPr>
        <p:spPr>
          <a:xfrm>
            <a:off x="6387208" y="1241435"/>
            <a:ext cx="3208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自动化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函数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生成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工具 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stdarch-gen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="" xmlns:a16="http://schemas.microsoft.com/office/drawing/2014/main" id="{C5D2C34A-6EEA-9843-A0FE-2487DD8D7AF6}"/>
              </a:ext>
            </a:extLst>
          </p:cNvPr>
          <p:cNvSpPr/>
          <p:nvPr/>
        </p:nvSpPr>
        <p:spPr>
          <a:xfrm>
            <a:off x="6286461" y="1442617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06D68807-151F-A440-B282-CD1DD1E84353}"/>
              </a:ext>
            </a:extLst>
          </p:cNvPr>
          <p:cNvSpPr txBox="1"/>
          <p:nvPr/>
        </p:nvSpPr>
        <p:spPr>
          <a:xfrm>
            <a:off x="6437718" y="3347395"/>
            <a:ext cx="2734788" cy="418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接口验证工具 </a:t>
            </a:r>
            <a:r>
              <a:rPr kumimoji="1"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stdarch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-verify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="" xmlns:a16="http://schemas.microsoft.com/office/drawing/2014/main" id="{C5D2C34A-6EEA-9843-A0FE-2487DD8D7AF6}"/>
              </a:ext>
            </a:extLst>
          </p:cNvPr>
          <p:cNvSpPr/>
          <p:nvPr/>
        </p:nvSpPr>
        <p:spPr>
          <a:xfrm>
            <a:off x="6336971" y="3548577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047608" y="3195730"/>
            <a:ext cx="1347774" cy="292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特性检测宏</a:t>
            </a:r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1052601" y="4097209"/>
            <a:ext cx="1342781" cy="516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CPU target features</a:t>
            </a:r>
            <a:endParaRPr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1042614" y="5210313"/>
            <a:ext cx="1352767" cy="292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硬件特性</a:t>
            </a:r>
            <a:endParaRPr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1955426" y="359538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std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-detect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直接箭头连接符 31"/>
          <p:cNvCxnSpPr>
            <a:stCxn id="30" idx="0"/>
            <a:endCxn id="29" idx="2"/>
          </p:cNvCxnSpPr>
          <p:nvPr/>
        </p:nvCxnSpPr>
        <p:spPr>
          <a:xfrm flipV="1">
            <a:off x="1718998" y="4613951"/>
            <a:ext cx="4994" cy="59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955426" y="473087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编译器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4" name="直接箭头连接符 33"/>
          <p:cNvCxnSpPr>
            <a:stCxn id="29" idx="0"/>
            <a:endCxn id="28" idx="2"/>
          </p:cNvCxnSpPr>
          <p:nvPr/>
        </p:nvCxnSpPr>
        <p:spPr>
          <a:xfrm flipH="1" flipV="1">
            <a:off x="1721495" y="3488592"/>
            <a:ext cx="2497" cy="608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91" y="1721657"/>
            <a:ext cx="3555090" cy="130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2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5691" y="513806"/>
            <a:ext cx="349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Rust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SIMD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protable-simd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05690" y="941848"/>
            <a:ext cx="7923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多架构通用加速库</a:t>
            </a:r>
            <a:r>
              <a:rPr lang="en-US" altLang="zh-CN" sz="1400" dirty="0" smtClean="0"/>
              <a:t>portable-</a:t>
            </a:r>
            <a:r>
              <a:rPr lang="en-US" altLang="zh-CN" sz="1400" dirty="0" err="1" smtClean="0"/>
              <a:t>simd</a:t>
            </a:r>
            <a:r>
              <a:rPr lang="en-US" altLang="zh-CN" sz="1400" dirty="0" smtClean="0"/>
              <a:t> https://github.com/rust-lang/portable-simd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755" y="1565744"/>
            <a:ext cx="3018503" cy="18565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23991" y="1193232"/>
            <a:ext cx="1120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社区工作组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3308236" y="3530056"/>
            <a:ext cx="5211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发展历程    </a:t>
            </a:r>
            <a:r>
              <a:rPr lang="en-US" altLang="zh-CN" sz="1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packed_simd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→ 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packed_simd2 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→ 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portable-</a:t>
            </a:r>
            <a:r>
              <a:rPr lang="en-US" altLang="zh-CN" sz="1400" dirty="0" err="1">
                <a:latin typeface="黑体" panose="02010609060101010101" pitchFamily="49" charset="-122"/>
                <a:ea typeface="黑体" panose="02010609060101010101" pitchFamily="49" charset="-122"/>
              </a:rPr>
              <a:t>simd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430" y="1562714"/>
            <a:ext cx="5046325" cy="9351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430" y="2497818"/>
            <a:ext cx="5046325" cy="92632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87161" y="1194661"/>
            <a:ext cx="145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社区版</a:t>
            </a:r>
            <a:r>
              <a:rPr lang="zh-CN" altLang="en-US" sz="1400" dirty="0"/>
              <a:t>本</a:t>
            </a:r>
            <a:r>
              <a:rPr lang="en-US" altLang="zh-CN" sz="1400" dirty="0" smtClean="0"/>
              <a:t>crate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5241826" y="4130678"/>
            <a:ext cx="934948" cy="390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i8x16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241826" y="4591303"/>
            <a:ext cx="934948" cy="390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r>
              <a:rPr lang="en-US" altLang="zh-CN" dirty="0" smtClean="0"/>
              <a:t>32x8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241826" y="5073748"/>
            <a:ext cx="934948" cy="390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f64x8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524569" y="55150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...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198726" y="4130678"/>
            <a:ext cx="17876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simd_add&lt;T&gt;</a:t>
            </a:r>
          </a:p>
          <a:p>
            <a:r>
              <a:rPr lang="en-US" altLang="zh-CN" dirty="0" smtClean="0"/>
              <a:t>simd_xor&lt;T&gt;</a:t>
            </a:r>
          </a:p>
          <a:p>
            <a:r>
              <a:rPr lang="en-US" altLang="zh-CN" dirty="0" smtClean="0"/>
              <a:t>simd_selece&lt;T&gt;</a:t>
            </a:r>
          </a:p>
          <a:p>
            <a:r>
              <a:rPr lang="en-US" altLang="zh-CN" dirty="0" smtClean="0"/>
              <a:t>...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198726" y="5590566"/>
            <a:ext cx="2145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编译器提供</a:t>
            </a:r>
            <a:endParaRPr lang="en-US" altLang="zh-CN" sz="1400" dirty="0" smtClean="0"/>
          </a:p>
          <a:p>
            <a:r>
              <a:rPr lang="en-US" altLang="zh-CN" sz="1400" dirty="0" smtClean="0"/>
              <a:t>platform-</a:t>
            </a:r>
            <a:r>
              <a:rPr lang="en-US" altLang="zh-CN" sz="1400" dirty="0" err="1" smtClean="0"/>
              <a:t>intrinsics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985881" y="4043243"/>
            <a:ext cx="13388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sum()</a:t>
            </a:r>
          </a:p>
          <a:p>
            <a:r>
              <a:rPr lang="en-US" altLang="zh-CN" dirty="0" smtClean="0"/>
              <a:t>reduce()</a:t>
            </a:r>
          </a:p>
          <a:p>
            <a:r>
              <a:rPr lang="en-US" altLang="zh-CN" dirty="0" smtClean="0"/>
              <a:t>select()</a:t>
            </a:r>
          </a:p>
          <a:p>
            <a:r>
              <a:rPr lang="zh-CN" altLang="en-US" dirty="0" smtClean="0"/>
              <a:t>运算符重载</a:t>
            </a:r>
            <a:endParaRPr lang="en-US" altLang="zh-CN" dirty="0"/>
          </a:p>
          <a:p>
            <a:r>
              <a:rPr lang="en-US" altLang="zh-CN" dirty="0" smtClean="0"/>
              <a:t>...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055215" y="5895129"/>
            <a:ext cx="214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SIMD</a:t>
            </a:r>
            <a:r>
              <a:rPr lang="zh-CN" altLang="en-US" sz="1400" dirty="0" smtClean="0"/>
              <a:t>数据结构</a:t>
            </a:r>
            <a:endParaRPr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2140021" y="5769324"/>
            <a:ext cx="644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方法</a:t>
            </a:r>
            <a:endParaRPr lang="zh-CN" altLang="en-US" sz="1400" dirty="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6917569" y="4741118"/>
            <a:ext cx="854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3629920" y="4730842"/>
            <a:ext cx="854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347352" y="6223685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设计核心为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SIMD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向量数据结构及其方法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650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29" y="1673641"/>
            <a:ext cx="3558650" cy="12153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29" y="3357448"/>
            <a:ext cx="3495752" cy="25390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88963" y="13401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05691" y="513806"/>
            <a:ext cx="349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Rust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SIMD</a:t>
            </a:r>
            <a:r>
              <a:rPr lang="en-US" altLang="zh-CN" dirty="0"/>
              <a:t>——portable-</a:t>
            </a:r>
            <a:r>
              <a:rPr lang="en-US" altLang="zh-CN" dirty="0" err="1"/>
              <a:t>simd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92347" y="3742241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由数组中的前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个元素生成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i32x4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4483211" y="3896129"/>
            <a:ext cx="1809136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292347" y="421685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读取向量中的元素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483211" y="4370741"/>
            <a:ext cx="1809136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292347" y="3289209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生成元素全为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i32x4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483211" y="3443097"/>
            <a:ext cx="1809136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292347" y="4722243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替换向量中对应位置的元素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4483211" y="4876131"/>
            <a:ext cx="1809136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292347" y="5467292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将向量写入数组中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4483211" y="5621180"/>
            <a:ext cx="1809136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05691" y="941848"/>
            <a:ext cx="913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使用用例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292347" y="2202589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使用结构体重载进行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SIMD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加法计算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483211" y="2356477"/>
            <a:ext cx="1809136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292347" y="2717125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求向量中所有元素的和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483211" y="2871013"/>
            <a:ext cx="1809136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292347" y="1653214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创建包含特定元素的向量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483211" y="1807102"/>
            <a:ext cx="1809136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0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05691" y="513806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Rust</a:t>
            </a:r>
            <a:r>
              <a:rPr lang="zh-CN" altLang="en-US" dirty="0"/>
              <a:t>中的</a:t>
            </a:r>
            <a:r>
              <a:rPr lang="en-US" altLang="zh-CN" dirty="0"/>
              <a:t>SIMD—— Rust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SIMD</a:t>
            </a:r>
            <a:r>
              <a:rPr lang="zh-CN" altLang="en-US" dirty="0" smtClean="0"/>
              <a:t>的展望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325419" y="3003261"/>
            <a:ext cx="2280863" cy="1171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Rust SIMD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3775" y="1882867"/>
            <a:ext cx="1881243" cy="640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完善</a:t>
            </a:r>
            <a:r>
              <a:rPr lang="en-US" altLang="zh-CN" sz="1600" dirty="0" err="1" smtClean="0"/>
              <a:t>portab-simd</a:t>
            </a:r>
            <a:r>
              <a:rPr lang="zh-CN" altLang="en-US" sz="1600" dirty="0" smtClean="0"/>
              <a:t>功能</a:t>
            </a:r>
            <a:endParaRPr lang="zh-CN" altLang="en-US" sz="1600" dirty="0"/>
          </a:p>
        </p:txBody>
      </p:sp>
      <p:cxnSp>
        <p:nvCxnSpPr>
          <p:cNvPr id="6" name="直接连接符 5"/>
          <p:cNvCxnSpPr>
            <a:stCxn id="5" idx="2"/>
            <a:endCxn id="4" idx="1"/>
          </p:cNvCxnSpPr>
          <p:nvPr/>
        </p:nvCxnSpPr>
        <p:spPr>
          <a:xfrm>
            <a:off x="3454397" y="2523099"/>
            <a:ext cx="1205047" cy="651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10" idx="2"/>
            <a:endCxn id="4" idx="7"/>
          </p:cNvCxnSpPr>
          <p:nvPr/>
        </p:nvCxnSpPr>
        <p:spPr>
          <a:xfrm flipH="1">
            <a:off x="6272257" y="2523099"/>
            <a:ext cx="1536196" cy="651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13" idx="0"/>
            <a:endCxn id="4" idx="3"/>
          </p:cNvCxnSpPr>
          <p:nvPr/>
        </p:nvCxnSpPr>
        <p:spPr>
          <a:xfrm flipV="1">
            <a:off x="3454397" y="4002989"/>
            <a:ext cx="1205047" cy="491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14" idx="0"/>
            <a:endCxn id="4" idx="5"/>
          </p:cNvCxnSpPr>
          <p:nvPr/>
        </p:nvCxnSpPr>
        <p:spPr>
          <a:xfrm flipH="1" flipV="1">
            <a:off x="6272257" y="4002989"/>
            <a:ext cx="1536195" cy="497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867831" y="1882867"/>
            <a:ext cx="1881243" cy="640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自动向量长度与指令选择</a:t>
            </a:r>
          </a:p>
        </p:txBody>
      </p:sp>
      <p:sp>
        <p:nvSpPr>
          <p:cNvPr id="11" name="矩形 10"/>
          <p:cNvSpPr/>
          <p:nvPr/>
        </p:nvSpPr>
        <p:spPr>
          <a:xfrm>
            <a:off x="1552242" y="3268772"/>
            <a:ext cx="1881243" cy="640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指令集拓展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7657611" y="3265681"/>
            <a:ext cx="1881243" cy="640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新架构支持</a:t>
            </a:r>
          </a:p>
        </p:txBody>
      </p:sp>
      <p:sp>
        <p:nvSpPr>
          <p:cNvPr id="13" name="矩形 12"/>
          <p:cNvSpPr/>
          <p:nvPr/>
        </p:nvSpPr>
        <p:spPr>
          <a:xfrm>
            <a:off x="2513775" y="4494631"/>
            <a:ext cx="1881243" cy="640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丰富、场景化的</a:t>
            </a:r>
            <a:r>
              <a:rPr lang="en-US" altLang="zh-CN" sz="1600" dirty="0"/>
              <a:t>API</a:t>
            </a:r>
            <a:r>
              <a:rPr lang="zh-CN" altLang="en-US" sz="1600" dirty="0"/>
              <a:t>接口</a:t>
            </a:r>
          </a:p>
        </p:txBody>
      </p:sp>
      <p:sp>
        <p:nvSpPr>
          <p:cNvPr id="14" name="矩形 13"/>
          <p:cNvSpPr/>
          <p:nvPr/>
        </p:nvSpPr>
        <p:spPr>
          <a:xfrm>
            <a:off x="6867830" y="4500675"/>
            <a:ext cx="1881243" cy="640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自组合</a:t>
            </a:r>
            <a:r>
              <a:rPr lang="en-US" altLang="zh-CN" sz="1600" dirty="0" smtClean="0"/>
              <a:t>SIMD</a:t>
            </a:r>
            <a:r>
              <a:rPr lang="zh-CN" altLang="en-US" sz="1600" dirty="0"/>
              <a:t>函数</a:t>
            </a:r>
          </a:p>
        </p:txBody>
      </p:sp>
      <p:cxnSp>
        <p:nvCxnSpPr>
          <p:cNvPr id="15" name="直接连接符 14"/>
          <p:cNvCxnSpPr>
            <a:stCxn id="11" idx="3"/>
            <a:endCxn id="4" idx="2"/>
          </p:cNvCxnSpPr>
          <p:nvPr/>
        </p:nvCxnSpPr>
        <p:spPr>
          <a:xfrm>
            <a:off x="3433485" y="3588888"/>
            <a:ext cx="891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6"/>
            <a:endCxn id="12" idx="1"/>
          </p:cNvCxnSpPr>
          <p:nvPr/>
        </p:nvCxnSpPr>
        <p:spPr>
          <a:xfrm flipV="1">
            <a:off x="6606282" y="3585797"/>
            <a:ext cx="1051329" cy="3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84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5691" y="51380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其他计算加速技术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迭代器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90074" y="3529781"/>
            <a:ext cx="1356189" cy="472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Iterator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527820" y="5484409"/>
            <a:ext cx="1002129" cy="512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map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606935" y="5484409"/>
            <a:ext cx="893724" cy="512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fold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668169" y="5484409"/>
            <a:ext cx="1076723" cy="512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retain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851134" y="5484409"/>
            <a:ext cx="973386" cy="512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zip</a:t>
            </a:r>
            <a:endParaRPr lang="zh-CN" altLang="en-US" dirty="0"/>
          </a:p>
        </p:txBody>
      </p:sp>
      <p:cxnSp>
        <p:nvCxnSpPr>
          <p:cNvPr id="8" name="直接连接符 7"/>
          <p:cNvCxnSpPr>
            <a:stCxn id="3" idx="2"/>
            <a:endCxn id="4" idx="0"/>
          </p:cNvCxnSpPr>
          <p:nvPr/>
        </p:nvCxnSpPr>
        <p:spPr>
          <a:xfrm flipH="1">
            <a:off x="1028885" y="4002392"/>
            <a:ext cx="1639284" cy="1482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" idx="2"/>
            <a:endCxn id="5" idx="0"/>
          </p:cNvCxnSpPr>
          <p:nvPr/>
        </p:nvCxnSpPr>
        <p:spPr>
          <a:xfrm flipH="1">
            <a:off x="2053797" y="4002392"/>
            <a:ext cx="614372" cy="1482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3" idx="2"/>
            <a:endCxn id="6" idx="0"/>
          </p:cNvCxnSpPr>
          <p:nvPr/>
        </p:nvCxnSpPr>
        <p:spPr>
          <a:xfrm>
            <a:off x="2668169" y="4002392"/>
            <a:ext cx="538362" cy="1482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3" idx="2"/>
            <a:endCxn id="7" idx="0"/>
          </p:cNvCxnSpPr>
          <p:nvPr/>
        </p:nvCxnSpPr>
        <p:spPr>
          <a:xfrm>
            <a:off x="2668169" y="4002392"/>
            <a:ext cx="1669658" cy="1482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996305" y="555622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...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06D68807-151F-A440-B282-CD1DD1E84353}"/>
              </a:ext>
            </a:extLst>
          </p:cNvPr>
          <p:cNvSpPr txBox="1"/>
          <p:nvPr/>
        </p:nvSpPr>
        <p:spPr>
          <a:xfrm>
            <a:off x="1144075" y="133003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避免</a:t>
            </a:r>
            <a:r>
              <a:rPr lang="zh-CN" altLang="en-US" sz="1600" dirty="0"/>
              <a:t>越界检查</a:t>
            </a:r>
            <a:endParaRPr lang="en-US" altLang="zh-CN" sz="1600" dirty="0"/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C5D2C34A-6EEA-9843-A0FE-2487DD8D7AF6}"/>
              </a:ext>
            </a:extLst>
          </p:cNvPr>
          <p:cNvSpPr/>
          <p:nvPr/>
        </p:nvSpPr>
        <p:spPr>
          <a:xfrm>
            <a:off x="1041455" y="1456292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06D68807-151F-A440-B282-CD1DD1E84353}"/>
              </a:ext>
            </a:extLst>
          </p:cNvPr>
          <p:cNvSpPr txBox="1"/>
          <p:nvPr/>
        </p:nvSpPr>
        <p:spPr>
          <a:xfrm>
            <a:off x="1127503" y="2878383"/>
            <a:ext cx="2212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600" dirty="0"/>
              <a:t>更好的</a:t>
            </a:r>
            <a:r>
              <a:rPr lang="zh-CN" altLang="en-US" sz="1600" dirty="0" smtClean="0"/>
              <a:t>编译器</a:t>
            </a:r>
            <a:r>
              <a:rPr lang="en-US" altLang="zh-CN" sz="1600" dirty="0" smtClean="0"/>
              <a:t>pass</a:t>
            </a:r>
            <a:r>
              <a:rPr lang="zh-CN" altLang="en-US" sz="1600" dirty="0" smtClean="0"/>
              <a:t>优化</a:t>
            </a:r>
            <a:endParaRPr lang="en-US" altLang="zh-CN" sz="1600" dirty="0"/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C5D2C34A-6EEA-9843-A0FE-2487DD8D7AF6}"/>
              </a:ext>
            </a:extLst>
          </p:cNvPr>
          <p:cNvSpPr/>
          <p:nvPr/>
        </p:nvSpPr>
        <p:spPr>
          <a:xfrm>
            <a:off x="1024883" y="3004636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57" y="1325222"/>
            <a:ext cx="2969343" cy="128790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457" y="3529781"/>
            <a:ext cx="5529725" cy="1759974"/>
          </a:xfrm>
          <a:prstGeom prst="rect">
            <a:avLst/>
          </a:prstGeom>
        </p:spPr>
      </p:pic>
      <p:cxnSp>
        <p:nvCxnSpPr>
          <p:cNvPr id="19" name="直接箭头连接符 18"/>
          <p:cNvCxnSpPr>
            <a:stCxn id="17" idx="2"/>
          </p:cNvCxnSpPr>
          <p:nvPr/>
        </p:nvCxnSpPr>
        <p:spPr>
          <a:xfrm flipH="1">
            <a:off x="7178128" y="2613130"/>
            <a:ext cx="1" cy="80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06D68807-151F-A440-B282-CD1DD1E84353}"/>
              </a:ext>
            </a:extLst>
          </p:cNvPr>
          <p:cNvSpPr txBox="1"/>
          <p:nvPr/>
        </p:nvSpPr>
        <p:spPr>
          <a:xfrm>
            <a:off x="1127503" y="182099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循环展开</a:t>
            </a:r>
            <a:endParaRPr lang="en-US" altLang="zh-CN" sz="1600" dirty="0"/>
          </a:p>
        </p:txBody>
      </p:sp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C5D2C34A-6EEA-9843-A0FE-2487DD8D7AF6}"/>
              </a:ext>
            </a:extLst>
          </p:cNvPr>
          <p:cNvSpPr/>
          <p:nvPr/>
        </p:nvSpPr>
        <p:spPr>
          <a:xfrm>
            <a:off x="1024883" y="1947246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06D68807-151F-A440-B282-CD1DD1E84353}"/>
              </a:ext>
            </a:extLst>
          </p:cNvPr>
          <p:cNvSpPr txBox="1"/>
          <p:nvPr/>
        </p:nvSpPr>
        <p:spPr>
          <a:xfrm>
            <a:off x="1130963" y="232779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惰性计算</a:t>
            </a:r>
            <a:endParaRPr lang="en-US" altLang="zh-CN" sz="1600" dirty="0"/>
          </a:p>
        </p:txBody>
      </p:sp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C5D2C34A-6EEA-9843-A0FE-2487DD8D7AF6}"/>
              </a:ext>
            </a:extLst>
          </p:cNvPr>
          <p:cNvSpPr/>
          <p:nvPr/>
        </p:nvSpPr>
        <p:spPr>
          <a:xfrm>
            <a:off x="1028343" y="2454048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356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5691" y="51380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其他计算加速技术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并行化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53" y="1578458"/>
            <a:ext cx="2781300" cy="1162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958" y="3327645"/>
            <a:ext cx="4368784" cy="1315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782" y="1578459"/>
            <a:ext cx="6381241" cy="11633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624" y="3377363"/>
            <a:ext cx="4023699" cy="12656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06D68807-151F-A440-B282-CD1DD1E84353}"/>
              </a:ext>
            </a:extLst>
          </p:cNvPr>
          <p:cNvSpPr txBox="1"/>
          <p:nvPr/>
        </p:nvSpPr>
        <p:spPr>
          <a:xfrm>
            <a:off x="646624" y="984266"/>
            <a:ext cx="7247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rayon</a:t>
            </a:r>
            <a:r>
              <a:rPr lang="zh-CN" altLang="en-US" sz="1600" dirty="0" smtClean="0"/>
              <a:t>：一行</a:t>
            </a:r>
            <a:r>
              <a:rPr lang="zh-CN" altLang="en-US" sz="1600" dirty="0"/>
              <a:t>代码实现</a:t>
            </a:r>
            <a:r>
              <a:rPr lang="zh-CN" altLang="en-US" sz="1600" dirty="0" smtClean="0"/>
              <a:t>并行化。</a:t>
            </a:r>
            <a:r>
              <a:rPr lang="zh-CN" altLang="en-US" sz="1600" dirty="0"/>
              <a:t>限制：对迭代器类型和被迭代变量的要求较</a:t>
            </a:r>
            <a:r>
              <a:rPr lang="zh-CN" altLang="en-US" sz="1600" dirty="0" smtClean="0"/>
              <a:t>严格</a:t>
            </a:r>
            <a:endParaRPr lang="zh-CN" altLang="en-US" sz="1600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C5D2C34A-6EEA-9843-A0FE-2487DD8D7AF6}"/>
              </a:ext>
            </a:extLst>
          </p:cNvPr>
          <p:cNvSpPr/>
          <p:nvPr/>
        </p:nvSpPr>
        <p:spPr>
          <a:xfrm>
            <a:off x="544004" y="1110519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08311" y="3647768"/>
            <a:ext cx="1184283" cy="2556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774931" y="3642852"/>
            <a:ext cx="1582488" cy="2556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6" idx="3"/>
          </p:cNvCxnSpPr>
          <p:nvPr/>
        </p:nvCxnSpPr>
        <p:spPr>
          <a:xfrm>
            <a:off x="4670323" y="4010171"/>
            <a:ext cx="1415845" cy="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06D68807-151F-A440-B282-CD1DD1E84353}"/>
              </a:ext>
            </a:extLst>
          </p:cNvPr>
          <p:cNvSpPr txBox="1"/>
          <p:nvPr/>
        </p:nvSpPr>
        <p:spPr>
          <a:xfrm>
            <a:off x="749244" y="4957593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async</a:t>
            </a:r>
            <a:r>
              <a:rPr lang="en-US" altLang="zh-CN" sz="1600" dirty="0"/>
              <a:t>/</a:t>
            </a:r>
            <a:r>
              <a:rPr lang="en-US" altLang="zh-CN" sz="1600" dirty="0" smtClean="0"/>
              <a:t>await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tokio</a:t>
            </a:r>
            <a:endParaRPr lang="zh-CN" altLang="en-US" sz="1600" dirty="0"/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C5D2C34A-6EEA-9843-A0FE-2487DD8D7AF6}"/>
              </a:ext>
            </a:extLst>
          </p:cNvPr>
          <p:cNvSpPr/>
          <p:nvPr/>
        </p:nvSpPr>
        <p:spPr>
          <a:xfrm>
            <a:off x="646624" y="5083846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51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5691" y="513806"/>
            <a:ext cx="414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其他计算加速技术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编译器优化技术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052512" y="1832512"/>
            <a:ext cx="2464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B050"/>
                </a:solidFill>
              </a:rPr>
              <a:t>--release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 smtClean="0">
                <a:solidFill>
                  <a:srgbClr val="00B050"/>
                </a:solidFill>
              </a:rPr>
              <a:t>-C opt-level=3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 smtClean="0">
                <a:solidFill>
                  <a:srgbClr val="00B050"/>
                </a:solidFill>
              </a:rPr>
              <a:t>-C 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codegen</a:t>
            </a:r>
            <a:r>
              <a:rPr lang="en-US" altLang="zh-CN" sz="2000" dirty="0" smtClean="0">
                <a:solidFill>
                  <a:srgbClr val="00B050"/>
                </a:solidFill>
              </a:rPr>
              <a:t>-units=1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pic>
        <p:nvPicPr>
          <p:cNvPr id="4" name="Picture 2" descr="http://www.jos.org.cn/html/2015/6/PIC/4811-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3" r="45968"/>
          <a:stretch/>
        </p:blipFill>
        <p:spPr bwMode="auto">
          <a:xfrm>
            <a:off x="2040464" y="3404257"/>
            <a:ext cx="2001998" cy="235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ensorflow教程02-计算图及其实践- DataSen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083" y="3404257"/>
            <a:ext cx="4184300" cy="24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06D68807-151F-A440-B282-CD1DD1E84353}"/>
              </a:ext>
            </a:extLst>
          </p:cNvPr>
          <p:cNvSpPr txBox="1"/>
          <p:nvPr/>
        </p:nvSpPr>
        <p:spPr>
          <a:xfrm>
            <a:off x="1008311" y="116092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内联汇编</a:t>
            </a:r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C5D2C34A-6EEA-9843-A0FE-2487DD8D7AF6}"/>
              </a:ext>
            </a:extLst>
          </p:cNvPr>
          <p:cNvSpPr/>
          <p:nvPr/>
        </p:nvSpPr>
        <p:spPr>
          <a:xfrm>
            <a:off x="905691" y="1287182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06D68807-151F-A440-B282-CD1DD1E84353}"/>
              </a:ext>
            </a:extLst>
          </p:cNvPr>
          <p:cNvSpPr txBox="1"/>
          <p:nvPr/>
        </p:nvSpPr>
        <p:spPr>
          <a:xfrm>
            <a:off x="6272974" y="1160929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MIR</a:t>
            </a:r>
            <a:r>
              <a:rPr lang="zh-CN" altLang="en-US" sz="1600" dirty="0"/>
              <a:t>优化</a:t>
            </a: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C5D2C34A-6EEA-9843-A0FE-2487DD8D7AF6}"/>
              </a:ext>
            </a:extLst>
          </p:cNvPr>
          <p:cNvSpPr/>
          <p:nvPr/>
        </p:nvSpPr>
        <p:spPr>
          <a:xfrm>
            <a:off x="6170354" y="1287182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06D68807-151F-A440-B282-CD1DD1E84353}"/>
              </a:ext>
            </a:extLst>
          </p:cNvPr>
          <p:cNvSpPr txBox="1"/>
          <p:nvPr/>
        </p:nvSpPr>
        <p:spPr>
          <a:xfrm>
            <a:off x="1008311" y="306570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自动向量化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="" xmlns:a16="http://schemas.microsoft.com/office/drawing/2014/main" id="{C5D2C34A-6EEA-9843-A0FE-2487DD8D7AF6}"/>
              </a:ext>
            </a:extLst>
          </p:cNvPr>
          <p:cNvSpPr/>
          <p:nvPr/>
        </p:nvSpPr>
        <p:spPr>
          <a:xfrm>
            <a:off x="905691" y="3191956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06D68807-151F-A440-B282-CD1DD1E84353}"/>
              </a:ext>
            </a:extLst>
          </p:cNvPr>
          <p:cNvSpPr txBox="1"/>
          <p:nvPr/>
        </p:nvSpPr>
        <p:spPr>
          <a:xfrm>
            <a:off x="6272974" y="306570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计算图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C5D2C34A-6EEA-9843-A0FE-2487DD8D7AF6}"/>
              </a:ext>
            </a:extLst>
          </p:cNvPr>
          <p:cNvSpPr/>
          <p:nvPr/>
        </p:nvSpPr>
        <p:spPr>
          <a:xfrm>
            <a:off x="6170354" y="3191956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075" y="1467676"/>
            <a:ext cx="16287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4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5691" y="51380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高性能代码</a:t>
            </a:r>
            <a:r>
              <a:rPr lang="zh-CN" altLang="en-US" dirty="0" smtClean="0"/>
              <a:t>重构实践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识别</a:t>
            </a:r>
            <a:r>
              <a:rPr lang="zh-CN" altLang="en-US" dirty="0"/>
              <a:t>重构关键点</a:t>
            </a:r>
            <a:r>
              <a:rPr lang="zh-CN" altLang="en-US" dirty="0" smtClean="0"/>
              <a:t>定位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06D68807-151F-A440-B282-CD1DD1E84353}"/>
              </a:ext>
            </a:extLst>
          </p:cNvPr>
          <p:cNvSpPr txBox="1"/>
          <p:nvPr/>
        </p:nvSpPr>
        <p:spPr>
          <a:xfrm>
            <a:off x="1095340" y="1291059"/>
            <a:ext cx="2553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重构关键点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1——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数据存取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="" xmlns:a16="http://schemas.microsoft.com/office/drawing/2014/main" id="{C5D2C34A-6EEA-9843-A0FE-2487DD8D7AF6}"/>
              </a:ext>
            </a:extLst>
          </p:cNvPr>
          <p:cNvSpPr/>
          <p:nvPr/>
        </p:nvSpPr>
        <p:spPr>
          <a:xfrm>
            <a:off x="994593" y="1492241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267D837E-63DB-5A48-B0AC-20C339E1C8E7}"/>
              </a:ext>
            </a:extLst>
          </p:cNvPr>
          <p:cNvSpPr/>
          <p:nvPr/>
        </p:nvSpPr>
        <p:spPr>
          <a:xfrm>
            <a:off x="905691" y="3440666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06D68807-151F-A440-B282-CD1DD1E84353}"/>
              </a:ext>
            </a:extLst>
          </p:cNvPr>
          <p:cNvSpPr txBox="1"/>
          <p:nvPr/>
        </p:nvSpPr>
        <p:spPr>
          <a:xfrm>
            <a:off x="991739" y="5462319"/>
            <a:ext cx="2587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关键重构点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3——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特殊场景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C5D2C34A-6EEA-9843-A0FE-2487DD8D7AF6}"/>
              </a:ext>
            </a:extLst>
          </p:cNvPr>
          <p:cNvSpPr/>
          <p:nvPr/>
        </p:nvSpPr>
        <p:spPr>
          <a:xfrm>
            <a:off x="905691" y="5639110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06D68807-151F-A440-B282-CD1DD1E84353}"/>
              </a:ext>
            </a:extLst>
          </p:cNvPr>
          <p:cNvSpPr txBox="1"/>
          <p:nvPr/>
        </p:nvSpPr>
        <p:spPr>
          <a:xfrm>
            <a:off x="1006438" y="3211811"/>
            <a:ext cx="3818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重构关键点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2——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非前后依赖型数据计算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82209" y="2329537"/>
            <a:ext cx="2793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单次读取多数据 降低访存次数</a:t>
            </a:r>
            <a:endParaRPr lang="en-US" altLang="zh-CN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6551397" y="4581750"/>
            <a:ext cx="237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计算并行化加速</a:t>
            </a:r>
            <a:endParaRPr lang="en-US" altLang="zh-CN" sz="1200" dirty="0"/>
          </a:p>
        </p:txBody>
      </p:sp>
      <p:sp>
        <p:nvSpPr>
          <p:cNvPr id="11" name="矩形 10"/>
          <p:cNvSpPr/>
          <p:nvPr/>
        </p:nvSpPr>
        <p:spPr>
          <a:xfrm>
            <a:off x="4054573" y="1413382"/>
            <a:ext cx="314632" cy="26048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369205" y="1413381"/>
            <a:ext cx="314632" cy="26048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83837" y="1413382"/>
            <a:ext cx="314632" cy="260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006136" y="1413380"/>
            <a:ext cx="314632" cy="260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329094" y="1418077"/>
            <a:ext cx="314632" cy="26048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643726" y="1418076"/>
            <a:ext cx="314632" cy="26048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958358" y="1418077"/>
            <a:ext cx="314632" cy="260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280657" y="1418075"/>
            <a:ext cx="314632" cy="260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551397" y="1282011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...</a:t>
            </a:r>
            <a:endParaRPr lang="zh-CN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7809341" y="826993"/>
            <a:ext cx="314632" cy="26048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123973" y="826992"/>
            <a:ext cx="314632" cy="26048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438605" y="826993"/>
            <a:ext cx="314632" cy="26048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760904" y="826991"/>
            <a:ext cx="314632" cy="26048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809341" y="1185308"/>
            <a:ext cx="314632" cy="26048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123973" y="1185307"/>
            <a:ext cx="314632" cy="26048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438605" y="1185308"/>
            <a:ext cx="314632" cy="26048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760904" y="1185306"/>
            <a:ext cx="314632" cy="26048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809341" y="1543621"/>
            <a:ext cx="314632" cy="260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123973" y="1543620"/>
            <a:ext cx="314632" cy="260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438605" y="1543621"/>
            <a:ext cx="314632" cy="260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760904" y="1543619"/>
            <a:ext cx="314632" cy="260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809341" y="1901931"/>
            <a:ext cx="314632" cy="260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123973" y="1901930"/>
            <a:ext cx="314632" cy="260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438605" y="1901931"/>
            <a:ext cx="314632" cy="260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760904" y="1901929"/>
            <a:ext cx="314632" cy="260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>
            <a:stCxn id="19" idx="3"/>
          </p:cNvCxnSpPr>
          <p:nvPr/>
        </p:nvCxnSpPr>
        <p:spPr>
          <a:xfrm>
            <a:off x="6971705" y="1543621"/>
            <a:ext cx="661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0375283" y="1381794"/>
            <a:ext cx="1203312" cy="358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vld4q_s32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9575426" y="1560951"/>
            <a:ext cx="661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381934" y="3037478"/>
            <a:ext cx="314632" cy="26048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822578" y="3037477"/>
            <a:ext cx="314632" cy="26048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263222" y="3039821"/>
            <a:ext cx="314632" cy="26048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703866" y="3037476"/>
            <a:ext cx="314632" cy="26048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9064996" y="662086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...</a:t>
            </a:r>
            <a:endParaRPr lang="zh-CN" altLang="en-US" sz="2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9064996" y="1036337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...</a:t>
            </a:r>
            <a:endParaRPr lang="zh-CN" altLang="en-US" sz="2800" dirty="0"/>
          </a:p>
        </p:txBody>
      </p:sp>
      <p:sp>
        <p:nvSpPr>
          <p:cNvPr id="45" name="文本框 44"/>
          <p:cNvSpPr txBox="1"/>
          <p:nvPr/>
        </p:nvSpPr>
        <p:spPr>
          <a:xfrm>
            <a:off x="9066087" y="1368513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...</a:t>
            </a:r>
            <a:endParaRPr lang="zh-CN" altLang="en-US" sz="2800" dirty="0"/>
          </a:p>
        </p:txBody>
      </p:sp>
      <p:sp>
        <p:nvSpPr>
          <p:cNvPr id="46" name="文本框 45"/>
          <p:cNvSpPr txBox="1"/>
          <p:nvPr/>
        </p:nvSpPr>
        <p:spPr>
          <a:xfrm>
            <a:off x="9064996" y="1696021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...</a:t>
            </a:r>
            <a:endParaRPr lang="zh-CN" altLang="en-US" sz="2800" dirty="0"/>
          </a:p>
        </p:txBody>
      </p:sp>
      <p:sp>
        <p:nvSpPr>
          <p:cNvPr id="47" name="文本框 46"/>
          <p:cNvSpPr txBox="1"/>
          <p:nvPr/>
        </p:nvSpPr>
        <p:spPr>
          <a:xfrm>
            <a:off x="5381934" y="37625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5381934" y="3573927"/>
            <a:ext cx="314632" cy="26048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822578" y="3573926"/>
            <a:ext cx="314632" cy="26048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63222" y="3576270"/>
            <a:ext cx="314632" cy="26048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703866" y="3573925"/>
            <a:ext cx="314632" cy="26048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5787317" y="37625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6251261" y="37574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6698950" y="376692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4529920" y="5527785"/>
            <a:ext cx="4442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AES</a:t>
            </a:r>
            <a:r>
              <a:rPr lang="zh-CN" altLang="en-US" sz="1400" dirty="0"/>
              <a:t>加</a:t>
            </a:r>
            <a:r>
              <a:rPr lang="zh-CN" altLang="en-US" sz="1400" dirty="0" smtClean="0"/>
              <a:t>解密、哈希算法、矩阵乘法、复数运算。。。</a:t>
            </a:r>
            <a:endParaRPr lang="en-US" altLang="zh-CN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5394833" y="325472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×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5800216" y="325472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×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6264160" y="32495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×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6711849" y="325907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389917" y="4126779"/>
            <a:ext cx="314632" cy="260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5830561" y="4126778"/>
            <a:ext cx="314632" cy="260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271205" y="4129122"/>
            <a:ext cx="314632" cy="260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711849" y="4126777"/>
            <a:ext cx="314632" cy="2604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7175793" y="3672097"/>
            <a:ext cx="661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8123973" y="3507320"/>
            <a:ext cx="1266195" cy="358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vmlaq_s32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905691" y="941848"/>
            <a:ext cx="2112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SIMD</a:t>
            </a:r>
            <a:r>
              <a:rPr lang="zh-CN" altLang="en-US" sz="1400" dirty="0" smtClean="0"/>
              <a:t>重构实践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72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5691" y="51380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高性能代码</a:t>
            </a:r>
            <a:r>
              <a:rPr lang="zh-CN" altLang="en-US" dirty="0" smtClean="0"/>
              <a:t>重构实践</a:t>
            </a:r>
            <a:r>
              <a:rPr lang="en-US" altLang="zh-CN" dirty="0" smtClean="0"/>
              <a:t>——</a:t>
            </a:r>
            <a:r>
              <a:rPr lang="zh-CN" altLang="en-US" dirty="0"/>
              <a:t>重构</a:t>
            </a:r>
            <a:r>
              <a:rPr lang="zh-CN" altLang="en-US" dirty="0" smtClean="0"/>
              <a:t>方法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06D68807-151F-A440-B282-CD1DD1E84353}"/>
              </a:ext>
            </a:extLst>
          </p:cNvPr>
          <p:cNvSpPr txBox="1"/>
          <p:nvPr/>
        </p:nvSpPr>
        <p:spPr>
          <a:xfrm>
            <a:off x="1006438" y="1456814"/>
            <a:ext cx="2435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基本方法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1——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指令替换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="" xmlns:a16="http://schemas.microsoft.com/office/drawing/2014/main" id="{C5D2C34A-6EEA-9843-A0FE-2487DD8D7AF6}"/>
              </a:ext>
            </a:extLst>
          </p:cNvPr>
          <p:cNvSpPr/>
          <p:nvPr/>
        </p:nvSpPr>
        <p:spPr>
          <a:xfrm>
            <a:off x="905691" y="1657996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267D837E-63DB-5A48-B0AC-20C339E1C8E7}"/>
              </a:ext>
            </a:extLst>
          </p:cNvPr>
          <p:cNvSpPr/>
          <p:nvPr/>
        </p:nvSpPr>
        <p:spPr>
          <a:xfrm>
            <a:off x="905691" y="3336965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06D68807-151F-A440-B282-CD1DD1E84353}"/>
              </a:ext>
            </a:extLst>
          </p:cNvPr>
          <p:cNvSpPr txBox="1"/>
          <p:nvPr/>
        </p:nvSpPr>
        <p:spPr>
          <a:xfrm>
            <a:off x="991739" y="5196895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基本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方法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3——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计算逻辑拆分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C5D2C34A-6EEA-9843-A0FE-2487DD8D7AF6}"/>
              </a:ext>
            </a:extLst>
          </p:cNvPr>
          <p:cNvSpPr/>
          <p:nvPr/>
        </p:nvSpPr>
        <p:spPr>
          <a:xfrm>
            <a:off x="905691" y="5373686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06D68807-151F-A440-B282-CD1DD1E84353}"/>
              </a:ext>
            </a:extLst>
          </p:cNvPr>
          <p:cNvSpPr txBox="1"/>
          <p:nvPr/>
        </p:nvSpPr>
        <p:spPr>
          <a:xfrm>
            <a:off x="1006438" y="3108110"/>
            <a:ext cx="2965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基本方法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2——SIMD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接口组合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0044" y="1450222"/>
            <a:ext cx="5870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i32 + i32  </a:t>
            </a:r>
            <a:r>
              <a:rPr lang="zh-CN" altLang="en-US" dirty="0" smtClean="0"/>
              <a:t>→ </a:t>
            </a:r>
            <a:r>
              <a:rPr lang="en-US" altLang="zh-CN" dirty="0" smtClean="0">
                <a:solidFill>
                  <a:srgbClr val="00B050"/>
                </a:solidFill>
              </a:rPr>
              <a:t>vaddq_s32</a:t>
            </a:r>
            <a:r>
              <a:rPr lang="en-US" altLang="zh-CN" dirty="0" smtClean="0"/>
              <a:t> /</a:t>
            </a:r>
            <a:r>
              <a:rPr lang="en-US" altLang="zh-CN" dirty="0" smtClean="0">
                <a:solidFill>
                  <a:srgbClr val="FF0000"/>
                </a:solidFill>
              </a:rPr>
              <a:t> _mm_add_epi32 </a:t>
            </a:r>
            <a:r>
              <a:rPr lang="en-US" altLang="zh-CN" dirty="0" smtClean="0"/>
              <a:t>/ </a:t>
            </a:r>
            <a:r>
              <a:rPr lang="en-US" altLang="zh-CN" dirty="0" smtClean="0">
                <a:solidFill>
                  <a:srgbClr val="0070C0"/>
                </a:solidFill>
              </a:rPr>
              <a:t>i32x4 + i32x4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044" y="2622913"/>
            <a:ext cx="1819275" cy="1600200"/>
          </a:xfrm>
          <a:prstGeom prst="rect">
            <a:avLst/>
          </a:prstGeom>
        </p:spPr>
      </p:pic>
      <p:sp>
        <p:nvSpPr>
          <p:cNvPr id="11" name="左大括号 10"/>
          <p:cNvSpPr/>
          <p:nvPr/>
        </p:nvSpPr>
        <p:spPr>
          <a:xfrm>
            <a:off x="6808490" y="2799768"/>
            <a:ext cx="593951" cy="10556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061" y="2633080"/>
            <a:ext cx="504825" cy="3333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023046" y="261510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vmul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endCxn id="13" idx="1"/>
          </p:cNvCxnSpPr>
          <p:nvPr/>
        </p:nvCxnSpPr>
        <p:spPr>
          <a:xfrm>
            <a:off x="9423278" y="2798082"/>
            <a:ext cx="599768" cy="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7179" y="3476350"/>
            <a:ext cx="371475" cy="7048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4370" y="2607722"/>
            <a:ext cx="352425" cy="3429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160911" y="2597123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/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0713" y="3686208"/>
            <a:ext cx="161925" cy="2476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7379" y="3690663"/>
            <a:ext cx="171450" cy="2762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862638" y="3600474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023046" y="3621525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vadd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endCxn id="21" idx="1"/>
          </p:cNvCxnSpPr>
          <p:nvPr/>
        </p:nvCxnSpPr>
        <p:spPr>
          <a:xfrm>
            <a:off x="9423278" y="3804505"/>
            <a:ext cx="599768" cy="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352216" y="3613678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960044" y="4874393"/>
            <a:ext cx="5298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每年往银行存</a:t>
            </a:r>
            <a:r>
              <a:rPr lang="zh-CN" altLang="en-US" sz="1600" dirty="0">
                <a:solidFill>
                  <a:srgbClr val="FF0000"/>
                </a:solidFill>
              </a:rPr>
              <a:t>钱</a:t>
            </a:r>
            <a:r>
              <a:rPr lang="zh-CN" altLang="en-US" sz="1600" dirty="0" smtClean="0"/>
              <a:t>，</a:t>
            </a:r>
            <a:r>
              <a:rPr lang="zh-CN" altLang="en-US" sz="1600" dirty="0" smtClean="0">
                <a:solidFill>
                  <a:srgbClr val="00B050"/>
                </a:solidFill>
              </a:rPr>
              <a:t>并取出上一年的利息</a:t>
            </a:r>
            <a:r>
              <a:rPr lang="zh-CN" altLang="en-US" sz="1600" dirty="0" smtClean="0"/>
              <a:t>，求每年的收益</a:t>
            </a:r>
            <a:endParaRPr lang="zh-CN" altLang="en-US" sz="1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056035" y="5706595"/>
            <a:ext cx="1465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累加</a:t>
            </a:r>
            <a:r>
              <a:rPr lang="zh-CN" altLang="en-US" sz="1400" dirty="0" smtClean="0"/>
              <a:t>每年的本金</a:t>
            </a:r>
            <a:endParaRPr lang="en-US" altLang="zh-CN" sz="1400" dirty="0"/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不可用</a:t>
            </a:r>
            <a:r>
              <a:rPr lang="en-US" altLang="zh-CN" sz="1400" dirty="0" smtClean="0">
                <a:solidFill>
                  <a:srgbClr val="FF0000"/>
                </a:solidFill>
              </a:rPr>
              <a:t>SIMD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37114" y="5706595"/>
            <a:ext cx="2392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每年的本金乘以该年的利率</a:t>
            </a:r>
            <a:endParaRPr lang="en-US" altLang="zh-CN" sz="1400" dirty="0" smtClean="0"/>
          </a:p>
          <a:p>
            <a:r>
              <a:rPr lang="zh-CN" altLang="en-US" sz="1400" dirty="0" smtClean="0">
                <a:solidFill>
                  <a:srgbClr val="00B050"/>
                </a:solidFill>
              </a:rPr>
              <a:t>可用</a:t>
            </a:r>
            <a:r>
              <a:rPr lang="en-US" altLang="zh-CN" sz="1400" dirty="0" smtClean="0">
                <a:solidFill>
                  <a:srgbClr val="00B050"/>
                </a:solidFill>
              </a:rPr>
              <a:t>SIMD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cxnSp>
        <p:nvCxnSpPr>
          <p:cNvPr id="27" name="直接箭头连接符 26"/>
          <p:cNvCxnSpPr>
            <a:endCxn id="25" idx="0"/>
          </p:cNvCxnSpPr>
          <p:nvPr/>
        </p:nvCxnSpPr>
        <p:spPr>
          <a:xfrm>
            <a:off x="5788768" y="5242119"/>
            <a:ext cx="0" cy="46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6" idx="0"/>
          </p:cNvCxnSpPr>
          <p:nvPr/>
        </p:nvCxnSpPr>
        <p:spPr>
          <a:xfrm>
            <a:off x="7833115" y="5274238"/>
            <a:ext cx="0" cy="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905691" y="941848"/>
            <a:ext cx="2112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SIMD</a:t>
            </a:r>
            <a:r>
              <a:rPr lang="zh-CN" altLang="en-US" sz="1400" dirty="0" smtClean="0"/>
              <a:t>重构实践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120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5691" y="513806"/>
            <a:ext cx="5650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高性能代码</a:t>
            </a:r>
            <a:r>
              <a:rPr lang="zh-CN" altLang="en-US" dirty="0" smtClean="0"/>
              <a:t>重构实践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脏污检测算法</a:t>
            </a:r>
            <a:r>
              <a:rPr lang="zh-CN" altLang="en-US" dirty="0"/>
              <a:t>代码</a:t>
            </a:r>
            <a:r>
              <a:rPr lang="zh-CN" altLang="en-US" dirty="0" smtClean="0"/>
              <a:t>重构</a:t>
            </a:r>
            <a:r>
              <a:rPr lang="zh-CN" altLang="en-US" dirty="0"/>
              <a:t>案例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06D68807-151F-A440-B282-CD1DD1E84353}"/>
              </a:ext>
            </a:extLst>
          </p:cNvPr>
          <p:cNvSpPr txBox="1"/>
          <p:nvPr/>
        </p:nvSpPr>
        <p:spPr>
          <a:xfrm>
            <a:off x="1006438" y="1041640"/>
            <a:ext cx="2143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实践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1——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迭代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器优化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="" xmlns:a16="http://schemas.microsoft.com/office/drawing/2014/main" id="{C5D2C34A-6EEA-9843-A0FE-2487DD8D7AF6}"/>
              </a:ext>
            </a:extLst>
          </p:cNvPr>
          <p:cNvSpPr/>
          <p:nvPr/>
        </p:nvSpPr>
        <p:spPr>
          <a:xfrm>
            <a:off x="905691" y="1242822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374" y="1719614"/>
            <a:ext cx="3705225" cy="305752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5506063" y="3268040"/>
            <a:ext cx="1179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409374" y="1713667"/>
            <a:ext cx="3347116" cy="8525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10" y="2126071"/>
            <a:ext cx="4809703" cy="228393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409374" y="1353826"/>
            <a:ext cx="3201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使用</a:t>
            </a:r>
            <a:r>
              <a:rPr lang="en-US" altLang="zh-CN" sz="1400" dirty="0" smtClean="0">
                <a:solidFill>
                  <a:srgbClr val="FF0000"/>
                </a:solidFill>
              </a:rPr>
              <a:t>zip</a:t>
            </a:r>
            <a:r>
              <a:rPr lang="zh-CN" altLang="en-US" sz="1400" dirty="0" smtClean="0">
                <a:solidFill>
                  <a:srgbClr val="FF0000"/>
                </a:solidFill>
              </a:rPr>
              <a:t>迭代器优化，效率提升</a:t>
            </a:r>
            <a:r>
              <a:rPr lang="en-US" altLang="zh-CN" sz="1400" dirty="0" smtClean="0">
                <a:solidFill>
                  <a:srgbClr val="FF0000"/>
                </a:solidFill>
              </a:rPr>
              <a:t>20%</a:t>
            </a:r>
            <a:r>
              <a:rPr lang="zh-CN" altLang="en-US" sz="1400" dirty="0" smtClean="0">
                <a:solidFill>
                  <a:srgbClr val="FF0000"/>
                </a:solidFill>
              </a:rPr>
              <a:t>左右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83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2775" y="2546334"/>
            <a:ext cx="113864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Rust</a:t>
            </a:r>
            <a:r>
              <a:rPr lang="zh-CN" altLang="en-US" sz="4400" dirty="0"/>
              <a:t>计算加速技术解读及高性能代码重构实践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47360" y="40652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李原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5691" y="513806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高性能代码</a:t>
            </a:r>
            <a:r>
              <a:rPr lang="zh-CN" altLang="en-US" dirty="0" smtClean="0"/>
              <a:t>重构实践</a:t>
            </a:r>
            <a:r>
              <a:rPr lang="en-US" altLang="zh-CN" dirty="0" smtClean="0"/>
              <a:t>——</a:t>
            </a:r>
            <a:r>
              <a:rPr lang="zh-CN" altLang="en-US" dirty="0"/>
              <a:t>脏污检测</a:t>
            </a:r>
            <a:r>
              <a:rPr lang="zh-CN" altLang="en-US" dirty="0" smtClean="0"/>
              <a:t>算法</a:t>
            </a:r>
            <a:r>
              <a:rPr lang="zh-CN" altLang="en-US" dirty="0"/>
              <a:t>代码</a:t>
            </a:r>
            <a:r>
              <a:rPr lang="zh-CN" altLang="en-US" dirty="0" smtClean="0"/>
              <a:t>重构</a:t>
            </a:r>
            <a:r>
              <a:rPr lang="zh-CN" altLang="en-US" dirty="0"/>
              <a:t>案例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06D68807-151F-A440-B282-CD1DD1E84353}"/>
              </a:ext>
            </a:extLst>
          </p:cNvPr>
          <p:cNvSpPr txBox="1"/>
          <p:nvPr/>
        </p:nvSpPr>
        <p:spPr>
          <a:xfrm>
            <a:off x="1078148" y="1050525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实践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2——SIMD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优化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="" xmlns:a16="http://schemas.microsoft.com/office/drawing/2014/main" id="{C5D2C34A-6EEA-9843-A0FE-2487DD8D7AF6}"/>
              </a:ext>
            </a:extLst>
          </p:cNvPr>
          <p:cNvSpPr/>
          <p:nvPr/>
        </p:nvSpPr>
        <p:spPr>
          <a:xfrm>
            <a:off x="992100" y="1227316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76" y="1964452"/>
            <a:ext cx="5396033" cy="28943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820" y="1281358"/>
            <a:ext cx="4266278" cy="455949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61875" y="1964452"/>
            <a:ext cx="5396033" cy="6509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1876" y="2703749"/>
            <a:ext cx="4147776" cy="79641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61874" y="3696695"/>
            <a:ext cx="4609893" cy="116207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040820" y="1281358"/>
            <a:ext cx="2948755" cy="17292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040820" y="3128498"/>
            <a:ext cx="4266278" cy="62913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040821" y="3910036"/>
            <a:ext cx="3892652" cy="185361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289538" y="2320412"/>
            <a:ext cx="537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286432" y="3318386"/>
            <a:ext cx="537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276600" y="4399935"/>
            <a:ext cx="537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020691" y="1375127"/>
            <a:ext cx="1500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访存指令，一次读取多个数据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020691" y="2761184"/>
            <a:ext cx="1500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</a:rPr>
              <a:t>接口替换与组合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944354" y="5839361"/>
            <a:ext cx="4362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F0"/>
                </a:solidFill>
              </a:rPr>
              <a:t>使用布尔型向量（包含全</a:t>
            </a:r>
            <a:r>
              <a:rPr lang="en-US" altLang="zh-CN" sz="1400" dirty="0" smtClean="0">
                <a:solidFill>
                  <a:srgbClr val="00B0F0"/>
                </a:solidFill>
              </a:rPr>
              <a:t>0/ </a:t>
            </a:r>
            <a:r>
              <a:rPr lang="zh-CN" altLang="en-US" sz="1400" dirty="0" smtClean="0">
                <a:solidFill>
                  <a:srgbClr val="00B0F0"/>
                </a:solidFill>
              </a:rPr>
              <a:t>全</a:t>
            </a:r>
            <a:r>
              <a:rPr lang="en-US" altLang="zh-CN" sz="1400" dirty="0" smtClean="0">
                <a:solidFill>
                  <a:srgbClr val="00B0F0"/>
                </a:solidFill>
              </a:rPr>
              <a:t>1</a:t>
            </a:r>
            <a:r>
              <a:rPr lang="zh-CN" altLang="en-US" sz="1400" dirty="0" smtClean="0">
                <a:solidFill>
                  <a:srgbClr val="00B0F0"/>
                </a:solidFill>
              </a:rPr>
              <a:t>元素）存储判断条件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r>
              <a:rPr lang="zh-CN" altLang="en-US" sz="1400" dirty="0" smtClean="0">
                <a:solidFill>
                  <a:srgbClr val="00B0F0"/>
                </a:solidFill>
              </a:rPr>
              <a:t>使用选择指令实现分支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3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15" y="2620145"/>
            <a:ext cx="4343400" cy="1228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402" y="1596125"/>
            <a:ext cx="6349715" cy="34494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05691" y="513806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高性能代码</a:t>
            </a:r>
            <a:r>
              <a:rPr lang="zh-CN" altLang="en-US" dirty="0" smtClean="0"/>
              <a:t>重构实践</a:t>
            </a:r>
            <a:r>
              <a:rPr lang="en-US" altLang="zh-CN" dirty="0" smtClean="0"/>
              <a:t>——</a:t>
            </a:r>
            <a:r>
              <a:rPr lang="zh-CN" altLang="en-US" dirty="0"/>
              <a:t>脏污检测</a:t>
            </a:r>
            <a:r>
              <a:rPr lang="zh-CN" altLang="en-US" dirty="0" smtClean="0"/>
              <a:t>算法</a:t>
            </a:r>
            <a:r>
              <a:rPr lang="zh-CN" altLang="en-US" dirty="0"/>
              <a:t>代码</a:t>
            </a:r>
            <a:r>
              <a:rPr lang="zh-CN" altLang="en-US" dirty="0" smtClean="0"/>
              <a:t>重构</a:t>
            </a:r>
            <a:r>
              <a:rPr lang="zh-CN" altLang="en-US" dirty="0"/>
              <a:t>案例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267D837E-63DB-5A48-B0AC-20C339E1C8E7}"/>
              </a:ext>
            </a:extLst>
          </p:cNvPr>
          <p:cNvSpPr/>
          <p:nvPr/>
        </p:nvSpPr>
        <p:spPr>
          <a:xfrm>
            <a:off x="1009507" y="1247157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06D68807-151F-A440-B282-CD1DD1E84353}"/>
              </a:ext>
            </a:extLst>
          </p:cNvPr>
          <p:cNvSpPr txBox="1"/>
          <p:nvPr/>
        </p:nvSpPr>
        <p:spPr>
          <a:xfrm>
            <a:off x="1110254" y="1018302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实践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3——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运算拆分优化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4811814" y="3320845"/>
            <a:ext cx="85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025877" y="1789472"/>
            <a:ext cx="6081240" cy="59976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42436" y="2467898"/>
            <a:ext cx="5756274" cy="934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042436" y="3923071"/>
            <a:ext cx="5421977" cy="94389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07728" y="1825956"/>
            <a:ext cx="1868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</a:rPr>
              <a:t>自乘计算、访存、类型转换，均可用</a:t>
            </a:r>
            <a:r>
              <a:rPr lang="en-US" altLang="zh-CN" sz="1400" dirty="0" smtClean="0">
                <a:solidFill>
                  <a:srgbClr val="00B050"/>
                </a:solidFill>
              </a:rPr>
              <a:t>SIMD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26184" y="2579006"/>
            <a:ext cx="1556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累加计算，不可用</a:t>
            </a:r>
            <a:r>
              <a:rPr lang="en-US" altLang="zh-CN" sz="1400" dirty="0" smtClean="0">
                <a:solidFill>
                  <a:srgbClr val="FF0000"/>
                </a:solidFill>
              </a:rPr>
              <a:t>SIMD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24772" y="4098849"/>
            <a:ext cx="1556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70C0"/>
                </a:solidFill>
              </a:rPr>
              <a:t>向量加计算，可用</a:t>
            </a:r>
            <a:r>
              <a:rPr lang="en-US" altLang="zh-CN" sz="1400" dirty="0" smtClean="0">
                <a:solidFill>
                  <a:srgbClr val="0070C0"/>
                </a:solidFill>
              </a:rPr>
              <a:t>SIMD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00980" y="2967545"/>
            <a:ext cx="2054943" cy="43441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74460" y="3244645"/>
            <a:ext cx="887192" cy="1573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74461" y="3428325"/>
            <a:ext cx="4037354" cy="20980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1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5691" y="513806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高性能代码</a:t>
            </a:r>
            <a:r>
              <a:rPr lang="zh-CN" altLang="en-US" dirty="0" smtClean="0"/>
              <a:t>重构实践</a:t>
            </a:r>
            <a:r>
              <a:rPr lang="en-US" altLang="zh-CN" dirty="0" smtClean="0"/>
              <a:t>——</a:t>
            </a:r>
            <a:r>
              <a:rPr lang="zh-CN" altLang="en-US" dirty="0"/>
              <a:t>脏污检测</a:t>
            </a:r>
            <a:r>
              <a:rPr lang="zh-CN" altLang="en-US" dirty="0" smtClean="0"/>
              <a:t>算法</a:t>
            </a:r>
            <a:r>
              <a:rPr lang="zh-CN" altLang="en-US" dirty="0"/>
              <a:t>代码</a:t>
            </a:r>
            <a:r>
              <a:rPr lang="zh-CN" altLang="en-US" dirty="0" smtClean="0"/>
              <a:t>重构</a:t>
            </a:r>
            <a:r>
              <a:rPr lang="zh-CN" altLang="en-US" dirty="0"/>
              <a:t>案例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06D68807-151F-A440-B282-CD1DD1E84353}"/>
              </a:ext>
            </a:extLst>
          </p:cNvPr>
          <p:cNvSpPr txBox="1"/>
          <p:nvPr/>
        </p:nvSpPr>
        <p:spPr>
          <a:xfrm>
            <a:off x="1078148" y="1008907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实际优化效果总结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="" xmlns:a16="http://schemas.microsoft.com/office/drawing/2014/main" id="{C5D2C34A-6EEA-9843-A0FE-2487DD8D7AF6}"/>
              </a:ext>
            </a:extLst>
          </p:cNvPr>
          <p:cNvSpPr/>
          <p:nvPr/>
        </p:nvSpPr>
        <p:spPr>
          <a:xfrm>
            <a:off x="992100" y="1185698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270530"/>
              </p:ext>
            </p:extLst>
          </p:nvPr>
        </p:nvGraphicFramePr>
        <p:xfrm>
          <a:off x="905691" y="1574306"/>
          <a:ext cx="6083431" cy="2378038"/>
        </p:xfrm>
        <a:graphic>
          <a:graphicData uri="http://schemas.openxmlformats.org/drawingml/2006/table">
            <a:tbl>
              <a:tblPr firstRow="1" bandRow="1"/>
              <a:tblGrid>
                <a:gridCol w="1232353"/>
                <a:gridCol w="1143743"/>
                <a:gridCol w="1157852"/>
                <a:gridCol w="1286505"/>
                <a:gridCol w="1262978"/>
              </a:tblGrid>
              <a:tr h="7015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400" b="0" dirty="0" smtClean="0"/>
                        <a:t>单帧耗时 </a:t>
                      </a:r>
                      <a:r>
                        <a:rPr lang="en-US" altLang="zh-CN" sz="1400" b="0" dirty="0" smtClean="0"/>
                        <a:t>(</a:t>
                      </a:r>
                      <a:r>
                        <a:rPr lang="en-US" altLang="zh-CN" sz="1400" b="0" dirty="0" err="1" smtClean="0"/>
                        <a:t>ms</a:t>
                      </a:r>
                      <a:r>
                        <a:rPr lang="en-US" altLang="zh-CN" sz="1400" b="0" dirty="0" smtClean="0"/>
                        <a:t>)</a:t>
                      </a:r>
                      <a:endParaRPr lang="zh-CN" altLang="en-US" sz="1400" b="0" dirty="0"/>
                    </a:p>
                  </a:txBody>
                  <a:tcPr marL="60657" marR="60657" marT="30328" marB="303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dirty="0" smtClean="0"/>
                        <a:t>x86_64</a:t>
                      </a:r>
                      <a:endParaRPr lang="zh-CN" altLang="en-US" sz="1400" b="0" dirty="0"/>
                    </a:p>
                  </a:txBody>
                  <a:tcPr marL="60657" marR="60657" marT="30328" marB="303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400" b="0" dirty="0" smtClean="0"/>
                        <a:t>速度与原速度比值</a:t>
                      </a:r>
                      <a:endParaRPr lang="zh-CN" altLang="en-US" sz="1400" b="0" dirty="0"/>
                    </a:p>
                  </a:txBody>
                  <a:tcPr marL="60657" marR="60657" marT="30328" marB="303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b="0" dirty="0" smtClean="0"/>
                        <a:t>aarch64</a:t>
                      </a:r>
                    </a:p>
                  </a:txBody>
                  <a:tcPr marL="60657" marR="60657" marT="30328" marB="303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/>
                        <a:t>速度与原速度比值</a:t>
                      </a:r>
                    </a:p>
                  </a:txBody>
                  <a:tcPr marL="60657" marR="60657" marT="30328" marB="303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4492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200" dirty="0" smtClean="0"/>
                        <a:t>优化前</a:t>
                      </a:r>
                      <a:endParaRPr lang="zh-CN" altLang="en-US" sz="1200" dirty="0"/>
                    </a:p>
                  </a:txBody>
                  <a:tcPr marL="60657" marR="60657" marT="30328" marB="303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200" dirty="0" smtClean="0"/>
                        <a:t>1.585</a:t>
                      </a:r>
                      <a:endParaRPr lang="zh-CN" altLang="en-US" sz="1200" dirty="0"/>
                    </a:p>
                  </a:txBody>
                  <a:tcPr marL="60657" marR="60657" marT="30328" marB="303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200" dirty="0" smtClean="0"/>
                        <a:t>100%</a:t>
                      </a:r>
                      <a:endParaRPr lang="zh-CN" altLang="en-US" sz="1200" dirty="0"/>
                    </a:p>
                  </a:txBody>
                  <a:tcPr marL="60657" marR="60657" marT="30328" marB="303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200" dirty="0" smtClean="0"/>
                        <a:t>2.62</a:t>
                      </a:r>
                      <a:endParaRPr lang="zh-CN" altLang="en-US" sz="1200" dirty="0"/>
                    </a:p>
                  </a:txBody>
                  <a:tcPr marL="60657" marR="60657" marT="30328" marB="303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200" dirty="0" smtClean="0"/>
                        <a:t>100%</a:t>
                      </a:r>
                      <a:endParaRPr lang="zh-CN" altLang="en-US" sz="1200" dirty="0"/>
                    </a:p>
                  </a:txBody>
                  <a:tcPr marL="60657" marR="60657" marT="30328" marB="303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96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优化后</a:t>
                      </a:r>
                      <a:endParaRPr lang="en-US" altLang="zh-CN" sz="1200" dirty="0" smtClean="0"/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(</a:t>
                      </a:r>
                      <a:r>
                        <a:rPr lang="zh-CN" altLang="en-US" sz="1200" dirty="0" smtClean="0"/>
                        <a:t>不使用</a:t>
                      </a:r>
                      <a:r>
                        <a:rPr lang="en-US" altLang="zh-CN" sz="1200" dirty="0" err="1" smtClean="0"/>
                        <a:t>simd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 smtClean="0"/>
                    </a:p>
                  </a:txBody>
                  <a:tcPr marL="60657" marR="60657" marT="30328" marB="303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200" dirty="0" smtClean="0"/>
                        <a:t>0.96</a:t>
                      </a:r>
                      <a:endParaRPr lang="zh-CN" altLang="en-US" sz="1200" dirty="0"/>
                    </a:p>
                  </a:txBody>
                  <a:tcPr marL="60657" marR="60657" marT="30328" marB="303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200" dirty="0" smtClean="0"/>
                        <a:t>165%</a:t>
                      </a:r>
                      <a:endParaRPr lang="zh-CN" altLang="en-US" sz="1200" dirty="0"/>
                    </a:p>
                  </a:txBody>
                  <a:tcPr marL="60657" marR="60657" marT="30328" marB="303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200" dirty="0" smtClean="0"/>
                        <a:t>1.92</a:t>
                      </a:r>
                      <a:endParaRPr lang="zh-CN" altLang="en-US" sz="1200" dirty="0"/>
                    </a:p>
                  </a:txBody>
                  <a:tcPr marL="60657" marR="60657" marT="30328" marB="303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200" dirty="0" smtClean="0"/>
                        <a:t>136%</a:t>
                      </a:r>
                      <a:endParaRPr lang="zh-CN" altLang="en-US" sz="1200" dirty="0"/>
                    </a:p>
                  </a:txBody>
                  <a:tcPr marL="60657" marR="60657" marT="30328" marB="303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76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优化后</a:t>
                      </a:r>
                      <a:endParaRPr lang="en-US" altLang="zh-CN" sz="1200" dirty="0" smtClean="0"/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(</a:t>
                      </a:r>
                      <a:r>
                        <a:rPr lang="zh-CN" altLang="en-US" sz="1200" dirty="0" smtClean="0"/>
                        <a:t>使用</a:t>
                      </a:r>
                      <a:r>
                        <a:rPr lang="en-US" altLang="zh-CN" sz="1200" dirty="0" err="1" smtClean="0"/>
                        <a:t>simd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 smtClean="0"/>
                    </a:p>
                  </a:txBody>
                  <a:tcPr marL="60657" marR="60657" marT="30328" marB="303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200" dirty="0" smtClean="0"/>
                        <a:t>0.65</a:t>
                      </a:r>
                      <a:endParaRPr lang="zh-CN" altLang="en-US" sz="1200" dirty="0"/>
                    </a:p>
                  </a:txBody>
                  <a:tcPr marL="60657" marR="60657" marT="30328" marB="303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200" dirty="0" smtClean="0"/>
                        <a:t>244%</a:t>
                      </a:r>
                      <a:endParaRPr lang="zh-CN" altLang="en-US" sz="1200" dirty="0"/>
                    </a:p>
                  </a:txBody>
                  <a:tcPr marL="60657" marR="60657" marT="30328" marB="303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200" dirty="0" smtClean="0"/>
                        <a:t>1.25</a:t>
                      </a:r>
                      <a:endParaRPr lang="zh-CN" altLang="en-US" sz="1200" dirty="0"/>
                    </a:p>
                  </a:txBody>
                  <a:tcPr marL="60657" marR="60657" marT="30328" marB="303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200" dirty="0" smtClean="0"/>
                        <a:t>210%</a:t>
                      </a:r>
                      <a:endParaRPr lang="zh-CN" altLang="en-US" sz="1200" dirty="0"/>
                    </a:p>
                  </a:txBody>
                  <a:tcPr marL="60657" marR="60657" marT="30328" marB="303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754248"/>
              </p:ext>
            </p:extLst>
          </p:nvPr>
        </p:nvGraphicFramePr>
        <p:xfrm>
          <a:off x="905691" y="4056078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验证平台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1951MDC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aarch64</a:t>
                      </a:r>
                      <a:r>
                        <a:rPr lang="zh-CN" altLang="en-US" dirty="0" smtClean="0"/>
                        <a:t>）平台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比较语言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Rust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优化方案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O3</a:t>
                      </a:r>
                      <a:r>
                        <a:rPr lang="zh-CN" altLang="en-US" sz="1600" dirty="0" smtClean="0"/>
                        <a:t>优化</a:t>
                      </a:r>
                      <a:r>
                        <a:rPr lang="en-US" altLang="zh-CN" sz="1600" dirty="0" smtClean="0"/>
                        <a:t>+neon</a:t>
                      </a:r>
                      <a:r>
                        <a:rPr lang="zh-CN" altLang="en-US" sz="1600" dirty="0" smtClean="0"/>
                        <a:t>优化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O3</a:t>
                      </a:r>
                      <a:r>
                        <a:rPr lang="zh-CN" altLang="en-US" sz="1600" dirty="0" smtClean="0"/>
                        <a:t>优化</a:t>
                      </a:r>
                      <a:r>
                        <a:rPr lang="en-US" altLang="zh-CN" sz="1600" dirty="0" smtClean="0"/>
                        <a:t>+neon</a:t>
                      </a:r>
                      <a:r>
                        <a:rPr lang="zh-CN" altLang="en-US" sz="1600" dirty="0" smtClean="0"/>
                        <a:t>优化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单帧耗时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ms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1.97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01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354F78A4-30B6-6341-AF0A-FF403CE9DAB1}"/>
              </a:ext>
            </a:extLst>
          </p:cNvPr>
          <p:cNvSpPr txBox="1"/>
          <p:nvPr/>
        </p:nvSpPr>
        <p:spPr>
          <a:xfrm>
            <a:off x="571132" y="2202639"/>
            <a:ext cx="231986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SIMD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简介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Rust</a:t>
            </a:r>
            <a:r>
              <a:rPr kumimoji="1"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中的</a:t>
            </a: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SIMD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其他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计算加速</a:t>
            </a:r>
            <a:r>
              <a:rPr kumimoji="1"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技术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高性能代码重构实践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FE9D0C2-B70F-6F45-BE71-2A3622BA1CB5}"/>
              </a:ext>
            </a:extLst>
          </p:cNvPr>
          <p:cNvSpPr txBox="1"/>
          <p:nvPr/>
        </p:nvSpPr>
        <p:spPr>
          <a:xfrm>
            <a:off x="3500598" y="2167174"/>
            <a:ext cx="542328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……………………………………………………………………………………………….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……………………………………………………………………………………………….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……………………………………………………………………………………………….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………………………………………………………………………………………….......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B6DD3E51-CA78-A449-96E9-C7DB08473955}"/>
              </a:ext>
            </a:extLst>
          </p:cNvPr>
          <p:cNvSpPr txBox="1"/>
          <p:nvPr/>
        </p:nvSpPr>
        <p:spPr>
          <a:xfrm>
            <a:off x="10602662" y="2132971"/>
            <a:ext cx="37863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4</a:t>
            </a: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6</a:t>
            </a:r>
          </a:p>
          <a:p>
            <a:pPr>
              <a:lnSpc>
                <a:spcPct val="200000"/>
              </a:lnSpc>
            </a:pP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13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16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05691" y="513806"/>
            <a:ext cx="659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SIMD</a:t>
            </a:r>
            <a:r>
              <a:rPr lang="zh-CN" altLang="en-US" dirty="0" smtClean="0"/>
              <a:t>简介</a:t>
            </a:r>
            <a:r>
              <a:rPr lang="en-US" altLang="zh-CN" dirty="0" smtClean="0"/>
              <a:t>——Single </a:t>
            </a:r>
            <a:r>
              <a:rPr lang="en-US" altLang="zh-CN" dirty="0"/>
              <a:t>Instruction Multiple Data</a:t>
            </a:r>
            <a:r>
              <a:rPr lang="zh-CN" altLang="en-US" dirty="0" smtClean="0"/>
              <a:t>，</a:t>
            </a:r>
            <a:r>
              <a:rPr lang="zh-CN" altLang="en-US" b="1" dirty="0" smtClean="0"/>
              <a:t>单指令多数据流</a:t>
            </a:r>
            <a:endParaRPr lang="zh-CN" altLang="en-US" dirty="0"/>
          </a:p>
        </p:txBody>
      </p:sp>
      <p:pic>
        <p:nvPicPr>
          <p:cNvPr id="8" name="Picture 3" descr="Scalar vs. SIMD operation for multiple addition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48" y="1917291"/>
            <a:ext cx="4837481" cy="258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gimg2.baidu.com/image_search/src=http%3A%2F%2Fpic.baike.soso.com%2Fp%2F20131229%2F20131229184638-109279415.jpg&amp;refer=http%3A%2F%2Fpic.baike.soso.com&amp;app=2002&amp;size=f9999,10000&amp;q=a80&amp;n=0&amp;g=0n&amp;fmt=jpeg?sec=1638347694&amp;t=93cc69450dbc6341c9745cef8c8974b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900" y="2254404"/>
            <a:ext cx="4262152" cy="190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2226332" y="4498832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传统加法与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SIMD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加法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86090" y="4498831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SIMD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处理单元结构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14994" y="1480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05691" y="513806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SIMD</a:t>
            </a:r>
            <a:r>
              <a:rPr lang="zh-CN" altLang="en-US" dirty="0" smtClean="0"/>
              <a:t>简介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业界优秀实践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62348" y="2966067"/>
            <a:ext cx="892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Numpy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91400" y="2966067"/>
            <a:ext cx="1161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OpenCV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9887" y="5997885"/>
            <a:ext cx="577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IPP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347867" y="5997885"/>
            <a:ext cx="1248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OpenBLAS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00" y="4108988"/>
            <a:ext cx="5314950" cy="1085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638" y="3920537"/>
            <a:ext cx="4582648" cy="2053836"/>
          </a:xfrm>
          <a:prstGeom prst="rect">
            <a:avLst/>
          </a:prstGeom>
        </p:spPr>
      </p:pic>
      <p:pic>
        <p:nvPicPr>
          <p:cNvPr id="10" name="Picture 2" descr="opencv, logo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575" y="1163620"/>
            <a:ext cx="3962775" cy="198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NumPy logo 2020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44" y="1117973"/>
            <a:ext cx="4327897" cy="194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31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5691" y="513806"/>
            <a:ext cx="299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Rust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SIMD——</a:t>
            </a:r>
            <a:r>
              <a:rPr lang="zh-CN" altLang="en-US" dirty="0"/>
              <a:t>架构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51478" y="1421988"/>
            <a:ext cx="5981986" cy="534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业务代码</a:t>
            </a:r>
          </a:p>
        </p:txBody>
      </p:sp>
      <p:sp>
        <p:nvSpPr>
          <p:cNvPr id="4" name="矩形 3"/>
          <p:cNvSpPr/>
          <p:nvPr/>
        </p:nvSpPr>
        <p:spPr>
          <a:xfrm>
            <a:off x="1951478" y="2036316"/>
            <a:ext cx="5981986" cy="5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多平台适配层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51478" y="2708075"/>
            <a:ext cx="5981986" cy="5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计算加速库</a:t>
            </a:r>
            <a:r>
              <a:rPr lang="en-US" altLang="zh-CN" dirty="0" smtClean="0"/>
              <a:t>(stdarch)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51477" y="3367041"/>
            <a:ext cx="5981987" cy="5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Rust</a:t>
            </a:r>
            <a:r>
              <a:rPr lang="zh-CN" altLang="en-US" dirty="0" smtClean="0"/>
              <a:t>编译器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51477" y="4038800"/>
            <a:ext cx="5981987" cy="5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LLVM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51477" y="4710559"/>
            <a:ext cx="5981987" cy="534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底层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9" name="上下箭头 8"/>
          <p:cNvSpPr/>
          <p:nvPr/>
        </p:nvSpPr>
        <p:spPr>
          <a:xfrm>
            <a:off x="771616" y="1221950"/>
            <a:ext cx="878356" cy="424674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13276" y="135056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抽象</a:t>
            </a: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08172" y="496126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具体</a:t>
            </a: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165" y="6027817"/>
            <a:ext cx="7072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在其他语言中使用</a:t>
            </a:r>
            <a:r>
              <a:rPr lang="en-US" altLang="zh-CN" sz="1600" dirty="0" smtClean="0"/>
              <a:t>SIMD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en-US" altLang="zh-CN" sz="1600" dirty="0"/>
              <a:t>C: </a:t>
            </a:r>
            <a:r>
              <a:rPr lang="zh-CN" altLang="en-US" sz="1600" dirty="0"/>
              <a:t>用户代码直接调用</a:t>
            </a:r>
            <a:r>
              <a:rPr lang="en-US" altLang="zh-CN" sz="1600" dirty="0" smtClean="0"/>
              <a:t>LLVM  </a:t>
            </a:r>
            <a:r>
              <a:rPr lang="en-US" altLang="zh-CN" sz="1600" dirty="0"/>
              <a:t>Go: </a:t>
            </a:r>
            <a:r>
              <a:rPr lang="zh-CN" altLang="en-US" sz="1600" dirty="0"/>
              <a:t>直接嵌入</a:t>
            </a:r>
            <a:r>
              <a:rPr lang="zh-CN" altLang="en-US" sz="1600" dirty="0" smtClean="0"/>
              <a:t>汇编</a:t>
            </a:r>
            <a:r>
              <a:rPr lang="en-US" altLang="zh-CN" sz="1600" dirty="0" smtClean="0"/>
              <a:t> Python: </a:t>
            </a:r>
            <a:r>
              <a:rPr lang="zh-CN" altLang="en-US" sz="1600" dirty="0"/>
              <a:t>通过</a:t>
            </a:r>
            <a:r>
              <a:rPr lang="zh-CN" altLang="en-US" sz="1600" dirty="0" smtClean="0"/>
              <a:t>第三方库间接使用</a:t>
            </a:r>
            <a:endParaRPr lang="en-US" altLang="zh-CN" sz="1600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8234969" y="4716078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各种</a:t>
            </a:r>
            <a:r>
              <a:rPr lang="en-US" altLang="zh-CN" sz="1400" dirty="0" smtClean="0"/>
              <a:t>SIMD</a:t>
            </a:r>
            <a:r>
              <a:rPr lang="zh-CN" altLang="en-US" sz="1400" dirty="0" smtClean="0"/>
              <a:t>指令集，</a:t>
            </a:r>
            <a:endParaRPr lang="en-US" altLang="zh-CN" sz="1400" dirty="0" smtClean="0"/>
          </a:p>
          <a:p>
            <a:r>
              <a:rPr lang="zh-CN" altLang="en-US" sz="1400" dirty="0" smtClean="0"/>
              <a:t>如</a:t>
            </a:r>
            <a:r>
              <a:rPr lang="en-US" altLang="zh-CN" sz="1400" dirty="0" smtClean="0"/>
              <a:t>AVX</a:t>
            </a:r>
            <a:r>
              <a:rPr lang="zh-CN" altLang="en-US" sz="1400" dirty="0" smtClean="0"/>
              <a:t>、</a:t>
            </a:r>
            <a:r>
              <a:rPr lang="en-US" altLang="zh-CN" sz="1400" dirty="0"/>
              <a:t>SSE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neon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SVE...</a:t>
            </a:r>
            <a:endParaRPr lang="zh-CN" altLang="en-US" sz="1400" dirty="0"/>
          </a:p>
        </p:txBody>
      </p:sp>
      <p:cxnSp>
        <p:nvCxnSpPr>
          <p:cNvPr id="14" name="直接连接符 13"/>
          <p:cNvCxnSpPr>
            <a:stCxn id="13" idx="1"/>
            <a:endCxn id="8" idx="3"/>
          </p:cNvCxnSpPr>
          <p:nvPr/>
        </p:nvCxnSpPr>
        <p:spPr>
          <a:xfrm flipH="1">
            <a:off x="7933464" y="4977688"/>
            <a:ext cx="301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234968" y="4167930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生成</a:t>
            </a:r>
            <a:r>
              <a:rPr lang="en-US" altLang="zh-CN" sz="1400" dirty="0" smtClean="0"/>
              <a:t>SIMD</a:t>
            </a:r>
            <a:r>
              <a:rPr lang="zh-CN" altLang="en-US" sz="1400" dirty="0" smtClean="0"/>
              <a:t>汇编代码</a:t>
            </a:r>
            <a:endParaRPr lang="en-US" altLang="zh-CN" sz="1400" dirty="0" smtClean="0"/>
          </a:p>
        </p:txBody>
      </p:sp>
      <p:cxnSp>
        <p:nvCxnSpPr>
          <p:cNvPr id="16" name="直接连接符 15"/>
          <p:cNvCxnSpPr>
            <a:stCxn id="15" idx="1"/>
            <a:endCxn id="7" idx="3"/>
          </p:cNvCxnSpPr>
          <p:nvPr/>
        </p:nvCxnSpPr>
        <p:spPr>
          <a:xfrm flipH="1">
            <a:off x="7933464" y="4321819"/>
            <a:ext cx="301504" cy="4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234967" y="1535228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调用</a:t>
            </a:r>
            <a:r>
              <a:rPr lang="en-US" altLang="zh-CN" sz="1400" dirty="0" smtClean="0"/>
              <a:t>SIMD</a:t>
            </a:r>
            <a:r>
              <a:rPr lang="zh-CN" altLang="en-US" sz="1400" dirty="0" smtClean="0"/>
              <a:t>透明化</a:t>
            </a:r>
            <a:r>
              <a:rPr lang="en-US" altLang="zh-CN" sz="1400" dirty="0" smtClean="0"/>
              <a:t>API</a:t>
            </a:r>
          </a:p>
        </p:txBody>
      </p:sp>
      <p:cxnSp>
        <p:nvCxnSpPr>
          <p:cNvPr id="18" name="直接连接符 17"/>
          <p:cNvCxnSpPr>
            <a:stCxn id="17" idx="1"/>
            <a:endCxn id="3" idx="3"/>
          </p:cNvCxnSpPr>
          <p:nvPr/>
        </p:nvCxnSpPr>
        <p:spPr>
          <a:xfrm flipH="1">
            <a:off x="7933464" y="1689117"/>
            <a:ext cx="301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234967" y="2164342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SIMD</a:t>
            </a:r>
            <a:r>
              <a:rPr lang="zh-CN" altLang="en-US" sz="1400" dirty="0" smtClean="0"/>
              <a:t>透明化</a:t>
            </a:r>
            <a:r>
              <a:rPr lang="en-US" altLang="zh-CN" sz="1400" dirty="0" smtClean="0"/>
              <a:t>API</a:t>
            </a:r>
          </a:p>
        </p:txBody>
      </p:sp>
      <p:cxnSp>
        <p:nvCxnSpPr>
          <p:cNvPr id="20" name="直接连接符 19"/>
          <p:cNvCxnSpPr>
            <a:stCxn id="19" idx="1"/>
            <a:endCxn id="4" idx="3"/>
          </p:cNvCxnSpPr>
          <p:nvPr/>
        </p:nvCxnSpPr>
        <p:spPr>
          <a:xfrm flipH="1">
            <a:off x="7933464" y="2318231"/>
            <a:ext cx="301503" cy="5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234967" y="2848053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SIMD</a:t>
            </a:r>
            <a:r>
              <a:rPr lang="zh-CN" altLang="en-US" sz="1400" dirty="0" smtClean="0"/>
              <a:t>加速函数</a:t>
            </a:r>
            <a:endParaRPr lang="en-US" altLang="zh-CN" sz="1400" dirty="0" smtClean="0"/>
          </a:p>
        </p:txBody>
      </p:sp>
      <p:cxnSp>
        <p:nvCxnSpPr>
          <p:cNvPr id="22" name="直接连接符 21"/>
          <p:cNvCxnSpPr>
            <a:stCxn id="21" idx="1"/>
            <a:endCxn id="5" idx="3"/>
          </p:cNvCxnSpPr>
          <p:nvPr/>
        </p:nvCxnSpPr>
        <p:spPr>
          <a:xfrm flipH="1" flipV="1">
            <a:off x="7933464" y="2995752"/>
            <a:ext cx="301503" cy="6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234969" y="3499565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生成</a:t>
            </a:r>
            <a:r>
              <a:rPr lang="en-US" altLang="zh-CN" sz="1400" dirty="0" smtClean="0"/>
              <a:t>LLVM IR</a:t>
            </a:r>
          </a:p>
        </p:txBody>
      </p:sp>
      <p:cxnSp>
        <p:nvCxnSpPr>
          <p:cNvPr id="24" name="直接连接符 23"/>
          <p:cNvCxnSpPr>
            <a:stCxn id="23" idx="1"/>
            <a:endCxn id="6" idx="3"/>
          </p:cNvCxnSpPr>
          <p:nvPr/>
        </p:nvCxnSpPr>
        <p:spPr>
          <a:xfrm flipH="1">
            <a:off x="7933464" y="3653454"/>
            <a:ext cx="301505" cy="1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大括号 24"/>
          <p:cNvSpPr/>
          <p:nvPr/>
        </p:nvSpPr>
        <p:spPr>
          <a:xfrm>
            <a:off x="9763432" y="2294534"/>
            <a:ext cx="353962" cy="14024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358858" y="2848053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Rust SIMD</a:t>
            </a:r>
          </a:p>
        </p:txBody>
      </p:sp>
    </p:spTree>
    <p:extLst>
      <p:ext uri="{BB962C8B-B14F-4D97-AF65-F5344CB8AC3E}">
        <p14:creationId xmlns:p14="http://schemas.microsoft.com/office/powerpoint/2010/main" val="232202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14994" y="1480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05691" y="513806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Rust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SIMD——stdarch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05691" y="941848"/>
            <a:ext cx="4442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专用指令加速</a:t>
            </a:r>
            <a:r>
              <a:rPr lang="zh-CN" altLang="en-US" sz="1400" dirty="0" smtClean="0"/>
              <a:t>库 </a:t>
            </a:r>
            <a:r>
              <a:rPr lang="en-US" altLang="zh-CN" sz="1400" dirty="0" smtClean="0"/>
              <a:t>https</a:t>
            </a:r>
            <a:r>
              <a:rPr lang="en-US" altLang="zh-CN" sz="1400" dirty="0"/>
              <a:t>://github.com/rust-lang/stdarch</a:t>
            </a:r>
            <a:endParaRPr lang="en-US" altLang="zh-CN" sz="1400" dirty="0" smtClean="0"/>
          </a:p>
        </p:txBody>
      </p:sp>
      <p:sp>
        <p:nvSpPr>
          <p:cNvPr id="5" name="矩形 4"/>
          <p:cNvSpPr/>
          <p:nvPr/>
        </p:nvSpPr>
        <p:spPr>
          <a:xfrm>
            <a:off x="2871720" y="2518127"/>
            <a:ext cx="1502806" cy="55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stdarch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96671" y="1550393"/>
            <a:ext cx="1249368" cy="541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arm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98439" y="1557733"/>
            <a:ext cx="1249368" cy="541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x86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17671" y="1550393"/>
            <a:ext cx="1249368" cy="541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wasm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96671" y="3448416"/>
            <a:ext cx="1249368" cy="541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aarch64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98439" y="3455756"/>
            <a:ext cx="1249368" cy="541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mips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17671" y="3448416"/>
            <a:ext cx="1249368" cy="541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x86_64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>
            <a:stCxn id="6" idx="2"/>
            <a:endCxn id="5" idx="0"/>
          </p:cNvCxnSpPr>
          <p:nvPr/>
        </p:nvCxnSpPr>
        <p:spPr>
          <a:xfrm>
            <a:off x="2221355" y="2091436"/>
            <a:ext cx="1401768" cy="42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9" idx="0"/>
            <a:endCxn id="5" idx="2"/>
          </p:cNvCxnSpPr>
          <p:nvPr/>
        </p:nvCxnSpPr>
        <p:spPr>
          <a:xfrm flipV="1">
            <a:off x="2221355" y="3069768"/>
            <a:ext cx="1401768" cy="378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2"/>
            <a:endCxn id="5" idx="0"/>
          </p:cNvCxnSpPr>
          <p:nvPr/>
        </p:nvCxnSpPr>
        <p:spPr>
          <a:xfrm>
            <a:off x="3623123" y="2098776"/>
            <a:ext cx="0" cy="419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0" idx="0"/>
            <a:endCxn id="5" idx="2"/>
          </p:cNvCxnSpPr>
          <p:nvPr/>
        </p:nvCxnSpPr>
        <p:spPr>
          <a:xfrm flipV="1">
            <a:off x="3623123" y="3069768"/>
            <a:ext cx="0" cy="385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2"/>
            <a:endCxn id="5" idx="0"/>
          </p:cNvCxnSpPr>
          <p:nvPr/>
        </p:nvCxnSpPr>
        <p:spPr>
          <a:xfrm flipH="1">
            <a:off x="3623123" y="2091436"/>
            <a:ext cx="1419232" cy="42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2"/>
            <a:endCxn id="11" idx="0"/>
          </p:cNvCxnSpPr>
          <p:nvPr/>
        </p:nvCxnSpPr>
        <p:spPr>
          <a:xfrm>
            <a:off x="3623123" y="3069768"/>
            <a:ext cx="1419232" cy="378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836903" y="3569068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/>
              <a:t>...</a:t>
            </a:r>
            <a:endParaRPr lang="zh-CN" altLang="en-US" sz="2800"/>
          </a:p>
        </p:txBody>
      </p:sp>
      <p:sp>
        <p:nvSpPr>
          <p:cNvPr id="19" name="矩形 18"/>
          <p:cNvSpPr/>
          <p:nvPr/>
        </p:nvSpPr>
        <p:spPr>
          <a:xfrm>
            <a:off x="775677" y="4310865"/>
            <a:ext cx="743008" cy="306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neon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96671" y="4310865"/>
            <a:ext cx="743008" cy="306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SVE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17665" y="4310865"/>
            <a:ext cx="743008" cy="306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AES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2" name="直接连接符 21"/>
          <p:cNvCxnSpPr>
            <a:stCxn id="19" idx="0"/>
            <a:endCxn id="9" idx="2"/>
          </p:cNvCxnSpPr>
          <p:nvPr/>
        </p:nvCxnSpPr>
        <p:spPr>
          <a:xfrm flipV="1">
            <a:off x="1147181" y="3989459"/>
            <a:ext cx="1074174" cy="321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20" idx="0"/>
            <a:endCxn id="9" idx="2"/>
          </p:cNvCxnSpPr>
          <p:nvPr/>
        </p:nvCxnSpPr>
        <p:spPr>
          <a:xfrm flipV="1">
            <a:off x="1968175" y="3989459"/>
            <a:ext cx="253180" cy="321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1" idx="0"/>
            <a:endCxn id="9" idx="2"/>
          </p:cNvCxnSpPr>
          <p:nvPr/>
        </p:nvCxnSpPr>
        <p:spPr>
          <a:xfrm flipH="1" flipV="1">
            <a:off x="2221355" y="3989459"/>
            <a:ext cx="567814" cy="321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905956" y="4310865"/>
            <a:ext cx="743008" cy="306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AVX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26950" y="4310865"/>
            <a:ext cx="743008" cy="306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SSE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47944" y="4310865"/>
            <a:ext cx="743008" cy="306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AVX512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160673" y="4170026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/>
              <a:t>...</a:t>
            </a:r>
            <a:endParaRPr lang="zh-CN" altLang="en-US" sz="2800"/>
          </a:p>
        </p:txBody>
      </p:sp>
      <p:sp>
        <p:nvSpPr>
          <p:cNvPr id="29" name="文本框 28"/>
          <p:cNvSpPr txBox="1"/>
          <p:nvPr/>
        </p:nvSpPr>
        <p:spPr>
          <a:xfrm>
            <a:off x="6290952" y="4171777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/>
              <a:t>...</a:t>
            </a:r>
            <a:endParaRPr lang="zh-CN" altLang="en-US" sz="2800"/>
          </a:p>
        </p:txBody>
      </p:sp>
      <p:cxnSp>
        <p:nvCxnSpPr>
          <p:cNvPr id="30" name="直接连接符 29"/>
          <p:cNvCxnSpPr>
            <a:stCxn id="25" idx="0"/>
            <a:endCxn id="11" idx="2"/>
          </p:cNvCxnSpPr>
          <p:nvPr/>
        </p:nvCxnSpPr>
        <p:spPr>
          <a:xfrm flipV="1">
            <a:off x="4277460" y="3989459"/>
            <a:ext cx="764895" cy="321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6" idx="0"/>
            <a:endCxn id="11" idx="2"/>
          </p:cNvCxnSpPr>
          <p:nvPr/>
        </p:nvCxnSpPr>
        <p:spPr>
          <a:xfrm flipH="1" flipV="1">
            <a:off x="5042355" y="3989459"/>
            <a:ext cx="56099" cy="321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7" idx="0"/>
            <a:endCxn id="11" idx="2"/>
          </p:cNvCxnSpPr>
          <p:nvPr/>
        </p:nvCxnSpPr>
        <p:spPr>
          <a:xfrm flipH="1" flipV="1">
            <a:off x="5042355" y="3989459"/>
            <a:ext cx="877093" cy="321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74526" y="4961991"/>
            <a:ext cx="3262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模块化为基本组织形式与使用方式</a:t>
            </a: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660" y="2224711"/>
            <a:ext cx="3825121" cy="160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9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5691" y="513806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Rust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SIMD——stdarch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48023" y="1563329"/>
            <a:ext cx="1356187" cy="346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stdarch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6309" y="2601603"/>
            <a:ext cx="1904093" cy="459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platform-</a:t>
            </a:r>
            <a:r>
              <a:rPr lang="en-US" altLang="zh-CN" sz="1600" dirty="0" err="1" smtClean="0"/>
              <a:t>intrinsics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组合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626309" y="3741698"/>
            <a:ext cx="1904095" cy="467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汇编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27782" y="3741698"/>
            <a:ext cx="1886637" cy="467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专用指令集接口</a:t>
            </a:r>
            <a:endParaRPr lang="zh-CN" altLang="en-US" dirty="0"/>
          </a:p>
        </p:txBody>
      </p:sp>
      <p:cxnSp>
        <p:nvCxnSpPr>
          <p:cNvPr id="7" name="肘形连接符 6"/>
          <p:cNvCxnSpPr>
            <a:stCxn id="3" idx="1"/>
            <a:endCxn id="4" idx="0"/>
          </p:cNvCxnSpPr>
          <p:nvPr/>
        </p:nvCxnSpPr>
        <p:spPr>
          <a:xfrm rot="10800000" flipV="1">
            <a:off x="1578357" y="1736647"/>
            <a:ext cx="869667" cy="8649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3" idx="3"/>
            <a:endCxn id="16" idx="0"/>
          </p:cNvCxnSpPr>
          <p:nvPr/>
        </p:nvCxnSpPr>
        <p:spPr>
          <a:xfrm>
            <a:off x="3804210" y="1736647"/>
            <a:ext cx="966890" cy="8649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>
            <a:off x="1578356" y="3061245"/>
            <a:ext cx="1" cy="680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17940" y="4613431"/>
            <a:ext cx="4508007" cy="337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r>
              <a:rPr lang="zh-CN" altLang="en-US" dirty="0" smtClean="0"/>
              <a:t>专用</a:t>
            </a:r>
            <a:r>
              <a:rPr lang="en-US" altLang="zh-CN" dirty="0" smtClean="0"/>
              <a:t>SIMD</a:t>
            </a:r>
            <a:r>
              <a:rPr lang="zh-CN" altLang="en-US" dirty="0" smtClean="0"/>
              <a:t>汇编指令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5" idx="2"/>
          </p:cNvCxnSpPr>
          <p:nvPr/>
        </p:nvCxnSpPr>
        <p:spPr>
          <a:xfrm flipH="1">
            <a:off x="1578355" y="4208931"/>
            <a:ext cx="2" cy="40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</p:cNvCxnSpPr>
          <p:nvPr/>
        </p:nvCxnSpPr>
        <p:spPr>
          <a:xfrm>
            <a:off x="4771101" y="4208931"/>
            <a:ext cx="0" cy="39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990735" y="17167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编译器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0334" y="3528476"/>
            <a:ext cx="5575709" cy="7866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787723" y="3806037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LLVM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827782" y="2601603"/>
            <a:ext cx="1886635" cy="459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SIMD LLVM-IR</a:t>
            </a:r>
            <a:r>
              <a:rPr lang="zh-CN" altLang="en-US" sz="1600" dirty="0" smtClean="0"/>
              <a:t>生成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90334" y="2425064"/>
            <a:ext cx="5575709" cy="7618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771835" y="266214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编译器</a:t>
            </a:r>
            <a:endParaRPr lang="zh-CN" altLang="en-US" sz="1600" dirty="0"/>
          </a:p>
        </p:txBody>
      </p:sp>
      <p:cxnSp>
        <p:nvCxnSpPr>
          <p:cNvPr id="19" name="直接箭头连接符 18"/>
          <p:cNvCxnSpPr>
            <a:stCxn id="16" idx="2"/>
            <a:endCxn id="6" idx="0"/>
          </p:cNvCxnSpPr>
          <p:nvPr/>
        </p:nvCxnSpPr>
        <p:spPr>
          <a:xfrm>
            <a:off x="4771100" y="3061244"/>
            <a:ext cx="1" cy="68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05691" y="941848"/>
            <a:ext cx="4808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专用指令加速</a:t>
            </a:r>
            <a:r>
              <a:rPr lang="zh-CN" altLang="en-US" sz="1400" dirty="0" smtClean="0"/>
              <a:t>库 </a:t>
            </a:r>
            <a:r>
              <a:rPr lang="en-US" altLang="zh-CN" sz="1400" dirty="0"/>
              <a:t>https://</a:t>
            </a:r>
            <a:r>
              <a:rPr lang="en-US" altLang="zh-CN" sz="1400" dirty="0" smtClean="0"/>
              <a:t>github.com/rust-lang/stdarch</a:t>
            </a:r>
            <a:endParaRPr lang="en-US" altLang="zh-CN" sz="1400" dirty="0"/>
          </a:p>
        </p:txBody>
      </p:sp>
      <p:sp>
        <p:nvSpPr>
          <p:cNvPr id="21" name="矩形 20"/>
          <p:cNvSpPr/>
          <p:nvPr/>
        </p:nvSpPr>
        <p:spPr>
          <a:xfrm>
            <a:off x="2112087" y="5152788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两种接口实现方式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056" y="1014539"/>
            <a:ext cx="3881647" cy="72200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240" y="3146790"/>
            <a:ext cx="1378362" cy="828524"/>
          </a:xfrm>
          <a:prstGeom prst="rect">
            <a:avLst/>
          </a:prstGeom>
        </p:spPr>
      </p:pic>
      <p:cxnSp>
        <p:nvCxnSpPr>
          <p:cNvPr id="24" name="直接箭头连接符 23"/>
          <p:cNvCxnSpPr/>
          <p:nvPr/>
        </p:nvCxnSpPr>
        <p:spPr>
          <a:xfrm>
            <a:off x="6990735" y="1736647"/>
            <a:ext cx="0" cy="318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510148" y="3378558"/>
            <a:ext cx="1259034" cy="174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4240" y="5431925"/>
            <a:ext cx="4094350" cy="101161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6873" y="3187547"/>
            <a:ext cx="2006678" cy="802671"/>
          </a:xfrm>
          <a:prstGeom prst="rect">
            <a:avLst/>
          </a:prstGeom>
        </p:spPr>
      </p:pic>
      <p:cxnSp>
        <p:nvCxnSpPr>
          <p:cNvPr id="28" name="直接箭头连接符 27"/>
          <p:cNvCxnSpPr/>
          <p:nvPr/>
        </p:nvCxnSpPr>
        <p:spPr>
          <a:xfrm flipV="1">
            <a:off x="9542207" y="3975314"/>
            <a:ext cx="0" cy="30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310469" y="3173525"/>
            <a:ext cx="2079485" cy="188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Picture 2" descr="C:\Users\l00575100\AppData\Roaming\eSpace_Desktop\UserData\l00575100\imagefiles\27a21a21783297f0c8460899b0269745c0ac7bea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97" y="2094394"/>
            <a:ext cx="4895268" cy="69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直接箭头连接符 30"/>
          <p:cNvCxnSpPr/>
          <p:nvPr/>
        </p:nvCxnSpPr>
        <p:spPr>
          <a:xfrm>
            <a:off x="6990735" y="2805972"/>
            <a:ext cx="0" cy="34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4" descr="C:\Users\l00575100\AppData\Roaming\eSpace_Desktop\UserData\l00575100\imagefiles\edbcf026eeb6399d561698a223396558ad92f57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162" y="4279386"/>
            <a:ext cx="4366982" cy="80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接箭头连接符 32"/>
          <p:cNvCxnSpPr/>
          <p:nvPr/>
        </p:nvCxnSpPr>
        <p:spPr>
          <a:xfrm flipV="1">
            <a:off x="9542207" y="4951324"/>
            <a:ext cx="0" cy="29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771101" y="2113906"/>
            <a:ext cx="1252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FFI</a:t>
            </a:r>
            <a:r>
              <a:rPr lang="zh-CN" altLang="en-US" sz="1600" dirty="0" smtClean="0"/>
              <a:t>静态链接</a:t>
            </a:r>
            <a:endParaRPr lang="zh-CN" altLang="en-US" sz="1600" dirty="0"/>
          </a:p>
        </p:txBody>
      </p:sp>
      <p:sp>
        <p:nvSpPr>
          <p:cNvPr id="35" name="文本框 34"/>
          <p:cNvSpPr txBox="1"/>
          <p:nvPr/>
        </p:nvSpPr>
        <p:spPr>
          <a:xfrm>
            <a:off x="9554844" y="497083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编译器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011797" y="281239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LLVM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556522" y="401729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LLVM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952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60" y="1726790"/>
            <a:ext cx="6734175" cy="3581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05691" y="513806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Rust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SIMD——stdarch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05691" y="941848"/>
            <a:ext cx="1483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使用用例</a:t>
            </a:r>
            <a:endParaRPr lang="en-US" altLang="zh-CN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6652264" y="2837530"/>
            <a:ext cx="256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生成含有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相同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元素的浮点数向量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843128" y="2991418"/>
            <a:ext cx="1809136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004200" y="3630278"/>
            <a:ext cx="2639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生成含有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个不同元素的浮点数向量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605018" y="3784166"/>
            <a:ext cx="399182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633340" y="3857042"/>
            <a:ext cx="3416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SIMD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运算，求出浮点数向量中每个元素的平方根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824204" y="4010930"/>
            <a:ext cx="1809136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372785" y="4068416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SIMD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运算，两个向量对应元素相加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563649" y="4222304"/>
            <a:ext cx="1809136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102398" y="446714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强制类型转换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293262" y="4621034"/>
            <a:ext cx="1809136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1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964</Words>
  <Application>Microsoft Office PowerPoint</Application>
  <PresentationFormat>宽屏</PresentationFormat>
  <Paragraphs>263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PingFang SC Light</vt:lpstr>
      <vt:lpstr>Proxima Nova Lt</vt:lpstr>
      <vt:lpstr>Proxima Nova Rg</vt:lpstr>
      <vt:lpstr>等线</vt:lpstr>
      <vt:lpstr>等线 Light</vt:lpstr>
      <vt:lpstr>黑体</vt:lpstr>
      <vt:lpstr>宋体</vt:lpstr>
      <vt:lpstr>Arial</vt:lpstr>
      <vt:lpstr>Calibri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贝贝</dc:creator>
  <cp:lastModifiedBy>liyuan (BA)</cp:lastModifiedBy>
  <cp:revision>33</cp:revision>
  <dcterms:created xsi:type="dcterms:W3CDTF">2022-07-14T03:45:04Z</dcterms:created>
  <dcterms:modified xsi:type="dcterms:W3CDTF">2022-07-26T00:55:17Z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125DD38C89B8050E2691CF62E9BF75D3</vt:lpwstr>
  </property>
  <property fmtid="{D5CDD505-2E9C-101B-9397-08002B2CF9AE}" pid="3" name="KSOProductBuildVer">
    <vt:lpwstr>2052-4.3.0.7280</vt:lpwstr>
  </property>
  <property fmtid="{D5CDD505-2E9C-101B-9397-08002B2CF9AE}" pid="4" name="_2015_ms_pID_725343">
    <vt:lpwstr>(3)P5KHnG7JAayhHPkR6R/KRbNffF4r8cIVihbVMBYuuahgTFCBrOuJcRCQpja0EWpc9PgOqbfn
HqdnPwuFuwRJ5vYP/BunGKABou1dhxnMRJUWNwDGlUJiGzCO6bY89o/gKPaCk8C6YNzUdHC6
DgsVcov/wv/3tSkJe7WCjCd/Nhs6nRcWXi6JAAOtnNOm+j6vQ3CTul/rATgwF6cf06Ue5Zrj
pDwxNcS7b/VzGZXVPt</vt:lpwstr>
  </property>
  <property fmtid="{D5CDD505-2E9C-101B-9397-08002B2CF9AE}" pid="5" name="_2015_ms_pID_7253431">
    <vt:lpwstr>ueNY3/YYzHdcmPtIlVXWDlmCm0ZHTDDx9EI/Td9O8MMfGAVKbuo99l
+JRxwZIvhFCq/Lcc2Et76WBBgSSpl84U3Uz2qXnx8h1kwJT13HuQBQu/bh+bNKVcRNRsL6Bs
bufsEUZPBAaTGY3uDpyZZNSXCIYaHRAeHcn9Gx85Q0hmb1bxnLuP7TnfbSYo5MxUsvqpRTXV
pWX22a8XBTeZUcLd8ECMeZPKgdonFherfj4l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1658793726</vt:lpwstr>
  </property>
  <property fmtid="{D5CDD505-2E9C-101B-9397-08002B2CF9AE}" pid="10" name="_2015_ms_pID_7253432">
    <vt:lpwstr>LQ==</vt:lpwstr>
  </property>
</Properties>
</file>