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5" r:id="rId6"/>
    <p:sldId id="265" r:id="rId7"/>
    <p:sldId id="322" r:id="rId8"/>
    <p:sldId id="280" r:id="rId9"/>
    <p:sldId id="323" r:id="rId10"/>
    <p:sldId id="278" r:id="rId11"/>
    <p:sldId id="279" r:id="rId12"/>
    <p:sldId id="282" r:id="rId13"/>
    <p:sldId id="324" r:id="rId14"/>
    <p:sldId id="283" r:id="rId15"/>
    <p:sldId id="284" r:id="rId16"/>
    <p:sldId id="285" r:id="rId17"/>
    <p:sldId id="291" r:id="rId18"/>
    <p:sldId id="292" r:id="rId19"/>
    <p:sldId id="288" r:id="rId20"/>
    <p:sldId id="289" r:id="rId21"/>
    <p:sldId id="296" r:id="rId22"/>
    <p:sldId id="297" r:id="rId23"/>
    <p:sldId id="298" r:id="rId24"/>
    <p:sldId id="294" r:id="rId25"/>
    <p:sldId id="302" r:id="rId26"/>
    <p:sldId id="293" r:id="rId27"/>
    <p:sldId id="295" r:id="rId28"/>
    <p:sldId id="304" r:id="rId29"/>
    <p:sldId id="287" r:id="rId30"/>
    <p:sldId id="325" r:id="rId31"/>
    <p:sldId id="331" r:id="rId32"/>
    <p:sldId id="327" r:id="rId33"/>
    <p:sldId id="326" r:id="rId34"/>
    <p:sldId id="328" r:id="rId35"/>
    <p:sldId id="330" r:id="rId36"/>
    <p:sldId id="32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17"/>
    <a:srgbClr val="FFFFFF"/>
    <a:srgbClr val="DA3038"/>
    <a:srgbClr val="4D308B"/>
    <a:srgbClr val="D73027"/>
    <a:srgbClr val="773365"/>
    <a:srgbClr val="2A3289"/>
    <a:srgbClr val="D0402E"/>
    <a:srgbClr val="222B89"/>
    <a:srgbClr val="BE5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93073" autoAdjust="0"/>
  </p:normalViewPr>
  <p:slideViewPr>
    <p:cSldViewPr snapToGrid="0" snapToObjects="1">
      <p:cViewPr varScale="1">
        <p:scale>
          <a:sx n="79" d="100"/>
          <a:sy n="79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JS runtime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Webassmebly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endParaRPr lang="zh-CN" altLang="en-US" sz="1600" b="0" i="0" dirty="0">
              <a:solidFill>
                <a:schemeClr val="bg1"/>
              </a:solidFill>
              <a:latin typeface="Proxima Nova Lt" panose="02000506030000020004" pitchFamily="2" charset="0"/>
            </a:endParaRP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second-state/wasmedge-quickjs&#12290;&#27426;&#36814;&#22823;&#23478;&#25552;&#20379;Issue" TargetMode="Externa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hyperlink" Target="https://github.com/second-state/wasmedge-quickjs&#12290;&#27426;&#36814;&#22823;&#23478;&#25552;&#20379;Issu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356" y="1698539"/>
            <a:ext cx="11293313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跨平台，与</a:t>
            </a:r>
            <a:r>
              <a:rPr lang="en-US" altLang="zh-CN" dirty="0"/>
              <a:t>JVM </a:t>
            </a:r>
            <a:r>
              <a:rPr lang="zh-CN" altLang="en-US" dirty="0"/>
              <a:t>跨平台的原理类似。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多语言支持，</a:t>
            </a:r>
            <a:r>
              <a:rPr lang="en-US" altLang="zh-CN" dirty="0"/>
              <a:t>C/C++</a:t>
            </a:r>
            <a:r>
              <a:rPr lang="zh-CN" altLang="en-US" dirty="0"/>
              <a:t>、</a:t>
            </a:r>
            <a:r>
              <a:rPr lang="en-US" altLang="zh-CN" dirty="0"/>
              <a:t>Rust </a:t>
            </a:r>
            <a:r>
              <a:rPr lang="zh-CN" altLang="en-US" dirty="0"/>
              <a:t>的支持比较好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可拓展，通过 </a:t>
            </a:r>
            <a:r>
              <a:rPr lang="en-US" altLang="zh-CN" dirty="0"/>
              <a:t>Host Function </a:t>
            </a:r>
            <a:r>
              <a:rPr lang="zh-CN" altLang="en-US" dirty="0"/>
              <a:t>支持 </a:t>
            </a:r>
            <a:r>
              <a:rPr lang="en-US" altLang="zh-CN" dirty="0"/>
              <a:t>Wasm </a:t>
            </a:r>
            <a:r>
              <a:rPr lang="zh-CN" altLang="en-US" dirty="0"/>
              <a:t>现在不支持的功能，比如 </a:t>
            </a:r>
            <a:r>
              <a:rPr lang="en-US" altLang="zh-CN" dirty="0"/>
              <a:t>WasmEdge </a:t>
            </a:r>
            <a:r>
              <a:rPr lang="zh-CN" altLang="en-US" dirty="0"/>
              <a:t>的 </a:t>
            </a:r>
            <a:r>
              <a:rPr lang="en-US" altLang="zh-CN" dirty="0"/>
              <a:t>TensorFlow </a:t>
            </a:r>
            <a:r>
              <a:rPr lang="zh-CN" altLang="en-US" dirty="0"/>
              <a:t>与 </a:t>
            </a:r>
            <a:r>
              <a:rPr lang="en-US" altLang="zh-CN" dirty="0"/>
              <a:t>socket </a:t>
            </a:r>
            <a:r>
              <a:rPr lang="zh-CN" altLang="en-US" dirty="0"/>
              <a:t>支持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没有冷启动时间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轻量级</a:t>
            </a:r>
            <a:endParaRPr lang="en-US" altLang="zh-CN" dirty="0"/>
          </a:p>
        </p:txBody>
      </p:sp>
      <p:sp>
        <p:nvSpPr>
          <p:cNvPr id="2" name="Text Box 1"/>
          <p:cNvSpPr txBox="1"/>
          <p:nvPr/>
        </p:nvSpPr>
        <p:spPr>
          <a:xfrm>
            <a:off x="581660" y="508000"/>
            <a:ext cx="4850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服务端 </a:t>
            </a:r>
            <a:r>
              <a:rPr lang="en-US" sz="2400">
                <a:solidFill>
                  <a:schemeClr val="tx1"/>
                </a:solidFill>
              </a:rPr>
              <a:t>WebAssembly  VM </a:t>
            </a:r>
            <a:r>
              <a:rPr lang="zh-CN" altLang="en-US" sz="2400">
                <a:solidFill>
                  <a:schemeClr val="tx1"/>
                </a:solidFill>
              </a:rPr>
              <a:t>的特点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92040" y="5699125"/>
            <a:ext cx="606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https://wasmedge.org/wasm_linux_container/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37735" y="5635625"/>
            <a:ext cx="5594350" cy="5346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92040" y="5146040"/>
            <a:ext cx="3613785" cy="553085"/>
          </a:xfrm>
          <a:prstGeom prst="round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999355" y="5267325"/>
            <a:ext cx="339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了解 </a:t>
            </a:r>
            <a:r>
              <a:rPr lang="en-US" altLang="zh-CN">
                <a:solidFill>
                  <a:schemeClr val="bg1"/>
                </a:solidFill>
              </a:rPr>
              <a:t>Wasm </a:t>
            </a:r>
            <a:r>
              <a:rPr lang="zh-CN" altLang="en-US">
                <a:solidFill>
                  <a:schemeClr val="bg1"/>
                </a:solidFill>
              </a:rPr>
              <a:t>与传统容器的区别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81660" y="4012565"/>
            <a:ext cx="5142865" cy="773430"/>
          </a:xfrm>
          <a:prstGeom prst="round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81660" y="508000"/>
            <a:ext cx="5142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在 </a:t>
            </a:r>
            <a:r>
              <a:rPr lang="en-US" altLang="zh-CN" sz="2400">
                <a:solidFill>
                  <a:schemeClr val="tx1"/>
                </a:solidFill>
              </a:rPr>
              <a:t>WebAssembly </a:t>
            </a:r>
            <a:r>
              <a:rPr lang="zh-CN" altLang="en-US" sz="2400">
                <a:solidFill>
                  <a:schemeClr val="tx1"/>
                </a:solidFill>
              </a:rPr>
              <a:t>运行 </a:t>
            </a:r>
            <a:r>
              <a:rPr lang="en-US" altLang="zh-CN" sz="2400">
                <a:solidFill>
                  <a:schemeClr val="tx1"/>
                </a:solidFill>
              </a:rPr>
              <a:t>JS </a:t>
            </a:r>
            <a:r>
              <a:rPr lang="zh-CN" altLang="en-US" sz="2400">
                <a:solidFill>
                  <a:schemeClr val="tx1"/>
                </a:solidFill>
              </a:rPr>
              <a:t>的架构图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785" y="847725"/>
            <a:ext cx="4288790" cy="55137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34695" y="4218940"/>
            <a:ext cx="5154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https://wasmedge.org/book/en/dev/js.html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8605" y="1993900"/>
            <a:ext cx="6265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</a:t>
            </a:r>
            <a:r>
              <a:rPr lang="zh-CN" altLang="en-US"/>
              <a:t>将 </a:t>
            </a:r>
            <a:r>
              <a:rPr lang="en-US" altLang="zh-CN"/>
              <a:t>JS engine </a:t>
            </a:r>
            <a:r>
              <a:rPr lang="zh-CN" altLang="en-US"/>
              <a:t>编译成 </a:t>
            </a:r>
            <a:r>
              <a:rPr lang="en-US" altLang="zh-CN"/>
              <a:t>Wasm</a:t>
            </a:r>
            <a:r>
              <a:rPr lang="zh-CN" altLang="en-US"/>
              <a:t>，在 </a:t>
            </a:r>
            <a:r>
              <a:rPr lang="en-US" altLang="zh-CN"/>
              <a:t>WasmEdge </a:t>
            </a:r>
            <a:r>
              <a:rPr lang="zh-CN" altLang="en-US"/>
              <a:t>中运行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使用 </a:t>
            </a:r>
            <a:r>
              <a:rPr lang="en-US" altLang="zh-CN"/>
              <a:t>WasmEdge </a:t>
            </a:r>
            <a:r>
              <a:rPr lang="zh-CN" altLang="en-US"/>
              <a:t>本身的 </a:t>
            </a:r>
            <a:r>
              <a:rPr lang="en-US" altLang="zh-CN"/>
              <a:t>Rust </a:t>
            </a:r>
            <a:r>
              <a:rPr lang="zh-CN" altLang="en-US"/>
              <a:t>接口为 </a:t>
            </a:r>
            <a:r>
              <a:rPr lang="en-US" altLang="zh-CN"/>
              <a:t>JS  </a:t>
            </a:r>
            <a:r>
              <a:rPr lang="zh-CN" altLang="en-US"/>
              <a:t>程序提供扩展</a:t>
            </a:r>
            <a:endParaRPr lang="zh-CN" altLang="en-US"/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3437" y="1434552"/>
            <a:ext cx="35857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Proxima Nova Lt" panose="02000506030000020004" pitchFamily="2" charset="0"/>
                <a:ea typeface="PingFang SC Semibold" panose="020B0400000000000000" pitchFamily="34" charset="-122"/>
              </a:rPr>
              <a:t>探索过程</a:t>
            </a:r>
            <a:endParaRPr kumimoji="1" lang="en-US" altLang="zh-CN" sz="3600" b="1" dirty="0">
              <a:solidFill>
                <a:schemeClr val="bg1"/>
              </a:solidFill>
              <a:latin typeface="Proxima Nova Lt" panose="02000506030000020004" pitchFamily="2" charset="0"/>
              <a:ea typeface="PingFang SC Semibold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Rectangles 2"/>
          <p:cNvSpPr/>
          <p:nvPr/>
        </p:nvSpPr>
        <p:spPr>
          <a:xfrm>
            <a:off x="1790065" y="906780"/>
            <a:ext cx="2672715" cy="3251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6" descr="图标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666" y="997941"/>
            <a:ext cx="2673101" cy="32522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217" y="2298849"/>
            <a:ext cx="1118680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QuickJs </a:t>
            </a:r>
            <a:r>
              <a:rPr lang="zh-CN" altLang="en-US" dirty="0"/>
              <a:t>是一个 </a:t>
            </a:r>
            <a:r>
              <a:rPr lang="en-US" altLang="zh-CN" dirty="0"/>
              <a:t>C </a:t>
            </a:r>
            <a:r>
              <a:rPr lang="zh-CN" altLang="en-US" dirty="0"/>
              <a:t>语言编写的小型 </a:t>
            </a:r>
            <a:r>
              <a:rPr lang="en-US" altLang="zh-CN" dirty="0"/>
              <a:t>JS Runtime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QuickJs </a:t>
            </a:r>
            <a:r>
              <a:rPr lang="zh-CN" altLang="en-US" dirty="0"/>
              <a:t>本身不支持编译成 </a:t>
            </a:r>
            <a:r>
              <a:rPr lang="en-US" altLang="zh-CN" dirty="0"/>
              <a:t>WASI</a:t>
            </a:r>
            <a:r>
              <a:rPr lang="zh-CN" altLang="en-US" dirty="0"/>
              <a:t> 的 </a:t>
            </a:r>
            <a:r>
              <a:rPr lang="en-US" altLang="zh-CN" dirty="0"/>
              <a:t>WASM</a:t>
            </a:r>
            <a:r>
              <a:rPr lang="zh-CN" altLang="en-US" dirty="0"/>
              <a:t>，但是它支持浏览器格式的 </a:t>
            </a:r>
            <a:r>
              <a:rPr lang="en-US" altLang="zh-CN" dirty="0"/>
              <a:t>WASM (EMCC)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问题的本质是</a:t>
            </a:r>
            <a:r>
              <a:rPr lang="zh-CN" altLang="en-US" b="1" dirty="0"/>
              <a:t>将 </a:t>
            </a:r>
            <a:r>
              <a:rPr lang="en-US" altLang="zh-CN" b="1" dirty="0"/>
              <a:t>Rust </a:t>
            </a:r>
            <a:r>
              <a:rPr lang="zh-CN" altLang="en-US" b="1" dirty="0"/>
              <a:t>和 </a:t>
            </a:r>
            <a:r>
              <a:rPr lang="en-US" altLang="zh-CN" b="1" dirty="0"/>
              <a:t>C </a:t>
            </a:r>
            <a:r>
              <a:rPr lang="zh-CN" altLang="en-US" b="1" dirty="0"/>
              <a:t>在 </a:t>
            </a:r>
            <a:r>
              <a:rPr lang="en-US" altLang="zh-CN" b="1" dirty="0"/>
              <a:t>WASM </a:t>
            </a:r>
            <a:r>
              <a:rPr lang="zh-CN" altLang="en-US" b="1" dirty="0"/>
              <a:t>的环境下混合编程如何实现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Text Box 2"/>
          <p:cNvSpPr txBox="1"/>
          <p:nvPr/>
        </p:nvSpPr>
        <p:spPr>
          <a:xfrm>
            <a:off x="581660" y="508000"/>
            <a:ext cx="2987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用 </a:t>
            </a:r>
            <a:r>
              <a:rPr lang="en-US" altLang="zh-CN" sz="2400">
                <a:solidFill>
                  <a:schemeClr val="tx1"/>
                </a:solidFill>
              </a:rPr>
              <a:t>C </a:t>
            </a:r>
            <a:r>
              <a:rPr lang="zh-CN" altLang="en-US" sz="2400">
                <a:solidFill>
                  <a:schemeClr val="tx1"/>
                </a:solidFill>
              </a:rPr>
              <a:t>编写的</a:t>
            </a:r>
            <a:r>
              <a:rPr lang="en-US" sz="2400">
                <a:solidFill>
                  <a:schemeClr val="tx1"/>
                </a:solidFill>
              </a:rPr>
              <a:t>QuickJS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524" y="1166319"/>
            <a:ext cx="106809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静态链接</a:t>
            </a:r>
            <a:r>
              <a:rPr lang="zh-CN" altLang="en-US" dirty="0"/>
              <a:t>还是</a:t>
            </a:r>
            <a:r>
              <a:rPr lang="zh-CN" altLang="en-US" b="1" dirty="0"/>
              <a:t>动态链接？ </a:t>
            </a:r>
            <a:endParaRPr lang="en-US" altLang="zh-CN" dirty="0"/>
          </a:p>
        </p:txBody>
      </p:sp>
      <p:sp>
        <p:nvSpPr>
          <p:cNvPr id="3" name="Text Box 2"/>
          <p:cNvSpPr txBox="1"/>
          <p:nvPr/>
        </p:nvSpPr>
        <p:spPr>
          <a:xfrm>
            <a:off x="581660" y="508000"/>
            <a:ext cx="3277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如何将 </a:t>
            </a:r>
            <a:r>
              <a:rPr lang="en-US" altLang="zh-CN" sz="2400">
                <a:solidFill>
                  <a:schemeClr val="tx1"/>
                </a:solidFill>
              </a:rPr>
              <a:t>C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r>
              <a:rPr lang="zh-CN" altLang="en-US" sz="2400">
                <a:solidFill>
                  <a:schemeClr val="tx1"/>
                </a:solidFill>
              </a:rPr>
              <a:t>混编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06095" y="1991995"/>
            <a:ext cx="475996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正常情况下的 </a:t>
            </a:r>
            <a:r>
              <a:rPr lang="en-US" altLang="zh-CN" b="1" dirty="0">
                <a:sym typeface="+mn-ea"/>
              </a:rPr>
              <a:t>C </a:t>
            </a:r>
            <a:r>
              <a:rPr lang="zh-CN" altLang="en-US" b="1" dirty="0">
                <a:sym typeface="+mn-ea"/>
              </a:rPr>
              <a:t>和 </a:t>
            </a:r>
            <a:r>
              <a:rPr lang="en-US" altLang="zh-CN" b="1" dirty="0">
                <a:sym typeface="+mn-ea"/>
              </a:rPr>
              <a:t>Rust </a:t>
            </a:r>
            <a:r>
              <a:rPr lang="zh-CN" altLang="en-US" b="1" dirty="0">
                <a:sym typeface="+mn-ea"/>
              </a:rPr>
              <a:t>静态链接混合编译的流程（以 </a:t>
            </a:r>
            <a:r>
              <a:rPr lang="en-US" altLang="zh-CN" b="1" dirty="0">
                <a:sym typeface="+mn-ea"/>
              </a:rPr>
              <a:t>Rust </a:t>
            </a:r>
            <a:r>
              <a:rPr lang="zh-CN" altLang="en-US" b="1" dirty="0">
                <a:sym typeface="+mn-ea"/>
              </a:rPr>
              <a:t>为程序入口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将 </a:t>
            </a:r>
            <a:r>
              <a:rPr lang="en-US" altLang="zh-CN" dirty="0">
                <a:sym typeface="+mn-ea"/>
              </a:rPr>
              <a:t>C </a:t>
            </a:r>
            <a:r>
              <a:rPr lang="zh-CN" altLang="en-US" dirty="0">
                <a:sym typeface="+mn-ea"/>
              </a:rPr>
              <a:t>编译成静态链接库 </a:t>
            </a:r>
            <a:r>
              <a:rPr lang="en-US" altLang="zh-CN" dirty="0">
                <a:sym typeface="+mn-ea"/>
              </a:rPr>
              <a:t>.a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在 </a:t>
            </a:r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中通过 </a:t>
            </a:r>
            <a:r>
              <a:rPr lang="en-US" altLang="zh-CN" dirty="0">
                <a:sym typeface="+mn-ea"/>
              </a:rPr>
              <a:t>extern “C” </a:t>
            </a:r>
            <a:r>
              <a:rPr lang="zh-CN" altLang="en-US" dirty="0">
                <a:sym typeface="+mn-ea"/>
              </a:rPr>
              <a:t>引入 </a:t>
            </a:r>
            <a:r>
              <a:rPr lang="en-US" altLang="zh-CN" dirty="0">
                <a:sym typeface="+mn-ea"/>
              </a:rPr>
              <a:t>C .h </a:t>
            </a:r>
            <a:r>
              <a:rPr lang="zh-CN" altLang="en-US" dirty="0">
                <a:sym typeface="+mn-ea"/>
              </a:rPr>
              <a:t>文件中的函数。一般通过 </a:t>
            </a:r>
            <a:r>
              <a:rPr lang="en-US" altLang="zh-CN" dirty="0" err="1">
                <a:sym typeface="+mn-ea"/>
              </a:rPr>
              <a:t>bindgen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工具来完成。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在 </a:t>
            </a:r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 dirty="0">
                <a:sym typeface="+mn-ea"/>
              </a:rPr>
              <a:t>build.rs </a:t>
            </a:r>
            <a:r>
              <a:rPr lang="zh-CN" altLang="en-US" dirty="0">
                <a:sym typeface="+mn-ea"/>
              </a:rPr>
              <a:t>中添加 </a:t>
            </a:r>
            <a:r>
              <a:rPr lang="en-US" altLang="zh-CN" dirty="0" err="1">
                <a:sym typeface="+mn-ea"/>
              </a:rPr>
              <a:t>cargo:rustc-link-search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 err="1">
                <a:sym typeface="+mn-ea"/>
              </a:rPr>
              <a:t>cargo:rustc-link-lib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指令，告诉 </a:t>
            </a:r>
            <a:r>
              <a:rPr lang="en-US" altLang="zh-CN" dirty="0">
                <a:sym typeface="+mn-ea"/>
              </a:rPr>
              <a:t>cargo </a:t>
            </a:r>
            <a:r>
              <a:rPr lang="zh-CN" altLang="en-US" dirty="0">
                <a:sym typeface="+mn-ea"/>
              </a:rPr>
              <a:t>在哪里找链接库。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6141720" y="3274695"/>
            <a:ext cx="5982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只需要把 </a:t>
            </a:r>
            <a:r>
              <a:rPr lang="en-US" altLang="zh-CN" dirty="0">
                <a:sym typeface="+mn-ea"/>
              </a:rPr>
              <a:t>cc </a:t>
            </a:r>
            <a:r>
              <a:rPr lang="zh-CN" altLang="en-US" dirty="0">
                <a:sym typeface="+mn-ea"/>
              </a:rPr>
              <a:t>改成 </a:t>
            </a:r>
            <a:r>
              <a:rPr lang="en-US" altLang="zh-CN" dirty="0" err="1">
                <a:sym typeface="+mn-ea"/>
              </a:rPr>
              <a:t>wasi-sdk</a:t>
            </a:r>
            <a:r>
              <a:rPr lang="en-US" altLang="zh-CN" dirty="0">
                <a:sym typeface="+mn-ea"/>
              </a:rPr>
              <a:t>/clang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ar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改成 </a:t>
            </a:r>
            <a:r>
              <a:rPr lang="en-US" altLang="zh-CN" dirty="0" err="1">
                <a:sym typeface="+mn-ea"/>
              </a:rPr>
              <a:t>wasi-sdk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llvm-ar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就可以轻松通过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141720" y="1991995"/>
            <a:ext cx="4990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WASM </a:t>
            </a:r>
            <a:r>
              <a:rPr lang="zh-CN" altLang="en-US" b="1" dirty="0">
                <a:solidFill>
                  <a:srgbClr val="7030A0"/>
                </a:solidFill>
                <a:sym typeface="+mn-ea"/>
              </a:rPr>
              <a:t>环境下的 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>C </a:t>
            </a:r>
            <a:r>
              <a:rPr lang="zh-CN" altLang="en-US" b="1" dirty="0">
                <a:solidFill>
                  <a:srgbClr val="7030A0"/>
                </a:solidFill>
                <a:sym typeface="+mn-ea"/>
              </a:rPr>
              <a:t>和 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>Rust </a:t>
            </a:r>
            <a:r>
              <a:rPr lang="zh-CN" altLang="en-US" b="1" dirty="0">
                <a:solidFill>
                  <a:srgbClr val="7030A0"/>
                </a:solidFill>
                <a:sym typeface="+mn-ea"/>
              </a:rPr>
              <a:t>静态链接混合编译的流程（以 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>Rust </a:t>
            </a:r>
            <a:r>
              <a:rPr lang="zh-CN" altLang="en-US" b="1" dirty="0">
                <a:solidFill>
                  <a:srgbClr val="7030A0"/>
                </a:solidFill>
                <a:sym typeface="+mn-ea"/>
              </a:rPr>
              <a:t>为程序入口</a:t>
            </a:r>
            <a:r>
              <a:rPr lang="zh-CN" altLang="en-US" dirty="0">
                <a:solidFill>
                  <a:srgbClr val="7030A0"/>
                </a:solidFill>
                <a:sym typeface="+mn-ea"/>
              </a:rPr>
              <a:t>）</a:t>
            </a:r>
            <a:endParaRPr lang="zh-CN" altLang="en-US" dirty="0">
              <a:solidFill>
                <a:srgbClr val="7030A0"/>
              </a:solidFill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75630" y="2021840"/>
            <a:ext cx="0" cy="3822700"/>
          </a:xfrm>
          <a:prstGeom prst="line">
            <a:avLst/>
          </a:prstGeom>
          <a:ln>
            <a:gradFill>
              <a:gsLst>
                <a:gs pos="0">
                  <a:srgbClr val="4D308B"/>
                </a:gs>
                <a:gs pos="100000">
                  <a:srgbClr val="DA303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763" y="1395775"/>
            <a:ext cx="3517119" cy="22838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63" y="3966922"/>
            <a:ext cx="8660084" cy="24681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65" y="1395765"/>
            <a:ext cx="3517120" cy="148543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8170" y="508000"/>
            <a:ext cx="3277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如何将 </a:t>
            </a:r>
            <a:r>
              <a:rPr lang="en-US" altLang="zh-CN" sz="2400">
                <a:solidFill>
                  <a:schemeClr val="tx1"/>
                </a:solidFill>
              </a:rPr>
              <a:t>C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r>
              <a:rPr lang="zh-CN" altLang="en-US" sz="2400">
                <a:solidFill>
                  <a:schemeClr val="tx1"/>
                </a:solidFill>
              </a:rPr>
              <a:t>混编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466" y="1270032"/>
            <a:ext cx="7778099" cy="36102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69" y="5193910"/>
            <a:ext cx="8852660" cy="760077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8170" y="508000"/>
            <a:ext cx="3277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如何将 </a:t>
            </a:r>
            <a:r>
              <a:rPr lang="en-US" altLang="zh-CN" sz="2400">
                <a:solidFill>
                  <a:schemeClr val="tx1"/>
                </a:solidFill>
              </a:rPr>
              <a:t>C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r>
              <a:rPr lang="zh-CN" altLang="en-US" sz="2400">
                <a:solidFill>
                  <a:schemeClr val="tx1"/>
                </a:solidFill>
              </a:rPr>
              <a:t>混编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8719" y="1217119"/>
            <a:ext cx="1068097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现在直接将 </a:t>
            </a:r>
            <a:r>
              <a:rPr lang="en-US" altLang="zh-CN" dirty="0"/>
              <a:t>QuickJs </a:t>
            </a:r>
            <a:r>
              <a:rPr lang="zh-CN" altLang="en-US" dirty="0"/>
              <a:t>替换上去会怎么样？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相应的 </a:t>
            </a:r>
            <a:r>
              <a:rPr lang="en-US" altLang="zh-CN" dirty="0"/>
              <a:t>build.rs </a:t>
            </a:r>
            <a:r>
              <a:rPr lang="zh-CN" altLang="en-US" dirty="0"/>
              <a:t>也进行了修改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972" y="1675202"/>
            <a:ext cx="10194054" cy="997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1" y="3495717"/>
            <a:ext cx="9158826" cy="270103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8170" y="508000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QuickJS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477" y="1374461"/>
            <a:ext cx="11070076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 </a:t>
            </a:r>
            <a:r>
              <a:rPr lang="en-US" altLang="zh-CN" dirty="0"/>
              <a:t>QuickJs </a:t>
            </a:r>
            <a:r>
              <a:rPr lang="zh-CN" altLang="en-US" dirty="0"/>
              <a:t>的 </a:t>
            </a:r>
            <a:r>
              <a:rPr lang="en-US" altLang="zh-CN" dirty="0"/>
              <a:t>API </a:t>
            </a:r>
            <a:r>
              <a:rPr lang="zh-CN" altLang="en-US" dirty="0"/>
              <a:t>太多了，于是我们借助 </a:t>
            </a:r>
            <a:r>
              <a:rPr lang="en-US" altLang="zh-CN" dirty="0" err="1"/>
              <a:t>bindgen</a:t>
            </a:r>
            <a:r>
              <a:rPr lang="en-US" altLang="zh-CN" dirty="0"/>
              <a:t> </a:t>
            </a:r>
            <a:r>
              <a:rPr lang="zh-CN" altLang="en-US" dirty="0"/>
              <a:t>工具来进行绑定。相当于自动化了这一步。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最后我们得到了一个 </a:t>
            </a:r>
            <a:r>
              <a:rPr lang="en-US" altLang="zh-CN" dirty="0"/>
              <a:t>binding.rs. </a:t>
            </a:r>
            <a:endParaRPr lang="en-US" altLang="zh-CN" dirty="0"/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2364740"/>
            <a:ext cx="4603750" cy="2702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2364740"/>
            <a:ext cx="4605655" cy="25787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98170" y="508000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QuickJS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0371" y="3118534"/>
            <a:ext cx="116050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导入 </a:t>
            </a:r>
            <a:r>
              <a:rPr lang="en-US" altLang="zh-CN" dirty="0"/>
              <a:t>Rust </a:t>
            </a:r>
            <a:r>
              <a:rPr lang="zh-CN" altLang="en-US" dirty="0"/>
              <a:t>之后，用一个简单的 </a:t>
            </a:r>
            <a:r>
              <a:rPr lang="en-US" altLang="zh-CN" dirty="0"/>
              <a:t>demo </a:t>
            </a:r>
            <a:r>
              <a:rPr lang="zh-CN" altLang="en-US" dirty="0"/>
              <a:t>来验证。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6889" y="576729"/>
            <a:ext cx="4654187" cy="458159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8170" y="508000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QuickJS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6400" y="2192020"/>
            <a:ext cx="9199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/>
              <a:t>    通过 </a:t>
            </a:r>
            <a:r>
              <a:rPr lang="en-US" altLang="zh-CN" sz="5400" dirty="0"/>
              <a:t>Rust </a:t>
            </a:r>
            <a:r>
              <a:rPr lang="zh-CN" altLang="en-US" sz="5400" dirty="0"/>
              <a:t>拓展 </a:t>
            </a:r>
            <a:r>
              <a:rPr lang="en-US" altLang="zh-CN" sz="5400" dirty="0"/>
              <a:t>JS</a:t>
            </a:r>
            <a:endParaRPr lang="en-US" altLang="zh-CN" sz="5400" dirty="0"/>
          </a:p>
          <a:p>
            <a:pPr algn="l"/>
            <a:r>
              <a:rPr lang="zh-CN" altLang="en-US" sz="5400" dirty="0"/>
              <a:t>并在 </a:t>
            </a:r>
            <a:r>
              <a:rPr lang="en-US" altLang="zh-CN" sz="5400" dirty="0"/>
              <a:t>WebAssembly </a:t>
            </a:r>
            <a:r>
              <a:rPr lang="zh-CN" altLang="en-US" sz="5400" dirty="0"/>
              <a:t>中运行</a:t>
            </a:r>
            <a:endParaRPr lang="zh-CN" altLang="en-US" sz="5400" dirty="0"/>
          </a:p>
        </p:txBody>
      </p:sp>
      <p:sp>
        <p:nvSpPr>
          <p:cNvPr id="4" name="文本框 2"/>
          <p:cNvSpPr txBox="1"/>
          <p:nvPr/>
        </p:nvSpPr>
        <p:spPr>
          <a:xfrm>
            <a:off x="5674360" y="419227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陈思衡</a:t>
            </a:r>
            <a:endParaRPr lang="zh-CN" altLang="en-US" sz="2400" dirty="0"/>
          </a:p>
        </p:txBody>
      </p:sp>
      <p:sp>
        <p:nvSpPr>
          <p:cNvPr id="5" name="Text Box 4"/>
          <p:cNvSpPr txBox="1"/>
          <p:nvPr/>
        </p:nvSpPr>
        <p:spPr>
          <a:xfrm>
            <a:off x="4737735" y="4808855"/>
            <a:ext cx="307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WasmEdge-Quickjs </a:t>
            </a:r>
            <a:r>
              <a:rPr lang="zh-CN" altLang="en-US"/>
              <a:t>作者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6630" y="968538"/>
            <a:ext cx="10797370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玄学初现？！</a:t>
            </a:r>
            <a:endParaRPr lang="zh-CN" altLang="en-US" sz="2000" b="1" dirty="0"/>
          </a:p>
          <a:p>
            <a:endParaRPr lang="en-US" altLang="zh-CN" dirty="0"/>
          </a:p>
          <a:p>
            <a:r>
              <a:rPr lang="en-US" altLang="zh-CN" dirty="0"/>
              <a:t>Cargo </a:t>
            </a:r>
            <a:r>
              <a:rPr lang="en-US" altLang="zh-CN" dirty="0" err="1"/>
              <a:t>wasi</a:t>
            </a:r>
            <a:r>
              <a:rPr lang="en-US" altLang="zh-CN" dirty="0"/>
              <a:t> build </a:t>
            </a:r>
            <a:r>
              <a:rPr lang="zh-CN" altLang="en-US" dirty="0"/>
              <a:t>之后，收到了一片 </a:t>
            </a:r>
            <a:r>
              <a:rPr lang="en-US" altLang="zh-CN" dirty="0"/>
              <a:t>Error</a:t>
            </a:r>
            <a:r>
              <a:rPr lang="zh-CN" altLang="en-US" dirty="0"/>
              <a:t>，其中一个提示 </a:t>
            </a:r>
            <a:r>
              <a:rPr lang="en-US" altLang="zh-CN" dirty="0" err="1">
                <a:sym typeface="+mn-ea"/>
              </a:rPr>
              <a:t>JS_Eval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这个函数签名不匹配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binding.rs </a:t>
            </a:r>
            <a:r>
              <a:rPr lang="zh-CN" altLang="en-US" dirty="0"/>
              <a:t>里面，是下面这样的。为什么明明是 </a:t>
            </a:r>
            <a:r>
              <a:rPr lang="en-US" altLang="zh-CN" dirty="0"/>
              <a:t>5</a:t>
            </a:r>
            <a:r>
              <a:rPr lang="zh-CN" altLang="en-US" dirty="0"/>
              <a:t>个入参，却变成了 </a:t>
            </a:r>
            <a:r>
              <a:rPr lang="en-US" altLang="zh-CN" dirty="0"/>
              <a:t>6</a:t>
            </a:r>
            <a:r>
              <a:rPr lang="zh-CN" altLang="en-US" dirty="0"/>
              <a:t>个入参？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630" y="2087409"/>
            <a:ext cx="10411506" cy="12890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00" y="4298446"/>
            <a:ext cx="6021089" cy="2109149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98170" y="508000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QuickJS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228" y="2429079"/>
            <a:ext cx="4242150" cy="39999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8264" y="968149"/>
            <a:ext cx="11177081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蛛丝马迹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binding.rs </a:t>
            </a:r>
            <a:r>
              <a:rPr lang="zh-CN" altLang="en-US" dirty="0"/>
              <a:t>生成的一个 </a:t>
            </a:r>
            <a:r>
              <a:rPr lang="en-US" altLang="zh-CN" dirty="0"/>
              <a:t>test </a:t>
            </a:r>
            <a:r>
              <a:rPr lang="zh-CN" altLang="en-US" dirty="0"/>
              <a:t>里面表明，一个 </a:t>
            </a:r>
            <a:r>
              <a:rPr lang="en-US" altLang="zh-CN" dirty="0" err="1"/>
              <a:t>JSValue</a:t>
            </a:r>
            <a:r>
              <a:rPr lang="en-US" altLang="zh-CN" dirty="0"/>
              <a:t> </a:t>
            </a:r>
            <a:r>
              <a:rPr lang="zh-CN" altLang="en-US" dirty="0"/>
              <a:t>占 </a:t>
            </a:r>
            <a:r>
              <a:rPr lang="en-US" altLang="zh-CN" dirty="0"/>
              <a:t>16B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而之前的错误里面，</a:t>
            </a:r>
            <a:r>
              <a:rPr lang="en-US" altLang="zh-CN" dirty="0" err="1"/>
              <a:t>libquickjs.a</a:t>
            </a:r>
            <a:r>
              <a:rPr lang="en-US" altLang="zh-CN" dirty="0"/>
              <a:t> </a:t>
            </a:r>
            <a:r>
              <a:rPr lang="zh-CN" altLang="en-US" dirty="0"/>
              <a:t>中 返回的是一个 </a:t>
            </a:r>
            <a:r>
              <a:rPr lang="en-US" altLang="zh-CN" dirty="0"/>
              <a:t>i64</a:t>
            </a:r>
            <a:r>
              <a:rPr lang="zh-CN" altLang="en-US" dirty="0"/>
              <a:t>，只有 </a:t>
            </a:r>
            <a:r>
              <a:rPr lang="en-US" altLang="zh-CN" dirty="0"/>
              <a:t>8B</a:t>
            </a:r>
            <a:r>
              <a:rPr lang="zh-CN" altLang="en-US" dirty="0"/>
              <a:t>，这明显不对。</a:t>
            </a:r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598170" y="508000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QuickJS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14" y="1401904"/>
            <a:ext cx="106809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大胆猜想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Rust </a:t>
            </a:r>
            <a:r>
              <a:rPr lang="zh-CN" altLang="en-US" dirty="0"/>
              <a:t>编译出来的函数签名里面，返回值是 </a:t>
            </a:r>
            <a:r>
              <a:rPr lang="en-US" altLang="zh-CN" dirty="0" err="1"/>
              <a:t>JSValue</a:t>
            </a:r>
            <a:r>
              <a:rPr lang="zh-CN" altLang="en-US" dirty="0"/>
              <a:t>。目前 </a:t>
            </a:r>
            <a:r>
              <a:rPr lang="en-US" altLang="zh-CN" dirty="0"/>
              <a:t>WASM </a:t>
            </a:r>
            <a:r>
              <a:rPr lang="zh-CN" altLang="en-US" dirty="0"/>
              <a:t>中函数参数和返回值，只有数字没有数组，最长是 </a:t>
            </a:r>
            <a:r>
              <a:rPr lang="en-US" altLang="zh-CN" dirty="0"/>
              <a:t>i64</a:t>
            </a:r>
            <a:r>
              <a:rPr lang="zh-CN" altLang="en-US" dirty="0"/>
              <a:t>，无法承载 </a:t>
            </a:r>
            <a:r>
              <a:rPr lang="en-US" altLang="zh-CN" dirty="0" err="1"/>
              <a:t>JSValue</a:t>
            </a:r>
            <a:r>
              <a:rPr lang="en-US" altLang="zh-CN" dirty="0"/>
              <a:t> 16B </a:t>
            </a:r>
            <a:r>
              <a:rPr lang="zh-CN" altLang="en-US" dirty="0"/>
              <a:t>的大小，所以它被优化成了一个 </a:t>
            </a:r>
            <a:r>
              <a:rPr lang="en-US" altLang="zh-CN" dirty="0"/>
              <a:t>&amp;mut </a:t>
            </a:r>
            <a:r>
              <a:rPr lang="en-US" altLang="zh-CN" dirty="0" err="1"/>
              <a:t>JSValue</a:t>
            </a:r>
            <a:r>
              <a:rPr lang="zh-CN" altLang="en-US" dirty="0"/>
              <a:t>，由调用者分配内存。在</a:t>
            </a:r>
            <a:r>
              <a:rPr lang="en-US" altLang="zh-CN" dirty="0"/>
              <a:t> C </a:t>
            </a:r>
            <a:r>
              <a:rPr lang="zh-CN" altLang="en-US" dirty="0"/>
              <a:t>中这也是一种很常见的手段。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而目前的 </a:t>
            </a:r>
            <a:r>
              <a:rPr lang="en-US" altLang="zh-CN" dirty="0"/>
              <a:t>WASM </a:t>
            </a:r>
            <a:r>
              <a:rPr lang="zh-CN" altLang="en-US" dirty="0"/>
              <a:t>标准是 </a:t>
            </a:r>
            <a:r>
              <a:rPr lang="en-US" altLang="zh-CN" dirty="0"/>
              <a:t>WASM32 </a:t>
            </a:r>
            <a:r>
              <a:rPr lang="zh-CN" altLang="en-US" dirty="0"/>
              <a:t>也就是 </a:t>
            </a:r>
            <a:r>
              <a:rPr lang="en-US" altLang="zh-CN" dirty="0"/>
              <a:t>32</a:t>
            </a:r>
            <a:r>
              <a:rPr lang="zh-CN" altLang="en-US" dirty="0"/>
              <a:t>位环境。一个指针是一个 </a:t>
            </a:r>
            <a:r>
              <a:rPr lang="en-US" altLang="zh-CN" dirty="0"/>
              <a:t>i32</a:t>
            </a:r>
            <a:r>
              <a:rPr lang="zh-CN" altLang="en-US" dirty="0"/>
              <a:t>。所以 </a:t>
            </a:r>
            <a:r>
              <a:rPr lang="en-US" altLang="zh-CN" dirty="0"/>
              <a:t>Rust </a:t>
            </a:r>
            <a:r>
              <a:rPr lang="zh-CN" altLang="en-US" dirty="0"/>
              <a:t>编译出来的函数签名少了返回值而多了一个 </a:t>
            </a:r>
            <a:r>
              <a:rPr lang="en-US" altLang="zh-CN" dirty="0"/>
              <a:t>i32 </a:t>
            </a:r>
            <a:r>
              <a:rPr lang="zh-CN" altLang="en-US" dirty="0"/>
              <a:t>的入参。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那为何 </a:t>
            </a:r>
            <a:r>
              <a:rPr lang="en-US" altLang="zh-CN" dirty="0" err="1"/>
              <a:t>libquickjs.a</a:t>
            </a:r>
            <a:r>
              <a:rPr lang="en-US" altLang="zh-CN" dirty="0"/>
              <a:t> </a:t>
            </a:r>
            <a:r>
              <a:rPr lang="zh-CN" altLang="en-US" dirty="0"/>
              <a:t>里面 </a:t>
            </a:r>
            <a:r>
              <a:rPr lang="en-US" altLang="zh-CN" dirty="0" err="1"/>
              <a:t>JSValue</a:t>
            </a:r>
            <a:r>
              <a:rPr lang="en-US" altLang="zh-CN" dirty="0"/>
              <a:t> </a:t>
            </a:r>
            <a:r>
              <a:rPr lang="zh-CN" altLang="en-US" dirty="0"/>
              <a:t>是一个 </a:t>
            </a:r>
            <a:r>
              <a:rPr lang="en-US" altLang="zh-CN" dirty="0"/>
              <a:t>i64?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Text Box 2"/>
          <p:cNvSpPr txBox="1"/>
          <p:nvPr/>
        </p:nvSpPr>
        <p:spPr>
          <a:xfrm>
            <a:off x="598170" y="508000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QuickJS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14" y="1706069"/>
            <a:ext cx="1068097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JSValue</a:t>
            </a:r>
            <a:r>
              <a:rPr lang="en-US" altLang="zh-CN" dirty="0"/>
              <a:t> </a:t>
            </a:r>
            <a:r>
              <a:rPr lang="zh-CN" altLang="en-US" dirty="0"/>
              <a:t>有两个定义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当判断当前环境是 </a:t>
            </a:r>
            <a:r>
              <a:rPr lang="en-US" altLang="zh-CN" dirty="0">
                <a:sym typeface="+mn-ea"/>
              </a:rPr>
              <a:t>64 </a:t>
            </a:r>
            <a:r>
              <a:rPr lang="zh-CN" altLang="en-US" dirty="0">
                <a:sym typeface="+mn-ea"/>
              </a:rPr>
              <a:t>位的时候，就会将 </a:t>
            </a:r>
            <a:r>
              <a:rPr lang="en-US" altLang="zh-CN" dirty="0" err="1">
                <a:sym typeface="+mn-ea"/>
              </a:rPr>
              <a:t>JSValue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定义为一个 </a:t>
            </a:r>
            <a:r>
              <a:rPr lang="en-US" altLang="zh-CN" dirty="0">
                <a:sym typeface="+mn-ea"/>
              </a:rPr>
              <a:t>16B 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 dirty="0">
                <a:sym typeface="+mn-ea"/>
              </a:rPr>
              <a:t>struct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而 </a:t>
            </a:r>
            <a:r>
              <a:rPr lang="en-US" altLang="zh-CN" dirty="0">
                <a:sym typeface="+mn-ea"/>
              </a:rPr>
              <a:t>32</a:t>
            </a:r>
            <a:r>
              <a:rPr lang="zh-CN" altLang="en-US" dirty="0">
                <a:sym typeface="+mn-ea"/>
              </a:rPr>
              <a:t>位的时候，就会将其定义为一个 </a:t>
            </a:r>
            <a:r>
              <a:rPr lang="en-US" altLang="zh-CN" dirty="0">
                <a:sym typeface="+mn-ea"/>
              </a:rPr>
              <a:t>u64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WASM 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32</a:t>
            </a:r>
            <a:r>
              <a:rPr lang="zh-CN" altLang="en-US" dirty="0">
                <a:sym typeface="+mn-ea"/>
              </a:rPr>
              <a:t>位的环境</a:t>
            </a:r>
            <a:r>
              <a:rPr lang="zh-CN" altLang="en-US" dirty="0"/>
              <a:t>，所以</a:t>
            </a:r>
            <a:r>
              <a:rPr lang="en-US" altLang="zh-CN" dirty="0"/>
              <a:t>···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705" y="3035779"/>
            <a:ext cx="4098142" cy="13105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03" y="3035779"/>
            <a:ext cx="2653136" cy="28750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95" y="3035779"/>
            <a:ext cx="3580590" cy="166557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8170" y="508000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QuickJS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760" y="605884"/>
            <a:ext cx="2846070" cy="183959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14" y="1264109"/>
            <a:ext cx="10680971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解决方案：</a:t>
            </a:r>
            <a:r>
              <a:rPr lang="zh-CN" altLang="en-US" dirty="0"/>
              <a:t>让 </a:t>
            </a:r>
            <a:r>
              <a:rPr lang="en-US" altLang="zh-CN" dirty="0" err="1"/>
              <a:t>bindgen</a:t>
            </a:r>
            <a:r>
              <a:rPr lang="en-US" altLang="zh-CN" dirty="0"/>
              <a:t> </a:t>
            </a:r>
            <a:r>
              <a:rPr lang="zh-CN" altLang="en-US" dirty="0"/>
              <a:t>按 </a:t>
            </a:r>
            <a:r>
              <a:rPr lang="en-US" altLang="zh-CN" dirty="0"/>
              <a:t>32</a:t>
            </a:r>
            <a:r>
              <a:rPr lang="zh-CN" altLang="en-US" dirty="0"/>
              <a:t>位的环境来生成 </a:t>
            </a:r>
            <a:r>
              <a:rPr lang="en-US" altLang="zh-CN" dirty="0"/>
              <a:t>binding.rs </a:t>
            </a:r>
            <a:r>
              <a:rPr lang="zh-CN" altLang="en-US" dirty="0"/>
              <a:t>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最简单的办法就是修改源码。在 </a:t>
            </a:r>
            <a:r>
              <a:rPr lang="en-US" altLang="zh-CN" dirty="0" err="1"/>
              <a:t>quickjs.h</a:t>
            </a:r>
            <a:r>
              <a:rPr lang="en-US" altLang="zh-CN" dirty="0"/>
              <a:t> </a:t>
            </a:r>
            <a:r>
              <a:rPr lang="zh-CN" altLang="en-US" dirty="0"/>
              <a:t>里面加上一个 </a:t>
            </a:r>
            <a:r>
              <a:rPr lang="en-US" altLang="zh-CN" dirty="0" err="1"/>
              <a:t>wasi</a:t>
            </a:r>
            <a:r>
              <a:rPr lang="en-US" altLang="zh-CN" dirty="0"/>
              <a:t> </a:t>
            </a:r>
            <a:r>
              <a:rPr lang="zh-CN" altLang="en-US" dirty="0"/>
              <a:t>的编译标志，强制在 </a:t>
            </a:r>
            <a:r>
              <a:rPr lang="en-US" altLang="zh-CN" dirty="0" err="1"/>
              <a:t>wasi</a:t>
            </a:r>
            <a:r>
              <a:rPr lang="en-US" altLang="zh-CN" dirty="0"/>
              <a:t> </a:t>
            </a:r>
            <a:r>
              <a:rPr lang="zh-CN" altLang="en-US" dirty="0"/>
              <a:t>的时候按</a:t>
            </a:r>
            <a:r>
              <a:rPr lang="en-US" altLang="zh-CN" dirty="0"/>
              <a:t>32</a:t>
            </a:r>
            <a:r>
              <a:rPr lang="zh-CN" altLang="en-US" dirty="0"/>
              <a:t>位编译。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246" y="2906957"/>
            <a:ext cx="5448772" cy="1668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85" y="4250690"/>
            <a:ext cx="3410585" cy="21717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75360" y="5152390"/>
            <a:ext cx="5345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在新生成的 </a:t>
            </a:r>
            <a:r>
              <a:rPr lang="en-US" altLang="zh-CN" dirty="0">
                <a:sym typeface="+mn-ea"/>
              </a:rPr>
              <a:t>binding.rs </a:t>
            </a:r>
            <a:r>
              <a:rPr lang="zh-CN" altLang="en-US" dirty="0">
                <a:sym typeface="+mn-ea"/>
              </a:rPr>
              <a:t>里面，</a:t>
            </a:r>
            <a:r>
              <a:rPr lang="en-US" altLang="zh-CN" dirty="0" err="1">
                <a:sym typeface="+mn-ea"/>
              </a:rPr>
              <a:t>JSValue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是一个 </a:t>
            </a:r>
            <a:r>
              <a:rPr lang="en-US" altLang="zh-CN" dirty="0">
                <a:sym typeface="+mn-ea"/>
              </a:rPr>
              <a:t>u64.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98170" y="508000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QuickJS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2145030"/>
            <a:ext cx="760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开花结果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810" y="2675579"/>
            <a:ext cx="8109061" cy="693194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8170" y="508000"/>
            <a:ext cx="2591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QuickJS </a:t>
            </a:r>
            <a:r>
              <a:rPr lang="zh-CN" altLang="en-US" sz="2400">
                <a:solidFill>
                  <a:schemeClr val="tx1"/>
                </a:solidFill>
              </a:rPr>
              <a:t>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05760" y="4343400"/>
            <a:ext cx="495998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fontAlgn="auto">
              <a:lnSpc>
                <a:spcPct val="200000"/>
              </a:lnSpc>
            </a:pPr>
            <a:r>
              <a:rPr lang="zh-CN" altLang="en-US" dirty="0">
                <a:sym typeface="+mn-ea"/>
              </a:rPr>
              <a:t>剩下的就是如何将 </a:t>
            </a:r>
            <a:r>
              <a:rPr lang="en-US" altLang="zh-CN" dirty="0">
                <a:sym typeface="+mn-ea"/>
              </a:rPr>
              <a:t>C 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包装成 </a:t>
            </a:r>
            <a:r>
              <a:rPr lang="en-US" altLang="zh-CN" dirty="0">
                <a:sym typeface="+mn-ea"/>
              </a:rPr>
              <a:t>Rust API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ctr" fontAlgn="auto">
              <a:lnSpc>
                <a:spcPct val="200000"/>
              </a:lnSpc>
            </a:pPr>
            <a:r>
              <a:rPr lang="zh-CN" altLang="en-US" dirty="0">
                <a:sym typeface="+mn-ea"/>
              </a:rPr>
              <a:t>交给 </a:t>
            </a:r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开发者了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85" y="4558665"/>
            <a:ext cx="2835910" cy="15957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4890" y="1384935"/>
            <a:ext cx="490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Proxima Nova Lt" panose="02000506030000020004" pitchFamily="2" charset="0"/>
                <a:ea typeface="PingFang SC Semibold" panose="020B0400000000000000" pitchFamily="34" charset="-122"/>
              </a:rPr>
              <a:t>关于</a:t>
            </a:r>
            <a:endParaRPr kumimoji="1" lang="zh-CN" altLang="en-US" sz="3600" b="1" dirty="0">
              <a:solidFill>
                <a:schemeClr val="bg1"/>
              </a:solidFill>
              <a:latin typeface="Proxima Nova Lt" panose="02000506030000020004" pitchFamily="2" charset="0"/>
              <a:ea typeface="PingFang SC Semibold" panose="020B0400000000000000" pitchFamily="34" charset="-122"/>
            </a:endParaRPr>
          </a:p>
          <a:p>
            <a:r>
              <a:rPr kumimoji="1" lang="en-US" altLang="zh-CN" sz="3600" b="1" dirty="0" err="1">
                <a:solidFill>
                  <a:schemeClr val="bg1"/>
                </a:solidFill>
                <a:latin typeface="Proxima Nova Lt" panose="02000506030000020004" pitchFamily="2" charset="0"/>
                <a:ea typeface="PingFang SC Semibold" panose="020B0400000000000000" pitchFamily="34" charset="-122"/>
              </a:rPr>
              <a:t>WasmEdge-QuickJS</a:t>
            </a:r>
            <a:endParaRPr kumimoji="1" lang="en-US" altLang="zh-CN" sz="3600" b="1" dirty="0">
              <a:solidFill>
                <a:schemeClr val="bg1"/>
              </a:solidFill>
              <a:latin typeface="Proxima Nova Lt" panose="02000506030000020004" pitchFamily="2" charset="0"/>
              <a:ea typeface="PingFang SC Semibold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8526" y="2816769"/>
            <a:ext cx="3817460" cy="37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kumimoji="1" lang="zh-CN" altLang="en-US" sz="1400" dirty="0">
              <a:solidFill>
                <a:schemeClr val="bg1"/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1790065" y="906780"/>
            <a:ext cx="2672715" cy="3251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6" descr="图标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326" y="980161"/>
            <a:ext cx="2673101" cy="325222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67965" y="5137150"/>
            <a:ext cx="6654800" cy="773430"/>
          </a:xfrm>
          <a:prstGeom prst="roundRect">
            <a:avLst/>
          </a:prstGeom>
          <a:noFill/>
          <a:ln>
            <a:gradFill>
              <a:gsLst>
                <a:gs pos="0">
                  <a:srgbClr val="4D308B"/>
                </a:gs>
                <a:gs pos="100000">
                  <a:srgbClr val="DA3038"/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805430" y="5247640"/>
            <a:ext cx="6617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hlinkClick r:id="rId1"/>
              </a:rPr>
              <a:t>https://github.com/second-state/wasmedge-quickjs</a:t>
            </a:r>
            <a:endParaRPr lang="en-US" altLang="zh-CN" sz="2000" dirty="0">
              <a:solidFill>
                <a:srgbClr val="FFFFFF"/>
              </a:solidFill>
              <a:hlinkClick r:id="rId1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8170" y="508000"/>
            <a:ext cx="32188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WasmEdge-QuickJS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5300" y="2070735"/>
            <a:ext cx="5541645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把 </a:t>
            </a:r>
            <a:r>
              <a:rPr lang="en-US" altLang="zh-CN" b="1" dirty="0"/>
              <a:t>C API </a:t>
            </a:r>
            <a:r>
              <a:rPr lang="zh-CN" altLang="en-US" b="1" dirty="0"/>
              <a:t>包装成 </a:t>
            </a:r>
            <a:r>
              <a:rPr lang="en-US" altLang="zh-CN" b="1" dirty="0"/>
              <a:t>Rust API</a:t>
            </a:r>
            <a:r>
              <a:rPr lang="zh-CN" altLang="en-US" b="1" dirty="0"/>
              <a:t>，复用 </a:t>
            </a:r>
            <a:r>
              <a:rPr lang="en-US" altLang="zh-CN" b="1" dirty="0"/>
              <a:t>JavaScript </a:t>
            </a:r>
            <a:r>
              <a:rPr lang="zh-CN" altLang="en-US" b="1" dirty="0"/>
              <a:t>生态</a:t>
            </a:r>
            <a:endParaRPr lang="zh-CN" altLang="en-US" dirty="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ES6 </a:t>
            </a:r>
            <a:r>
              <a:rPr lang="zh-CN" altLang="en-US" dirty="0"/>
              <a:t>模块和 </a:t>
            </a:r>
            <a:r>
              <a:rPr lang="en-US" altLang="zh-CN" dirty="0"/>
              <a:t>std API </a:t>
            </a:r>
            <a:r>
              <a:rPr lang="zh-CN" altLang="en-US" dirty="0"/>
              <a:t>支持</a:t>
            </a:r>
            <a:endParaRPr lang="zh-CN" altLang="en-US" dirty="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Commonjs</a:t>
            </a:r>
            <a:r>
              <a:rPr lang="en-US" altLang="zh-CN" dirty="0"/>
              <a:t> </a:t>
            </a:r>
            <a:r>
              <a:rPr lang="zh-CN" altLang="en-US" dirty="0"/>
              <a:t>模块</a:t>
            </a:r>
            <a:endParaRPr lang="zh-CN" altLang="en-US" dirty="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fetch() API</a:t>
            </a:r>
            <a:endParaRPr lang="en-US" altLang="zh-CN" dirty="0"/>
          </a:p>
        </p:txBody>
      </p:sp>
      <p:sp>
        <p:nvSpPr>
          <p:cNvPr id="6" name="Text Box 5"/>
          <p:cNvSpPr txBox="1"/>
          <p:nvPr/>
        </p:nvSpPr>
        <p:spPr>
          <a:xfrm>
            <a:off x="6913880" y="1946910"/>
            <a:ext cx="3622675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用 </a:t>
            </a:r>
            <a:r>
              <a:rPr lang="en-US" altLang="zh-CN" b="1" dirty="0"/>
              <a:t>Rust </a:t>
            </a:r>
            <a:r>
              <a:rPr lang="zh-CN" altLang="en-US" b="1" dirty="0"/>
              <a:t>增强 </a:t>
            </a:r>
            <a:r>
              <a:rPr lang="en-US" altLang="zh-CN" b="1" dirty="0"/>
              <a:t>JS API</a:t>
            </a:r>
            <a:endParaRPr lang="zh-CN" altLang="en-US" b="1" dirty="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networking socket</a:t>
            </a:r>
            <a:endParaRPr lang="zh-CN" altLang="en-US" dirty="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TensorFlow </a:t>
            </a:r>
            <a:r>
              <a:rPr lang="zh-CN" altLang="en-US" dirty="0"/>
              <a:t>推理</a:t>
            </a:r>
            <a:endParaRPr lang="zh-CN" altLang="en-US" dirty="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non blocking network I/O</a:t>
            </a:r>
            <a:endParaRPr lang="en-US" altLang="zh-C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16040" y="2194560"/>
            <a:ext cx="0" cy="2059305"/>
          </a:xfrm>
          <a:prstGeom prst="line">
            <a:avLst/>
          </a:prstGeom>
          <a:ln>
            <a:gradFill>
              <a:gsLst>
                <a:gs pos="0">
                  <a:srgbClr val="4D308B"/>
                </a:gs>
                <a:gs pos="100000">
                  <a:srgbClr val="DA303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8170" y="508000"/>
            <a:ext cx="2888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WASM </a:t>
            </a:r>
            <a:r>
              <a:rPr lang="zh-CN" altLang="en-US" sz="2400" dirty="0"/>
              <a:t>的 </a:t>
            </a:r>
            <a:r>
              <a:rPr lang="en-US" altLang="zh-CN" sz="2400" dirty="0"/>
              <a:t>Fetch API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65062" y="1047592"/>
            <a:ext cx="10111111" cy="5502117"/>
            <a:chOff x="965062" y="1047592"/>
            <a:chExt cx="10111111" cy="550211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81677" y="1047592"/>
              <a:ext cx="5494496" cy="550211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2" y="3631193"/>
              <a:ext cx="4413150" cy="29185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67965" y="5137150"/>
            <a:ext cx="6654800" cy="773430"/>
          </a:xfrm>
          <a:prstGeom prst="roundRect">
            <a:avLst/>
          </a:prstGeom>
          <a:noFill/>
          <a:ln>
            <a:gradFill>
              <a:gsLst>
                <a:gs pos="0">
                  <a:srgbClr val="4D308B"/>
                </a:gs>
                <a:gs pos="100000">
                  <a:srgbClr val="DA3038"/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805430" y="5247640"/>
            <a:ext cx="6617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hlinkClick r:id="rId1"/>
              </a:rPr>
              <a:t>https://github.com/second-state/wasmedge-quickjs</a:t>
            </a:r>
            <a:endParaRPr lang="en-US" altLang="zh-CN" sz="2000" dirty="0">
              <a:solidFill>
                <a:srgbClr val="FFFFFF"/>
              </a:solidFill>
              <a:hlinkClick r:id="rId1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8170" y="508000"/>
            <a:ext cx="3467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使用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r>
              <a:rPr lang="zh-CN" altLang="en-US" sz="2400">
                <a:solidFill>
                  <a:schemeClr val="tx1"/>
                </a:solidFill>
              </a:rPr>
              <a:t>增强 </a:t>
            </a:r>
            <a:r>
              <a:rPr lang="en-US" altLang="zh-CN" sz="2400">
                <a:solidFill>
                  <a:schemeClr val="tx1"/>
                </a:solidFill>
              </a:rPr>
              <a:t>JS API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5915"/>
            <a:ext cx="10119995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0702" y="2220530"/>
            <a:ext cx="266827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前言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WebAssembly 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介绍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探索过程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关于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wasmedge-quickjs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90998" y="2132971"/>
            <a:ext cx="6285695" cy="1987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02662" y="2220523"/>
            <a:ext cx="425116" cy="1987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3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11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28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67965" y="5137150"/>
            <a:ext cx="6654800" cy="773430"/>
          </a:xfrm>
          <a:prstGeom prst="roundRect">
            <a:avLst/>
          </a:prstGeom>
          <a:noFill/>
          <a:ln>
            <a:gradFill>
              <a:gsLst>
                <a:gs pos="0">
                  <a:srgbClr val="4D308B"/>
                </a:gs>
                <a:gs pos="100000">
                  <a:srgbClr val="DA3038"/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805430" y="5247640"/>
            <a:ext cx="6617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2000" dirty="0">
                <a:solidFill>
                  <a:schemeClr val="tx1"/>
                </a:solidFill>
              </a:rPr>
              <a:t>https://wasmedge.org/book/en/dev/js/npm.html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8170" y="508000"/>
            <a:ext cx="4431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使用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r>
              <a:rPr lang="zh-CN" altLang="en-US" sz="2400">
                <a:solidFill>
                  <a:schemeClr val="tx1"/>
                </a:solidFill>
              </a:rPr>
              <a:t>实现 </a:t>
            </a:r>
            <a:r>
              <a:rPr lang="en-US" altLang="zh-CN" sz="2400">
                <a:solidFill>
                  <a:schemeClr val="tx1"/>
                </a:solidFill>
              </a:rPr>
              <a:t>quickjs C API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1176655"/>
            <a:ext cx="10422255" cy="37522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8170" y="508000"/>
            <a:ext cx="7572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使用 </a:t>
            </a:r>
            <a:r>
              <a:rPr lang="en-US" altLang="zh-CN" sz="2400">
                <a:solidFill>
                  <a:schemeClr val="tx1"/>
                </a:solidFill>
              </a:rPr>
              <a:t>wasmedge-tensorflow-Rust-sdk </a:t>
            </a:r>
            <a:r>
              <a:rPr lang="zh-CN" altLang="en-US" sz="2400">
                <a:solidFill>
                  <a:schemeClr val="tx1"/>
                </a:solidFill>
              </a:rPr>
              <a:t>进行 </a:t>
            </a:r>
            <a:r>
              <a:rPr lang="en-US" altLang="zh-CN" sz="2400">
                <a:solidFill>
                  <a:schemeClr val="tx1"/>
                </a:solidFill>
              </a:rPr>
              <a:t>AI </a:t>
            </a:r>
            <a:r>
              <a:rPr lang="zh-CN" altLang="en-US" sz="2400">
                <a:solidFill>
                  <a:schemeClr val="tx1"/>
                </a:solidFill>
              </a:rPr>
              <a:t>推理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675" y="968375"/>
            <a:ext cx="5382895" cy="5767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15" y="1572895"/>
            <a:ext cx="2710180" cy="1852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2105" y="3707130"/>
            <a:ext cx="63385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$ wasmedge --dir .:. wasmedge_quickjs.wasm main.js</a:t>
            </a:r>
            <a:endParaRPr lang="en-US"/>
          </a:p>
          <a:p>
            <a:r>
              <a:rPr lang="en-US"/>
              <a:t>label:</a:t>
            </a:r>
            <a:endParaRPr lang="en-US"/>
          </a:p>
          <a:p>
            <a:r>
              <a:rPr lang="en-US"/>
              <a:t>Hot dog</a:t>
            </a:r>
            <a:endParaRPr lang="en-US"/>
          </a:p>
          <a:p>
            <a:r>
              <a:rPr lang="en-US"/>
              <a:t>confidence:</a:t>
            </a:r>
            <a:endParaRPr lang="en-US"/>
          </a:p>
          <a:p>
            <a:r>
              <a:rPr lang="en-US"/>
              <a:t>0.8941176470588236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2105" y="5723890"/>
            <a:ext cx="5809615" cy="773430"/>
          </a:xfrm>
          <a:prstGeom prst="roundRect">
            <a:avLst/>
          </a:prstGeom>
          <a:noFill/>
          <a:ln>
            <a:gradFill>
              <a:gsLst>
                <a:gs pos="0">
                  <a:srgbClr val="4D308B"/>
                </a:gs>
                <a:gs pos="100000">
                  <a:srgbClr val="DA3038"/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"/>
          <p:cNvSpPr txBox="1"/>
          <p:nvPr/>
        </p:nvSpPr>
        <p:spPr>
          <a:xfrm>
            <a:off x="369570" y="5852795"/>
            <a:ext cx="661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</a:rPr>
              <a:t>https://wasmedge.org/book/en/dev/js/tensorflow.html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8170" y="508000"/>
            <a:ext cx="1078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 SSR 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105" y="5723890"/>
            <a:ext cx="5809615" cy="773430"/>
          </a:xfrm>
          <a:prstGeom prst="roundRect">
            <a:avLst/>
          </a:prstGeom>
          <a:noFill/>
          <a:ln>
            <a:gradFill>
              <a:gsLst>
                <a:gs pos="0">
                  <a:srgbClr val="4D308B"/>
                </a:gs>
                <a:gs pos="100000">
                  <a:srgbClr val="DA3038"/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"/>
          <p:cNvSpPr txBox="1"/>
          <p:nvPr/>
        </p:nvSpPr>
        <p:spPr>
          <a:xfrm>
            <a:off x="369570" y="5852795"/>
            <a:ext cx="5682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</a:rPr>
              <a:t>https://wasmedge.org/book/en/dev/js/</a:t>
            </a:r>
            <a:r>
              <a:rPr lang="en-US" sz="1600" dirty="0">
                <a:solidFill>
                  <a:schemeClr val="tx1"/>
                </a:solidFill>
              </a:rPr>
              <a:t>ssr</a:t>
            </a:r>
            <a:r>
              <a:rPr sz="1600" dirty="0">
                <a:solidFill>
                  <a:schemeClr val="tx1"/>
                </a:solidFill>
              </a:rPr>
              <a:t>.html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1381125"/>
            <a:ext cx="5720080" cy="409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55" y="1381125"/>
            <a:ext cx="422529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8170" y="508000"/>
            <a:ext cx="3259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欢迎 </a:t>
            </a:r>
            <a:r>
              <a:rPr lang="en-US" altLang="zh-CN" sz="2400">
                <a:solidFill>
                  <a:schemeClr val="tx1"/>
                </a:solidFill>
              </a:rPr>
              <a:t>Rust </a:t>
            </a:r>
            <a:r>
              <a:rPr lang="zh-CN" altLang="en-US" sz="2400">
                <a:solidFill>
                  <a:schemeClr val="tx1"/>
                </a:solidFill>
              </a:rPr>
              <a:t>开发者贡献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6095" y="5770880"/>
            <a:ext cx="7789545" cy="773430"/>
          </a:xfrm>
          <a:prstGeom prst="roundRect">
            <a:avLst/>
          </a:prstGeom>
          <a:noFill/>
          <a:ln>
            <a:gradFill>
              <a:gsLst>
                <a:gs pos="0">
                  <a:srgbClr val="4D308B"/>
                </a:gs>
                <a:gs pos="100000">
                  <a:srgbClr val="DA3038"/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"/>
          <p:cNvSpPr txBox="1"/>
          <p:nvPr/>
        </p:nvSpPr>
        <p:spPr>
          <a:xfrm>
            <a:off x="506095" y="5880735"/>
            <a:ext cx="71951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2000" dirty="0">
                <a:solidFill>
                  <a:schemeClr val="tx1"/>
                </a:solidFill>
              </a:rPr>
              <a:t>https://github.com/WasmEdge/WasmEdge/issues/1535 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2012315"/>
            <a:ext cx="5431155" cy="949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60" y="508000"/>
            <a:ext cx="2986405" cy="483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430" y="508000"/>
            <a:ext cx="2856865" cy="4839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430" y="5080635"/>
            <a:ext cx="2835910" cy="15957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33395" y="2759075"/>
            <a:ext cx="5809615" cy="773430"/>
          </a:xfrm>
          <a:prstGeom prst="roundRect">
            <a:avLst/>
          </a:prstGeom>
          <a:noFill/>
          <a:ln>
            <a:gradFill>
              <a:gsLst>
                <a:gs pos="0">
                  <a:srgbClr val="4D308B"/>
                </a:gs>
                <a:gs pos="100000">
                  <a:srgbClr val="DA3038"/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"/>
          <p:cNvSpPr txBox="1"/>
          <p:nvPr/>
        </p:nvSpPr>
        <p:spPr>
          <a:xfrm>
            <a:off x="3070860" y="2887980"/>
            <a:ext cx="56826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2000" dirty="0">
                <a:solidFill>
                  <a:schemeClr val="tx1"/>
                </a:solidFill>
              </a:rPr>
              <a:t>https://github.com/WasmEdge/WasmEdge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wasm-edge-runtime-horizontal-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155" y="1422400"/>
            <a:ext cx="3142615" cy="1014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60" y="1559560"/>
            <a:ext cx="3883025" cy="740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1790065" y="906780"/>
            <a:ext cx="2672715" cy="3251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5473437" y="1434552"/>
            <a:ext cx="235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Proxima Nova Lt" panose="02000506030000020004" pitchFamily="2" charset="0"/>
                <a:ea typeface="PingFang SC Semibold" panose="020B0400000000000000" pitchFamily="34" charset="-122"/>
              </a:rPr>
              <a:t>前言</a:t>
            </a:r>
            <a:endParaRPr kumimoji="1" lang="en-US" altLang="zh-CN" sz="3600" b="1" dirty="0">
              <a:solidFill>
                <a:schemeClr val="bg1"/>
              </a:solidFill>
              <a:latin typeface="Proxima Nova Lt" panose="02000506030000020004" pitchFamily="2" charset="0"/>
              <a:ea typeface="PingFang SC Semibold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图标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786" y="906501"/>
            <a:ext cx="2673101" cy="32522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1893" y="2663986"/>
            <a:ext cx="110482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 </a:t>
            </a:r>
            <a:r>
              <a:rPr lang="en-US" altLang="zh-CN" sz="3200" dirty="0"/>
              <a:t>WebAssembly runtime </a:t>
            </a:r>
            <a:r>
              <a:rPr lang="zh-CN" altLang="en-US" sz="3200" dirty="0"/>
              <a:t>能运行 </a:t>
            </a:r>
            <a:r>
              <a:rPr lang="en-US" altLang="zh-CN" sz="3200" dirty="0"/>
              <a:t>JavaScript </a:t>
            </a:r>
            <a:r>
              <a:rPr lang="zh-CN" altLang="en-US" sz="3200" dirty="0"/>
              <a:t>吗？</a:t>
            </a:r>
            <a:endParaRPr lang="zh-CN" altLang="en-US" sz="32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2023110" y="3584575"/>
            <a:ext cx="8144510" cy="0"/>
          </a:xfrm>
          <a:prstGeom prst="line">
            <a:avLst/>
          </a:prstGeom>
          <a:ln w="12700">
            <a:solidFill>
              <a:srgbClr val="BE5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023110" y="3903980"/>
            <a:ext cx="95840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大部分的微服务与 </a:t>
            </a:r>
            <a:r>
              <a:rPr lang="en-US" altLang="zh-CN" dirty="0"/>
              <a:t>serverless </a:t>
            </a:r>
            <a:r>
              <a:rPr lang="zh-CN" altLang="en-US" dirty="0"/>
              <a:t>业务都是用 </a:t>
            </a:r>
            <a:r>
              <a:rPr lang="en-US" altLang="zh-CN" dirty="0"/>
              <a:t>JavaScript </a:t>
            </a:r>
            <a:r>
              <a:rPr lang="zh-CN" altLang="en-US" dirty="0"/>
              <a:t>写的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 </a:t>
            </a:r>
            <a:r>
              <a:rPr lang="en-US" altLang="zh-CN" dirty="0"/>
              <a:t>JS </a:t>
            </a:r>
            <a:r>
              <a:rPr lang="zh-CN" altLang="en-US" dirty="0"/>
              <a:t>开发者带到 </a:t>
            </a:r>
            <a:r>
              <a:rPr lang="en-US" altLang="zh-CN" dirty="0"/>
              <a:t>Wasm </a:t>
            </a:r>
            <a:r>
              <a:rPr lang="zh-CN" altLang="en-US" dirty="0"/>
              <a:t>与 </a:t>
            </a:r>
            <a:r>
              <a:rPr lang="en-US" altLang="zh-CN" dirty="0"/>
              <a:t>Rust </a:t>
            </a:r>
            <a:r>
              <a:rPr lang="zh-CN" altLang="en-US" dirty="0"/>
              <a:t>生态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3437" y="1434552"/>
            <a:ext cx="358572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Proxima Nova Lt" panose="02000506030000020004" pitchFamily="2" charset="0"/>
                <a:ea typeface="PingFang SC Semibold" panose="020B0400000000000000" pitchFamily="34" charset="-122"/>
              </a:rPr>
              <a:t>WebAssembly </a:t>
            </a:r>
            <a:r>
              <a:rPr kumimoji="1" lang="zh-CN" altLang="en-US" sz="3600" b="1" dirty="0">
                <a:solidFill>
                  <a:schemeClr val="bg1"/>
                </a:solidFill>
                <a:latin typeface="Proxima Nova Lt" panose="02000506030000020004" pitchFamily="2" charset="0"/>
                <a:ea typeface="PingFang SC Semibold" panose="020B0400000000000000" pitchFamily="34" charset="-122"/>
              </a:rPr>
              <a:t>介绍</a:t>
            </a:r>
            <a:endParaRPr kumimoji="1" lang="zh-CN" altLang="en-US" sz="3600" b="1" dirty="0">
              <a:solidFill>
                <a:schemeClr val="bg1"/>
              </a:solidFill>
              <a:latin typeface="Proxima Nova Lt" panose="02000506030000020004" pitchFamily="2" charset="0"/>
              <a:ea typeface="PingFang SC Semibold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790065" y="906780"/>
            <a:ext cx="2687955" cy="3298825"/>
            <a:chOff x="2819" y="1428"/>
            <a:chExt cx="4233" cy="5195"/>
          </a:xfrm>
        </p:grpSpPr>
        <p:sp>
          <p:nvSpPr>
            <p:cNvPr id="3" name="Rectangles 2"/>
            <p:cNvSpPr/>
            <p:nvPr/>
          </p:nvSpPr>
          <p:spPr>
            <a:xfrm>
              <a:off x="2819" y="1428"/>
              <a:ext cx="4209" cy="5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图片 6" descr="图标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44" y="1503"/>
              <a:ext cx="4210" cy="51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1390015"/>
            <a:ext cx="10524490" cy="44729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67765" y="606425"/>
            <a:ext cx="3776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WebAssembly </a:t>
            </a:r>
            <a:r>
              <a:rPr lang="zh-CN" altLang="en-US" sz="2400">
                <a:solidFill>
                  <a:schemeClr val="tx1"/>
                </a:solidFill>
              </a:rPr>
              <a:t>的前世今生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950595" y="606425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98160" y="2574290"/>
            <a:ext cx="87934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直观来说，是一种字节码，缩写为 </a:t>
            </a:r>
            <a:r>
              <a:rPr lang="en-US" altLang="zh-CN" dirty="0"/>
              <a:t>WASM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左图是一段用 </a:t>
            </a:r>
            <a:r>
              <a:rPr lang="en-US" altLang="zh-CN" dirty="0"/>
              <a:t>WebAssembly </a:t>
            </a:r>
            <a:r>
              <a:rPr lang="zh-CN" altLang="en-US" dirty="0"/>
              <a:t>实现的阶乘函数。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1958340"/>
            <a:ext cx="4397375" cy="29413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67765" y="606425"/>
            <a:ext cx="3776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WebAssembly </a:t>
            </a:r>
            <a:r>
              <a:rPr lang="zh-CN" altLang="en-US" sz="2400">
                <a:solidFill>
                  <a:schemeClr val="tx1"/>
                </a:solidFill>
              </a:rPr>
              <a:t>究竟是什么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89760" y="5429250"/>
            <a:ext cx="8412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类比 </a:t>
            </a:r>
            <a:r>
              <a:rPr lang="en-US" altLang="zh-CN" dirty="0">
                <a:sym typeface="+mn-ea"/>
              </a:rPr>
              <a:t>Java </a:t>
            </a:r>
            <a:r>
              <a:rPr lang="zh-CN" altLang="en-US" dirty="0">
                <a:sym typeface="+mn-ea"/>
              </a:rPr>
              <a:t>字节码需要运行在 </a:t>
            </a:r>
            <a:r>
              <a:rPr lang="en-US" altLang="zh-CN" dirty="0">
                <a:sym typeface="+mn-ea"/>
              </a:rPr>
              <a:t>JVM </a:t>
            </a:r>
            <a:r>
              <a:rPr lang="zh-CN" altLang="en-US" dirty="0">
                <a:sym typeface="+mn-ea"/>
              </a:rPr>
              <a:t>中，</a:t>
            </a:r>
            <a:r>
              <a:rPr lang="en-US" altLang="zh-CN" dirty="0">
                <a:sym typeface="+mn-ea"/>
              </a:rPr>
              <a:t>WebAssembly </a:t>
            </a:r>
            <a:r>
              <a:rPr lang="zh-CN" altLang="en-US" dirty="0">
                <a:sym typeface="+mn-ea"/>
              </a:rPr>
              <a:t>则运行在 </a:t>
            </a:r>
            <a:r>
              <a:rPr lang="en-US" altLang="zh-CN" dirty="0">
                <a:sym typeface="+mn-ea"/>
              </a:rPr>
              <a:t>Wasm VM  </a:t>
            </a:r>
            <a:r>
              <a:rPr lang="zh-CN" altLang="en-US" dirty="0">
                <a:sym typeface="+mn-ea"/>
              </a:rPr>
              <a:t>中。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983615" y="606425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2005" y="1014372"/>
            <a:ext cx="11067069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内存安全</a:t>
            </a: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r>
              <a:rPr lang="en-US" altLang="zh-CN" dirty="0">
                <a:sym typeface="+mn-ea"/>
              </a:rPr>
              <a:t>WASM VM </a:t>
            </a:r>
            <a:r>
              <a:rPr lang="zh-CN" altLang="en-US" dirty="0">
                <a:sym typeface="+mn-ea"/>
              </a:rPr>
              <a:t>中的 </a:t>
            </a:r>
            <a:r>
              <a:rPr lang="en-US" altLang="zh-CN" dirty="0">
                <a:sym typeface="+mn-ea"/>
              </a:rPr>
              <a:t>WASM </a:t>
            </a:r>
            <a:r>
              <a:rPr lang="zh-CN" altLang="en-US" dirty="0">
                <a:sym typeface="+mn-ea"/>
              </a:rPr>
              <a:t>程序一般情况下是无法访问到 </a:t>
            </a:r>
            <a:r>
              <a:rPr lang="en-US" altLang="zh-CN" dirty="0">
                <a:sym typeface="+mn-ea"/>
              </a:rPr>
              <a:t>VM </a:t>
            </a:r>
            <a:r>
              <a:rPr lang="zh-CN" altLang="en-US" dirty="0">
                <a:sym typeface="+mn-ea"/>
              </a:rPr>
              <a:t>之外的内存的。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  <p:grpSp>
        <p:nvGrpSpPr>
          <p:cNvPr id="3" name="Group 2"/>
          <p:cNvGrpSpPr/>
          <p:nvPr/>
        </p:nvGrpSpPr>
        <p:grpSpPr>
          <a:xfrm>
            <a:off x="4039870" y="3044190"/>
            <a:ext cx="7719060" cy="1309370"/>
            <a:chOff x="2435" y="4725"/>
            <a:chExt cx="12156" cy="2062"/>
          </a:xfrm>
        </p:grpSpPr>
        <p:sp>
          <p:nvSpPr>
            <p:cNvPr id="6" name="矩形 5"/>
            <p:cNvSpPr/>
            <p:nvPr/>
          </p:nvSpPr>
          <p:spPr>
            <a:xfrm>
              <a:off x="2435" y="4725"/>
              <a:ext cx="4429" cy="2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宿主实际地址</a:t>
              </a:r>
              <a:r>
                <a:rPr lang="en-US" altLang="zh-CN" dirty="0">
                  <a:solidFill>
                    <a:schemeClr val="tx1"/>
                  </a:solidFill>
                </a:rPr>
                <a:t>:0x00ff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-----------------------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VM</a:t>
              </a:r>
              <a:r>
                <a:rPr lang="zh-CN" altLang="en-US" dirty="0">
                  <a:solidFill>
                    <a:schemeClr val="tx1"/>
                  </a:solidFill>
                </a:rPr>
                <a:t>中访问地址</a:t>
              </a:r>
              <a:r>
                <a:rPr lang="en-US" altLang="zh-CN" dirty="0">
                  <a:solidFill>
                    <a:schemeClr val="tx1"/>
                  </a:solidFill>
                </a:rPr>
                <a:t>:0x0000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04" y="4725"/>
              <a:ext cx="1806" cy="2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 descr="。。。&#10;"/>
            <p:cNvSpPr/>
            <p:nvPr/>
          </p:nvSpPr>
          <p:spPr>
            <a:xfrm>
              <a:off x="8922" y="4725"/>
              <a:ext cx="1806" cy="2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839" y="4725"/>
              <a:ext cx="1806" cy="2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85" y="4725"/>
              <a:ext cx="1806" cy="2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788" y="5452131"/>
            <a:ext cx="4008468" cy="65537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81660" y="508000"/>
            <a:ext cx="4850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服务端 </a:t>
            </a:r>
            <a:r>
              <a:rPr lang="en-US" sz="2400">
                <a:solidFill>
                  <a:schemeClr val="tx1"/>
                </a:solidFill>
              </a:rPr>
              <a:t>WebAssembly  VM </a:t>
            </a:r>
            <a:r>
              <a:rPr lang="zh-CN" altLang="en-US" sz="2400">
                <a:solidFill>
                  <a:schemeClr val="tx1"/>
                </a:solidFill>
              </a:rPr>
              <a:t>的特点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52805" y="3347720"/>
            <a:ext cx="27978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WASM </a:t>
            </a:r>
            <a:r>
              <a:rPr lang="zh-CN" altLang="en-US" dirty="0">
                <a:sym typeface="+mn-ea"/>
              </a:rPr>
              <a:t>程序所看到的内存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52805" y="5595620"/>
            <a:ext cx="2940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用 </a:t>
            </a:r>
            <a:r>
              <a:rPr lang="en-US" altLang="zh-CN" dirty="0">
                <a:sym typeface="+mn-ea"/>
              </a:rPr>
              <a:t>C </a:t>
            </a:r>
            <a:r>
              <a:rPr lang="zh-CN" altLang="en-US" dirty="0">
                <a:sym typeface="+mn-ea"/>
              </a:rPr>
              <a:t>语言传递字符串 </a:t>
            </a:r>
            <a:r>
              <a:rPr lang="en-US" altLang="zh-CN" dirty="0">
                <a:sym typeface="+mn-ea"/>
              </a:rPr>
              <a:t>Hello</a:t>
            </a:r>
            <a:endParaRPr lang="en-US" altLang="zh-CN" dirty="0">
              <a:sym typeface="+mn-ea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06095" y="508000"/>
            <a:ext cx="75565" cy="460375"/>
          </a:xfrm>
          <a:prstGeom prst="rect">
            <a:avLst/>
          </a:prstGeom>
          <a:gradFill>
            <a:gsLst>
              <a:gs pos="0">
                <a:srgbClr val="773365"/>
              </a:gs>
              <a:gs pos="100000">
                <a:srgbClr val="D7302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WPS 演示</Application>
  <PresentationFormat>宽屏</PresentationFormat>
  <Paragraphs>265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Proxima Nova Lt</vt:lpstr>
      <vt:lpstr>苹方-简</vt:lpstr>
      <vt:lpstr>Proxima Nova Rg</vt:lpstr>
      <vt:lpstr>PingFang SC Light</vt:lpstr>
      <vt:lpstr>PingFang SC Semibold</vt:lpstr>
      <vt:lpstr>Consolas</vt:lpstr>
      <vt:lpstr>PingFang SC Thin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Alex</cp:lastModifiedBy>
  <cp:revision>37</cp:revision>
  <dcterms:created xsi:type="dcterms:W3CDTF">2022-07-21T11:06:06Z</dcterms:created>
  <dcterms:modified xsi:type="dcterms:W3CDTF">2022-07-21T11:06:06Z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125DD38C89B8050E2691CF62E9BF75D3</vt:lpwstr>
  </property>
  <property fmtid="{D5CDD505-2E9C-101B-9397-08002B2CF9AE}" pid="3" name="KSOProductBuildVer">
    <vt:lpwstr>2052-4.3.0.7280</vt:lpwstr>
  </property>
</Properties>
</file>