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4" r:id="rId6"/>
    <p:sldId id="293" r:id="rId7"/>
    <p:sldId id="268" r:id="rId8"/>
    <p:sldId id="294" r:id="rId9"/>
    <p:sldId id="282" r:id="rId10"/>
    <p:sldId id="284" r:id="rId11"/>
    <p:sldId id="290" r:id="rId12"/>
    <p:sldId id="291" r:id="rId13"/>
    <p:sldId id="292" r:id="rId14"/>
    <p:sldId id="266" r:id="rId15"/>
    <p:sldId id="295" r:id="rId16"/>
    <p:sldId id="310" r:id="rId17"/>
    <p:sldId id="296" r:id="rId18"/>
    <p:sldId id="311" r:id="rId19"/>
    <p:sldId id="297" r:id="rId20"/>
    <p:sldId id="312" r:id="rId21"/>
    <p:sldId id="309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880" y="628015"/>
            <a:ext cx="1604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OLAP </a:t>
            </a:r>
            <a:r>
              <a:rPr lang="en-US" altLang="zh-CN"/>
              <a:t>Database</a:t>
            </a:r>
            <a:endParaRPr lang="en-US" altLang="zh-CN"/>
          </a:p>
        </p:txBody>
      </p:sp>
      <p:pic>
        <p:nvPicPr>
          <p:cNvPr id="4" name="图片 3" descr="6253d9ae3eecda358e6d938b_clickhou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1443355"/>
            <a:ext cx="3141980" cy="1071880"/>
          </a:xfrm>
          <a:prstGeom prst="rect">
            <a:avLst/>
          </a:prstGeom>
        </p:spPr>
      </p:pic>
      <p:pic>
        <p:nvPicPr>
          <p:cNvPr id="5" name="图片 4" descr="1395-20211216151501638-2514953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2660015"/>
            <a:ext cx="2985135" cy="1221105"/>
          </a:xfrm>
          <a:prstGeom prst="rect">
            <a:avLst/>
          </a:prstGeom>
        </p:spPr>
      </p:pic>
      <p:pic>
        <p:nvPicPr>
          <p:cNvPr id="6" name="图片 5" descr="presto-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4402455"/>
            <a:ext cx="2924810" cy="1350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1410" y="1682115"/>
            <a:ext cx="2468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目前热点，使用简单，性能</a:t>
            </a:r>
            <a:r>
              <a:rPr lang="zh-CN" altLang="en-US" sz="1200"/>
              <a:t>很强。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410" y="2515235"/>
            <a:ext cx="4467860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880" y="628015"/>
            <a:ext cx="69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HTAP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8825" y="1341755"/>
            <a:ext cx="4513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兼具</a:t>
            </a:r>
            <a:r>
              <a:rPr lang="en-US" altLang="zh-CN" sz="1400"/>
              <a:t> OLTP </a:t>
            </a:r>
            <a:r>
              <a:rPr lang="zh-CN" altLang="en-US" sz="1400"/>
              <a:t>和</a:t>
            </a:r>
            <a:r>
              <a:rPr lang="en-US" altLang="zh-CN" sz="1400"/>
              <a:t> OLAP </a:t>
            </a:r>
            <a:r>
              <a:rPr lang="zh-CN" altLang="en-US" sz="1400"/>
              <a:t>优点，一体化，未来数据库形态。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2106930"/>
            <a:ext cx="7185660" cy="375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49310" y="2106930"/>
            <a:ext cx="28486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以</a:t>
            </a:r>
            <a:r>
              <a:rPr lang="en-US" altLang="zh-CN" sz="1200"/>
              <a:t> TiDB </a:t>
            </a:r>
            <a:r>
              <a:rPr lang="zh-CN" altLang="en-US" sz="1200"/>
              <a:t>为例，</a:t>
            </a:r>
            <a:r>
              <a:rPr lang="en-US" altLang="zh-CN" sz="1200"/>
              <a:t>TiFlash </a:t>
            </a:r>
            <a:r>
              <a:rPr lang="zh-CN" altLang="en-US" sz="1200"/>
              <a:t>为</a:t>
            </a:r>
            <a:r>
              <a:rPr lang="en-US" altLang="zh-CN" sz="1200"/>
              <a:t> OLAP </a:t>
            </a:r>
            <a:r>
              <a:rPr lang="zh-CN" altLang="en-US" sz="1200"/>
              <a:t>部分。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3545" y="1919605"/>
            <a:ext cx="590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Blockchain Indexer </a:t>
            </a:r>
            <a:r>
              <a:rPr lang="zh-CN" altLang="en-US"/>
              <a:t>区块链数据分析以</a:t>
            </a:r>
            <a:r>
              <a:rPr lang="en-US" altLang="zh-CN"/>
              <a:t> NEAR Protocol </a:t>
            </a:r>
            <a:r>
              <a:rPr lang="zh-CN" altLang="en-US"/>
              <a:t>为例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52600" y="2752725"/>
            <a:ext cx="29959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方案</a:t>
            </a:r>
            <a:r>
              <a:rPr lang="zh-CN" altLang="en-US"/>
              <a:t>总览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Extract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Transform and </a:t>
            </a:r>
            <a:r>
              <a:rPr lang="en-US" altLang="zh-CN">
                <a:sym typeface="+mn-ea"/>
              </a:rPr>
              <a:t>Load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4. Analysis and </a:t>
            </a:r>
            <a:r>
              <a:rPr lang="zh-CN" altLang="en-US"/>
              <a:t>数据可视化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6. </a:t>
            </a:r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80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Extract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5335" y="5047615"/>
            <a:ext cx="30937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NEAR Archival Node</a:t>
            </a:r>
            <a:r>
              <a:rPr lang="zh-CN" altLang="en-US" sz="900"/>
              <a:t>：https://github.com/near/nearcore/</a:t>
            </a:r>
            <a:endParaRPr lang="zh-CN" altLang="en-US" sz="900"/>
          </a:p>
        </p:txBody>
      </p:sp>
      <p:sp>
        <p:nvSpPr>
          <p:cNvPr id="11" name="文本框 10"/>
          <p:cNvSpPr txBox="1"/>
          <p:nvPr/>
        </p:nvSpPr>
        <p:spPr>
          <a:xfrm>
            <a:off x="775335" y="5277485"/>
            <a:ext cx="39712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NEAR Indexer</a:t>
            </a:r>
            <a:r>
              <a:rPr lang="zh-CN" altLang="en-US" sz="900"/>
              <a:t>：https://github.com/near/nearcore/tree/master/chain/indexer</a:t>
            </a:r>
            <a:endParaRPr lang="zh-CN" altLang="en-US" sz="900"/>
          </a:p>
        </p:txBody>
      </p:sp>
      <p:sp>
        <p:nvSpPr>
          <p:cNvPr id="12" name="文本框 11"/>
          <p:cNvSpPr txBox="1"/>
          <p:nvPr/>
        </p:nvSpPr>
        <p:spPr>
          <a:xfrm>
            <a:off x="5476875" y="1647825"/>
            <a:ext cx="634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NEAR </a:t>
            </a:r>
            <a:r>
              <a:rPr lang="zh-CN" altLang="en-US" sz="1400"/>
              <a:t>节点出块</a:t>
            </a:r>
            <a:r>
              <a:rPr lang="zh-CN" altLang="en-US" sz="1400"/>
              <a:t>产出数据，</a:t>
            </a:r>
            <a:r>
              <a:rPr lang="en-US" altLang="zh-CN" sz="1400"/>
              <a:t>NEAR Indexer </a:t>
            </a:r>
            <a:r>
              <a:rPr lang="zh-CN" altLang="en-US" sz="1400"/>
              <a:t>格式化数据为</a:t>
            </a:r>
            <a:r>
              <a:rPr lang="en-US" altLang="zh-CN" sz="1400"/>
              <a:t> JSON </a:t>
            </a:r>
            <a:r>
              <a:rPr lang="zh-CN" altLang="en-US" sz="1400"/>
              <a:t>格式推送到</a:t>
            </a:r>
            <a:r>
              <a:rPr lang="en-US" altLang="zh-CN" sz="1400"/>
              <a:t> NEAR Lake Framework</a:t>
            </a:r>
            <a:r>
              <a:rPr lang="zh-CN" altLang="en-US" sz="1400"/>
              <a:t>，</a:t>
            </a:r>
            <a:r>
              <a:rPr lang="en-US" altLang="zh-CN" sz="1400"/>
              <a:t>NEAR Lake Framework </a:t>
            </a:r>
            <a:r>
              <a:rPr lang="zh-CN" altLang="en-US" sz="1400"/>
              <a:t>保存</a:t>
            </a:r>
            <a:r>
              <a:rPr lang="en-US" altLang="zh-CN" sz="1400"/>
              <a:t> JSON </a:t>
            </a:r>
            <a:r>
              <a:rPr lang="zh-CN" altLang="en-US" sz="1400"/>
              <a:t>到</a:t>
            </a:r>
            <a:r>
              <a:rPr lang="en-US" altLang="zh-CN" sz="1400"/>
              <a:t> S3 </a:t>
            </a:r>
            <a:r>
              <a:rPr lang="zh-CN" altLang="en-US" sz="1400"/>
              <a:t>存储。</a:t>
            </a:r>
            <a:endParaRPr lang="zh-CN" altLang="en-US" sz="1400"/>
          </a:p>
        </p:txBody>
      </p:sp>
      <p:pic>
        <p:nvPicPr>
          <p:cNvPr id="13" name="图片 12" descr="截屏2022-07-17 15.03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1163320"/>
            <a:ext cx="4450715" cy="37191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477510" y="2659380"/>
            <a:ext cx="634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</a:t>
            </a:r>
            <a:r>
              <a:rPr lang="zh-CN" altLang="en-US" sz="1400"/>
              <a:t>额外加入</a:t>
            </a:r>
            <a:r>
              <a:rPr lang="en-US" altLang="zh-CN" sz="1400"/>
              <a:t> S3 </a:t>
            </a:r>
            <a:r>
              <a:rPr lang="zh-CN" altLang="en-US" sz="1400"/>
              <a:t>层是因为维护一个节点的成本非常高，而使用</a:t>
            </a:r>
            <a:r>
              <a:rPr lang="en-US" altLang="zh-CN" sz="1400"/>
              <a:t> S3 </a:t>
            </a:r>
            <a:r>
              <a:rPr lang="zh-CN" altLang="en-US" sz="1400"/>
              <a:t>能低成本保存数据。供提取方</a:t>
            </a:r>
            <a:r>
              <a:rPr lang="zh-CN" altLang="en-US" sz="1400"/>
              <a:t>使用。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Octopus Indexer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2170" y="1461135"/>
            <a:ext cx="146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Http 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9040" y="1953895"/>
            <a:ext cx="9290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Salvo 是一个极其简单且功能强大的 Rust Web 后端框架. 仅仅需要基础 Rust 知识即可开发后端服务.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852170" y="2973705"/>
            <a:ext cx="1351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 reqwest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09040" y="3517900"/>
            <a:ext cx="648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方便的，功能强大，性能非常好的</a:t>
            </a:r>
            <a:r>
              <a:rPr lang="en-US" altLang="zh-CN" sz="1600"/>
              <a:t> Http Client</a:t>
            </a:r>
            <a:r>
              <a:rPr lang="zh-CN" altLang="en-US" sz="1600"/>
              <a:t>，用于从</a:t>
            </a:r>
            <a:r>
              <a:rPr lang="en-US" altLang="zh-CN" sz="1600"/>
              <a:t> S3 </a:t>
            </a:r>
            <a:r>
              <a:rPr lang="zh-CN" altLang="en-US" sz="1600"/>
              <a:t>获取数据。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902970" y="4350385"/>
            <a:ext cx="1734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 tokio-stream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44930" y="4945380"/>
            <a:ext cx="7217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异步流处理，</a:t>
            </a:r>
            <a:r>
              <a:rPr lang="en-US" altLang="zh-CN" sz="1600"/>
              <a:t>Rust </a:t>
            </a:r>
            <a:r>
              <a:rPr lang="zh-CN" altLang="en-US" sz="1600"/>
              <a:t>高效率处理</a:t>
            </a:r>
            <a:r>
              <a:rPr lang="en-US" altLang="zh-CN" sz="1600"/>
              <a:t> ETL </a:t>
            </a:r>
            <a:r>
              <a:rPr lang="zh-CN" altLang="en-US" sz="1600"/>
              <a:t>的关键，非常简易的高性能异步处理数据。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204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Transform and </a:t>
            </a:r>
            <a:r>
              <a:rPr lang="en-US" altLang="zh-CN">
                <a:sym typeface="+mn-ea"/>
              </a:rPr>
              <a:t>Load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184910"/>
            <a:ext cx="3886200" cy="21253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215" y="5526405"/>
            <a:ext cx="411607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/>
              <a:t>Octopus Indexer: </a:t>
            </a:r>
            <a:r>
              <a:rPr lang="zh-CN" altLang="en-US" sz="900"/>
              <a:t>https://github.com/octopus-network/octopus-near-indexer-s3</a:t>
            </a:r>
            <a:endParaRPr lang="zh-CN" altLang="en-US" sz="900"/>
          </a:p>
        </p:txBody>
      </p:sp>
      <p:pic>
        <p:nvPicPr>
          <p:cNvPr id="10" name="图片 9" descr="截屏2022-07-17 15.24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3310255"/>
            <a:ext cx="3985260" cy="1885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8215" y="5814695"/>
            <a:ext cx="55213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/>
              <a:t>Octopus Workflow Engine: </a:t>
            </a:r>
            <a:r>
              <a:rPr lang="zh-CN" altLang="en-US" sz="900"/>
              <a:t>https://github.com/octopus-network/octopus-blockchain-parser-workflow-engine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5424170" y="1461135"/>
            <a:ext cx="5360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从</a:t>
            </a:r>
            <a:r>
              <a:rPr lang="en-US" altLang="zh-CN" sz="1400"/>
              <a:t> S3 </a:t>
            </a:r>
            <a:r>
              <a:rPr lang="zh-CN" altLang="en-US" sz="1400"/>
              <a:t>获取到数据存入本地</a:t>
            </a:r>
            <a:r>
              <a:rPr lang="en-US" altLang="zh-CN" sz="1400"/>
              <a:t> Cache</a:t>
            </a:r>
            <a:r>
              <a:rPr lang="zh-CN" altLang="en-US" sz="1400"/>
              <a:t>，并公开推送和</a:t>
            </a:r>
            <a:r>
              <a:rPr lang="en-US" altLang="zh-CN" sz="1400"/>
              <a:t> RESTFul </a:t>
            </a:r>
            <a:r>
              <a:rPr lang="zh-CN" altLang="en-US" sz="1400"/>
              <a:t>接口。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5424170" y="3432175"/>
            <a:ext cx="6667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从本地</a:t>
            </a:r>
            <a:r>
              <a:rPr lang="en-US" altLang="zh-CN" sz="1400"/>
              <a:t> Cache </a:t>
            </a:r>
            <a:r>
              <a:rPr lang="zh-CN" altLang="en-US" sz="1400"/>
              <a:t>获取数据，开始数据格式化，清洗等，存入</a:t>
            </a:r>
            <a:r>
              <a:rPr lang="en-US" altLang="zh-CN" sz="1400"/>
              <a:t> DB </a:t>
            </a:r>
            <a:r>
              <a:rPr lang="zh-CN" altLang="en-US" sz="1400"/>
              <a:t>以供后续数据分析。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262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Octopus Workflow Engine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94715" y="1469390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sea-query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85240" y="1936750"/>
            <a:ext cx="3057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查询构建器，方便的动态生成</a:t>
            </a:r>
            <a:r>
              <a:rPr lang="en-US" altLang="zh-CN" sz="1400"/>
              <a:t> SQL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894715" y="2574290"/>
            <a:ext cx="1017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SQL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319530" y="3194685"/>
            <a:ext cx="2494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纯异步，高性能数据库连接库</a:t>
            </a: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265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Analysis and </a:t>
            </a:r>
            <a:r>
              <a:rPr lang="zh-CN" altLang="en-US">
                <a:sym typeface="+mn-ea"/>
              </a:rPr>
              <a:t>数据可视化</a:t>
            </a:r>
            <a:endParaRPr lang="zh-CN" altLang="en-US"/>
          </a:p>
        </p:txBody>
      </p:sp>
      <p:pic>
        <p:nvPicPr>
          <p:cNvPr id="3" name="图片 2" descr="Postgresql_elephant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1840865"/>
            <a:ext cx="410845" cy="4241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336675" y="2038985"/>
            <a:ext cx="688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736090"/>
            <a:ext cx="1268730" cy="634365"/>
          </a:xfrm>
          <a:prstGeom prst="rect">
            <a:avLst/>
          </a:prstGeom>
        </p:spPr>
      </p:pic>
      <p:pic>
        <p:nvPicPr>
          <p:cNvPr id="7" name="图片 6" descr="hasura-logo-primary-d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0" y="1089660"/>
            <a:ext cx="1461135" cy="4305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537585" y="1304925"/>
            <a:ext cx="705485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og-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70" y="850265"/>
            <a:ext cx="2086610" cy="8858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957570" y="1304925"/>
            <a:ext cx="754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inde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030" y="2265045"/>
            <a:ext cx="2086610" cy="1043305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3537585" y="2038985"/>
            <a:ext cx="76644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6630" y="4115435"/>
            <a:ext cx="1084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数据存入</a:t>
            </a:r>
            <a:r>
              <a:rPr lang="en-US" altLang="zh-CN"/>
              <a:t> Citus </a:t>
            </a:r>
            <a:r>
              <a:rPr lang="zh-CN" altLang="en-US"/>
              <a:t>并使用</a:t>
            </a:r>
            <a:r>
              <a:rPr lang="en-US" altLang="zh-CN"/>
              <a:t> Hasura </a:t>
            </a:r>
            <a:r>
              <a:rPr lang="zh-CN" altLang="en-US"/>
              <a:t>生成</a:t>
            </a:r>
            <a:r>
              <a:rPr lang="en-US" altLang="zh-CN"/>
              <a:t> GraphQL </a:t>
            </a:r>
            <a:r>
              <a:rPr lang="zh-CN" altLang="en-US"/>
              <a:t>接口</a:t>
            </a:r>
            <a:r>
              <a:rPr lang="en-US" altLang="zh-CN"/>
              <a:t> API</a:t>
            </a:r>
            <a:r>
              <a:rPr lang="zh-CN" altLang="en-US"/>
              <a:t>，使用</a:t>
            </a:r>
            <a:r>
              <a:rPr lang="en-US" altLang="zh-CN"/>
              <a:t> Metabase </a:t>
            </a:r>
            <a:r>
              <a:rPr lang="zh-CN" altLang="en-US"/>
              <a:t>构建</a:t>
            </a:r>
            <a:r>
              <a:rPr lang="en-US" altLang="zh-CN"/>
              <a:t>SQL </a:t>
            </a:r>
            <a:r>
              <a:rPr lang="zh-CN" altLang="en-US"/>
              <a:t>转</a:t>
            </a:r>
            <a:r>
              <a:rPr lang="zh-CN" altLang="en-US"/>
              <a:t>图表数据可视化</a:t>
            </a:r>
            <a:r>
              <a:rPr lang="zh-CN" altLang="en-US"/>
              <a:t>平台。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612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PostgreSQL extensions in Rust</a:t>
            </a:r>
            <a:r>
              <a:rPr lang="en-US" altLang="zh-CN"/>
              <a:t> and </a:t>
            </a:r>
            <a:r>
              <a:rPr lang="zh-CN" altLang="en-US">
                <a:sym typeface="+mn-ea"/>
              </a:rPr>
              <a:t>PostgreSQL</a:t>
            </a:r>
            <a:r>
              <a:rPr lang="en-US" altLang="zh-CN">
                <a:sym typeface="+mn-ea"/>
              </a:rPr>
              <a:t> GraphQL Rust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5335" y="1452245"/>
            <a:ext cx="4983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  </a:t>
            </a:r>
            <a:r>
              <a:rPr lang="zh-CN" altLang="en-US" sz="1400"/>
              <a:t>在这个项目里我们尝试了一种新的开发方式，无后端开发。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775335" y="2013585"/>
            <a:ext cx="105435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  </a:t>
            </a:r>
            <a:r>
              <a:rPr lang="zh-CN" altLang="en-US" sz="1400"/>
              <a:t>用</a:t>
            </a:r>
            <a:r>
              <a:rPr lang="en-US" altLang="zh-CN" sz="1400"/>
              <a:t> GraphQL </a:t>
            </a:r>
            <a:r>
              <a:rPr lang="zh-CN" altLang="en-US" sz="1400"/>
              <a:t>生成</a:t>
            </a:r>
            <a:r>
              <a:rPr lang="en-US" altLang="zh-CN" sz="1400"/>
              <a:t> SQL </a:t>
            </a:r>
            <a:r>
              <a:rPr lang="zh-CN" altLang="en-US" sz="1400"/>
              <a:t>直接去掉后端服务，目前</a:t>
            </a:r>
            <a:r>
              <a:rPr lang="en-US" altLang="zh-CN" sz="1400"/>
              <a:t> Engine </a:t>
            </a:r>
            <a:r>
              <a:rPr lang="zh-CN" altLang="en-US" sz="1400"/>
              <a:t>由</a:t>
            </a:r>
            <a:r>
              <a:rPr lang="en-US" altLang="zh-CN" sz="1400"/>
              <a:t> Hasura </a:t>
            </a:r>
            <a:r>
              <a:rPr lang="zh-CN" altLang="en-US" sz="1400"/>
              <a:t>提供，尝试</a:t>
            </a:r>
            <a:r>
              <a:rPr lang="en-US" altLang="zh-CN" sz="1400"/>
              <a:t> GraphQL -&gt; Rust -&gt; PostGreSQL</a:t>
            </a:r>
            <a:r>
              <a:rPr lang="zh-CN" altLang="en-US" sz="1400"/>
              <a:t>。逻辑复杂部分用</a:t>
            </a:r>
            <a:endParaRPr lang="zh-CN" altLang="en-US" sz="1400"/>
          </a:p>
          <a:p>
            <a:r>
              <a:rPr lang="en-US" altLang="zh-CN" sz="1400"/>
              <a:t> </a:t>
            </a:r>
            <a:endParaRPr lang="en-US" altLang="zh-CN" sz="1400"/>
          </a:p>
          <a:p>
            <a:r>
              <a:rPr lang="zh-CN" altLang="en-US" sz="1400"/>
              <a:t>扩展实现。探索</a:t>
            </a:r>
            <a:r>
              <a:rPr lang="en-US" altLang="zh-CN" sz="1400"/>
              <a:t> Rust </a:t>
            </a:r>
            <a:r>
              <a:rPr lang="zh-CN" altLang="en-US" sz="1400"/>
              <a:t>在后端开发新的开发</a:t>
            </a:r>
            <a:r>
              <a:rPr lang="zh-CN" altLang="en-US" sz="1400"/>
              <a:t>方式。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5335" y="72136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我们为什么这么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1860" y="1588770"/>
            <a:ext cx="1544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1. Rust </a:t>
            </a:r>
            <a:r>
              <a:rPr lang="zh-CN" altLang="en-US" sz="1400"/>
              <a:t>的高性能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911860" y="1988185"/>
            <a:ext cx="1516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降低心智负担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911860" y="2387600"/>
            <a:ext cx="3020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3. </a:t>
            </a:r>
            <a:r>
              <a:rPr lang="zh-CN" altLang="en-US" sz="1400"/>
              <a:t>丰富的适合</a:t>
            </a:r>
            <a:r>
              <a:rPr lang="en-US" altLang="zh-CN" sz="1400"/>
              <a:t> ETL </a:t>
            </a:r>
            <a:r>
              <a:rPr lang="zh-CN" altLang="en-US" sz="1400"/>
              <a:t>过程的库和语法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11860" y="2787015"/>
            <a:ext cx="2049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4. </a:t>
            </a:r>
            <a:r>
              <a:rPr lang="zh-CN" altLang="en-US" sz="1400"/>
              <a:t>蓬勃发展的周边生态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935" y="2647950"/>
            <a:ext cx="7816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Rust ETL </a:t>
            </a:r>
            <a:r>
              <a:rPr lang="zh-CN" altLang="en-US" sz="5400"/>
              <a:t>和后端服务</a:t>
            </a:r>
            <a:r>
              <a:rPr lang="zh-CN" altLang="en-US" sz="5400"/>
              <a:t>实现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5547360" y="40652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张文超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68265" y="4664710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octopus.network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2132971"/>
            <a:ext cx="22485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背景介绍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ETL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生态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Blockchain Indexer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1860" y="2132965"/>
            <a:ext cx="70440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92502" y="2132971"/>
            <a:ext cx="386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4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6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12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6580" y="17672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背景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0865" y="2625090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 </a:t>
            </a:r>
            <a:r>
              <a:rPr lang="en-US" altLang="zh-CN"/>
              <a:t>ETL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9805" y="1129665"/>
            <a:ext cx="131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 </a:t>
            </a:r>
            <a:r>
              <a:rPr lang="en-US" altLang="zh-CN"/>
              <a:t>ETL</a:t>
            </a:r>
            <a:endParaRPr lang="en-US" altLang="zh-CN"/>
          </a:p>
        </p:txBody>
      </p:sp>
      <p:pic>
        <p:nvPicPr>
          <p:cNvPr id="8" name="图片 7" descr="截屏2022-07-17 12.24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2193925"/>
            <a:ext cx="7615555" cy="40392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16085" y="2387600"/>
            <a:ext cx="24333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描述了数据处理中的三个</a:t>
            </a:r>
            <a:r>
              <a:rPr lang="zh-CN" altLang="en-US" sz="1000"/>
              <a:t>步骤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1. Extract </a:t>
            </a:r>
            <a:r>
              <a:rPr lang="zh-CN" altLang="en-US" sz="1000"/>
              <a:t>从各种异构数据源中提取</a:t>
            </a:r>
            <a:r>
              <a:rPr lang="zh-CN" altLang="en-US" sz="1000"/>
              <a:t>数据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2. </a:t>
            </a:r>
            <a:r>
              <a:rPr lang="zh-CN" altLang="en-US" sz="1000"/>
              <a:t>把数据转换为统一的</a:t>
            </a:r>
            <a:r>
              <a:rPr lang="zh-CN" altLang="en-US" sz="1000"/>
              <a:t>格式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3. </a:t>
            </a:r>
            <a:r>
              <a:rPr lang="zh-CN" altLang="en-US" sz="1000"/>
              <a:t>存储经过整合和清洗的数据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6580" y="1767205"/>
            <a:ext cx="1089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ETL </a:t>
            </a:r>
            <a:r>
              <a:rPr lang="zh-CN" altLang="en-US"/>
              <a:t>生态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6580" y="2625090"/>
            <a:ext cx="345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数据平台</a:t>
            </a:r>
            <a:r>
              <a:rPr lang="zh-CN" altLang="en-US"/>
              <a:t>建设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常用方案场景和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1715" y="9848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数据平台建设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1715" y="1996440"/>
            <a:ext cx="4942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1. Hadoop </a:t>
            </a:r>
            <a:r>
              <a:rPr lang="zh-CN" altLang="en-US" sz="1600"/>
              <a:t>生态圈</a:t>
            </a:r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Spark Flink </a:t>
            </a:r>
            <a:r>
              <a:rPr lang="zh-CN" altLang="en-US" sz="1600">
                <a:sym typeface="+mn-ea"/>
              </a:rPr>
              <a:t>等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2. Elastic Stack</a:t>
            </a:r>
            <a:r>
              <a:rPr lang="zh-CN" altLang="en-US" sz="1600"/>
              <a:t>（Elasticsearch、Logstash 和 Kibana）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>
                <a:sym typeface="+mn-ea"/>
              </a:rPr>
              <a:t>3. OLAP </a:t>
            </a:r>
            <a:r>
              <a:rPr lang="zh-CN" altLang="en-US" sz="1600">
                <a:sym typeface="+mn-ea"/>
              </a:rPr>
              <a:t>（ClickHouse</a:t>
            </a:r>
            <a:r>
              <a:rPr lang="en-US" altLang="zh-CN" sz="1600">
                <a:sym typeface="+mn-ea"/>
              </a:rPr>
              <a:t> or Apache Doris</a:t>
            </a:r>
            <a:r>
              <a:rPr lang="zh-CN" altLang="en-US" sz="1600">
                <a:sym typeface="+mn-ea"/>
              </a:rPr>
              <a:t>）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4. HTAP (TiDB or Citus...) 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5. </a:t>
            </a:r>
            <a:r>
              <a:rPr lang="en-US" altLang="zh-CN" sz="1600"/>
              <a:t>Ohters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1021715" y="1563370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目前主流的平台和工具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880" y="628015"/>
            <a:ext cx="844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Hadoop</a:t>
            </a:r>
            <a:endParaRPr lang="en-US" altLang="zh-CN"/>
          </a:p>
        </p:txBody>
      </p:sp>
      <p:pic>
        <p:nvPicPr>
          <p:cNvPr id="9" name="图片 8" descr="截屏2022-07-17 13.23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2286635"/>
            <a:ext cx="6710045" cy="2844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0880" y="1503680"/>
            <a:ext cx="7258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或多或少都接触过</a:t>
            </a:r>
            <a:r>
              <a:rPr lang="en-US" altLang="zh-CN" sz="1200"/>
              <a:t> Hadoop</a:t>
            </a:r>
            <a:r>
              <a:rPr lang="zh-CN" altLang="en-US" sz="1200"/>
              <a:t>，广义上</a:t>
            </a:r>
            <a:r>
              <a:rPr lang="en-US" altLang="zh-CN" sz="1200"/>
              <a:t> Hadoop </a:t>
            </a:r>
            <a:r>
              <a:rPr lang="zh-CN" altLang="en-US" sz="1200"/>
              <a:t>生态正在衰落，</a:t>
            </a:r>
            <a:r>
              <a:rPr lang="en-US" altLang="zh-CN" sz="1200"/>
              <a:t>Kafka</a:t>
            </a:r>
            <a:r>
              <a:rPr lang="zh-CN" altLang="en-US" sz="1200"/>
              <a:t>、</a:t>
            </a:r>
            <a:r>
              <a:rPr lang="en-US" altLang="zh-CN" sz="1200"/>
              <a:t>Hive</a:t>
            </a:r>
            <a:r>
              <a:rPr lang="zh-CN" altLang="en-US" sz="1200"/>
              <a:t>、</a:t>
            </a:r>
            <a:r>
              <a:rPr lang="en-US" altLang="zh-CN" sz="1200"/>
              <a:t>Spark</a:t>
            </a:r>
            <a:r>
              <a:rPr lang="zh-CN" altLang="en-US" sz="1200"/>
              <a:t>、</a:t>
            </a:r>
            <a:r>
              <a:rPr lang="en-US" altLang="zh-CN" sz="1200"/>
              <a:t>Flink </a:t>
            </a:r>
            <a:r>
              <a:rPr lang="zh-CN" altLang="en-US" sz="1200"/>
              <a:t>等逐渐使用广泛。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880" y="628015"/>
            <a:ext cx="1388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Elastic Stack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65480" y="1503680"/>
            <a:ext cx="2294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ELK </a:t>
            </a:r>
            <a:r>
              <a:rPr lang="zh-CN" altLang="en-US" sz="1200"/>
              <a:t>广泛使用</a:t>
            </a:r>
            <a:r>
              <a:rPr lang="zh-CN" altLang="en-US" sz="1200"/>
              <a:t>于日志分析</a:t>
            </a:r>
            <a:r>
              <a:rPr lang="zh-CN" altLang="en-US" sz="1200"/>
              <a:t>领域</a:t>
            </a:r>
            <a:endParaRPr lang="zh-CN" altLang="en-US" sz="1200"/>
          </a:p>
        </p:txBody>
      </p:sp>
      <p:pic>
        <p:nvPicPr>
          <p:cNvPr id="2" name="图片 1" descr="elk-stack-elkb-diagra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0880" y="2357755"/>
            <a:ext cx="3134360" cy="3195320"/>
          </a:xfrm>
          <a:prstGeom prst="rect">
            <a:avLst/>
          </a:prstGeom>
        </p:spPr>
      </p:pic>
      <p:pic>
        <p:nvPicPr>
          <p:cNvPr id="3" name="图片 2" descr="illustrated-screenshot-kibana-7dot8-730x5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90" y="1404620"/>
            <a:ext cx="7044690" cy="4825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演示</Application>
  <PresentationFormat>宽屏</PresentationFormat>
  <Paragraphs>148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Proxima Nova Lt</vt:lpstr>
      <vt:lpstr>苹方-简</vt:lpstr>
      <vt:lpstr>Proxima Nova Rg</vt:lpstr>
      <vt:lpstr>PingFang SC Light</vt:lpstr>
      <vt:lpstr>微软雅黑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Spring</cp:lastModifiedBy>
  <cp:revision>35</cp:revision>
  <dcterms:created xsi:type="dcterms:W3CDTF">2022-07-17T11:29:12Z</dcterms:created>
  <dcterms:modified xsi:type="dcterms:W3CDTF">2022-07-17T11:29:12Z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2052-4.2.2.6880</vt:lpwstr>
  </property>
</Properties>
</file>