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86" r:id="rId4"/>
    <p:sldId id="263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79" r:id="rId15"/>
    <p:sldId id="280" r:id="rId16"/>
    <p:sldId id="277" r:id="rId17"/>
    <p:sldId id="281" r:id="rId18"/>
    <p:sldId id="282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F2E"/>
    <a:srgbClr val="FFFFFF"/>
    <a:srgbClr val="9D3B49"/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75412" autoAdjust="0"/>
  </p:normalViewPr>
  <p:slideViewPr>
    <p:cSldViewPr snapToGrid="0" snapToObjects="1">
      <p:cViewPr varScale="1">
        <p:scale>
          <a:sx n="64" d="100"/>
          <a:sy n="64" d="100"/>
        </p:scale>
        <p:origin x="15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3BB22-836A-46FA-8634-2E0FA2175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tree/master/sentinel-cluster/sentinel-cluster-server-envoy-rl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另一个核心功能是熔断降级。</a:t>
            </a:r>
            <a:endParaRPr lang="en-US" altLang="zh-CN" dirty="0"/>
          </a:p>
          <a:p>
            <a:r>
              <a:rPr lang="zh-CN" altLang="en-US" dirty="0"/>
              <a:t>具体举熔断降级模块的例子，该模块是构建了一个简单的状态机，通过观测服务的调用情况，改变状态。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如果失败次数、失败比率或响应时间超过了开发者在规则中指定的阈值，该服务就会熔断，经过一段时间后，再次进行服务状态的探测。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版本提供了通过 </a:t>
            </a:r>
            <a:r>
              <a:rPr lang="en-US" altLang="zh-CN" dirty="0"/>
              <a:t>consul</a:t>
            </a:r>
            <a:r>
              <a:rPr lang="zh-CN" altLang="en-US" dirty="0"/>
              <a:t>、</a:t>
            </a:r>
            <a:r>
              <a:rPr lang="en-US" altLang="zh-CN" dirty="0" err="1"/>
              <a:t>etcd</a:t>
            </a:r>
            <a:r>
              <a:rPr lang="zh-CN" altLang="en-US" dirty="0"/>
              <a:t>、</a:t>
            </a:r>
            <a:r>
              <a:rPr lang="en-US" altLang="zh-CN" dirty="0"/>
              <a:t>Kubernetes </a:t>
            </a:r>
            <a:r>
              <a:rPr lang="zh-CN" altLang="en-US" dirty="0"/>
              <a:t>去动态加载规则的能力，比如在 </a:t>
            </a:r>
            <a:r>
              <a:rPr lang="en-US" altLang="zh-CN" dirty="0"/>
              <a:t>Kubernetes </a:t>
            </a:r>
            <a:r>
              <a:rPr lang="zh-CN" altLang="en-US" dirty="0"/>
              <a:t>的方式中。我们将 </a:t>
            </a:r>
            <a:r>
              <a:rPr lang="en-US" altLang="zh-CN" dirty="0"/>
              <a:t>sentinel </a:t>
            </a:r>
            <a:r>
              <a:rPr lang="zh-CN" altLang="en-US" dirty="0"/>
              <a:t>的规则定义为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CustomResourceDefinition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(CRD)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自定义资源，如果发现规则发生了变化，就重新加载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sentinel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结合的探索：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Linux </a:t>
            </a:r>
            <a:r>
              <a:rPr lang="zh-CN" altLang="en-US" dirty="0"/>
              <a:t>内核中一项很火热的技术，可以动态向内核挂载用户编写的程序。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SOSP 21 </a:t>
            </a:r>
            <a:r>
              <a:rPr lang="zh-CN" altLang="en-US" dirty="0"/>
              <a:t>的一篇文章使用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统计服务调用次数，维护下发的 </a:t>
            </a:r>
            <a:r>
              <a:rPr lang="en-US" altLang="zh-CN" dirty="0"/>
              <a:t>token </a:t>
            </a:r>
            <a:r>
              <a:rPr lang="zh-CN" altLang="en-US" dirty="0"/>
              <a:t>数量保障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Sevice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Level Objective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SLO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）服务等级目标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我们使用 </a:t>
            </a:r>
            <a:r>
              <a:rPr lang="en-US" altLang="zh-CN" dirty="0"/>
              <a:t>sentinel-rust </a:t>
            </a:r>
            <a:r>
              <a:rPr lang="zh-CN" altLang="en-US" dirty="0"/>
              <a:t>和 </a:t>
            </a:r>
            <a:r>
              <a:rPr lang="en-US" altLang="zh-CN" dirty="0" err="1"/>
              <a:t>redbpf</a:t>
            </a:r>
            <a:r>
              <a:rPr lang="zh-CN" altLang="en-US" dirty="0"/>
              <a:t> 实现了一个类似的例子。我们在内核态的 </a:t>
            </a:r>
            <a:r>
              <a:rPr lang="en-US" altLang="zh-CN" dirty="0" err="1"/>
              <a:t>xdp</a:t>
            </a:r>
            <a:r>
              <a:rPr lang="en-US" altLang="zh-CN" dirty="0"/>
              <a:t> </a:t>
            </a:r>
            <a:r>
              <a:rPr lang="zh-CN" altLang="en-US" dirty="0"/>
              <a:t>程序在某个端口接受到请求后触发 </a:t>
            </a:r>
            <a:r>
              <a:rPr lang="en-US" altLang="zh-CN" dirty="0" err="1"/>
              <a:t>PerfEvent</a:t>
            </a:r>
            <a:r>
              <a:rPr lang="en-US" altLang="zh-CN" dirty="0"/>
              <a:t> </a:t>
            </a:r>
            <a:r>
              <a:rPr lang="zh-CN" altLang="en-US" dirty="0"/>
              <a:t>到用户态，在用户态使用 </a:t>
            </a:r>
            <a:r>
              <a:rPr lang="en-US" altLang="zh-CN" dirty="0"/>
              <a:t>sentinel </a:t>
            </a:r>
            <a:r>
              <a:rPr lang="zh-CN" altLang="en-US" dirty="0"/>
              <a:t>为每个端口定义 </a:t>
            </a:r>
            <a:r>
              <a:rPr lang="en-US" altLang="zh-CN" dirty="0"/>
              <a:t>sentinel </a:t>
            </a:r>
            <a:r>
              <a:rPr lang="zh-CN" altLang="en-US" dirty="0"/>
              <a:t>资源，每次触发 </a:t>
            </a:r>
            <a:r>
              <a:rPr lang="en-US" altLang="zh-CN" dirty="0" err="1"/>
              <a:t>perfevent</a:t>
            </a:r>
            <a:r>
              <a:rPr lang="en-US" altLang="zh-CN" dirty="0"/>
              <a:t> </a:t>
            </a:r>
            <a:r>
              <a:rPr lang="zh-CN" altLang="en-US" dirty="0"/>
              <a:t>后都会消耗 </a:t>
            </a:r>
            <a:r>
              <a:rPr lang="en-US" altLang="zh-CN" dirty="0"/>
              <a:t>sentinel </a:t>
            </a:r>
            <a:r>
              <a:rPr lang="zh-CN" altLang="en-US" dirty="0"/>
              <a:t>申请到的 </a:t>
            </a:r>
            <a:r>
              <a:rPr lang="en-US" altLang="zh-CN" dirty="0"/>
              <a:t>token</a:t>
            </a:r>
            <a:r>
              <a:rPr lang="zh-CN" altLang="en-US" dirty="0"/>
              <a:t>，当某个端口对应资源的 </a:t>
            </a:r>
            <a:r>
              <a:rPr lang="en-US" altLang="zh-CN" dirty="0"/>
              <a:t>token </a:t>
            </a:r>
            <a:r>
              <a:rPr lang="zh-CN" altLang="en-US" dirty="0"/>
              <a:t>耗尽时，就直接丢弃掉该端口的包。我们使用了 </a:t>
            </a:r>
            <a:r>
              <a:rPr lang="en-US" altLang="zh-CN" dirty="0" err="1"/>
              <a:t>ebpf</a:t>
            </a:r>
            <a:r>
              <a:rPr lang="en-US" altLang="zh-CN" dirty="0"/>
              <a:t> map </a:t>
            </a:r>
            <a:r>
              <a:rPr lang="zh-CN" altLang="en-US" dirty="0"/>
              <a:t>向内核中的 </a:t>
            </a:r>
            <a:r>
              <a:rPr lang="en-US" altLang="zh-CN" dirty="0" err="1"/>
              <a:t>xdp</a:t>
            </a:r>
            <a:r>
              <a:rPr lang="en-US" altLang="zh-CN" dirty="0"/>
              <a:t> </a:t>
            </a:r>
            <a:r>
              <a:rPr lang="zh-CN" altLang="en-US" dirty="0"/>
              <a:t>程序写入转发控制命令。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类似地，</a:t>
            </a:r>
            <a:r>
              <a:rPr lang="en-US" altLang="zh-CN" dirty="0"/>
              <a:t>Sentinel </a:t>
            </a:r>
            <a:r>
              <a:rPr lang="zh-CN" altLang="en-US" dirty="0"/>
              <a:t>其实也可以用来实现 </a:t>
            </a:r>
            <a:r>
              <a:rPr lang="en-US" altLang="zh-CN" dirty="0"/>
              <a:t>Envoy </a:t>
            </a:r>
            <a:r>
              <a:rPr lang="zh-CN" altLang="en-US" dirty="0"/>
              <a:t>集群的流控，原理和这个例子差不多。具体而言，是实现了一个 </a:t>
            </a:r>
            <a:r>
              <a:rPr lang="en-US" altLang="zh-CN" dirty="0"/>
              <a:t>[Sentinel token server](</a:t>
            </a:r>
            <a:r>
              <a:rPr lang="en-US" altLang="zh-CN" dirty="0">
                <a:hlinkClick r:id="rId3"/>
              </a:rPr>
              <a:t>Sentinel/sentinel-cluster/sentinel-cluster-server-envoy-</a:t>
            </a:r>
            <a:r>
              <a:rPr lang="en-US" altLang="zh-CN" dirty="0" err="1">
                <a:hlinkClick r:id="rId3"/>
              </a:rPr>
              <a:t>rls</a:t>
            </a:r>
            <a:r>
              <a:rPr lang="en-US" altLang="zh-CN" dirty="0">
                <a:hlinkClick r:id="rId3"/>
              </a:rPr>
              <a:t> at master · </a:t>
            </a:r>
            <a:r>
              <a:rPr lang="en-US" altLang="zh-CN" dirty="0" err="1">
                <a:hlinkClick r:id="rId3"/>
              </a:rPr>
              <a:t>alibaba</a:t>
            </a:r>
            <a:r>
              <a:rPr lang="en-US" altLang="zh-CN" dirty="0">
                <a:hlinkClick r:id="rId3"/>
              </a:rPr>
              <a:t>/Sentinel (github.com)</a:t>
            </a:r>
            <a:r>
              <a:rPr lang="en-US" altLang="zh-CN" dirty="0"/>
              <a:t>)</a:t>
            </a:r>
            <a:r>
              <a:rPr lang="zh-CN" altLang="en-US" dirty="0"/>
              <a:t>，用来提供</a:t>
            </a:r>
            <a:r>
              <a:rPr lang="en-US" altLang="zh-CN" dirty="0"/>
              <a:t> Envoy </a:t>
            </a:r>
            <a:r>
              <a:rPr lang="zh-CN" altLang="en-US" dirty="0"/>
              <a:t>的 </a:t>
            </a:r>
            <a:r>
              <a:rPr lang="en-US" altLang="zh-CN" dirty="0"/>
              <a:t>rate limiting 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代码示例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首先展示一个 </a:t>
            </a:r>
            <a:r>
              <a:rPr lang="en-US" altLang="zh-CN" dirty="0"/>
              <a:t>sentinel-</a:t>
            </a:r>
            <a:r>
              <a:rPr lang="en-US" altLang="zh-CN" dirty="0" err="1"/>
              <a:t>golang</a:t>
            </a:r>
            <a:r>
              <a:rPr lang="en-US" altLang="zh-CN" dirty="0"/>
              <a:t> </a:t>
            </a:r>
            <a:r>
              <a:rPr lang="zh-CN" altLang="en-US" dirty="0"/>
              <a:t>使用样例，用户需要显示地加载 </a:t>
            </a:r>
            <a:r>
              <a:rPr lang="en-US" altLang="zh-CN" dirty="0"/>
              <a:t>sentinel rule</a:t>
            </a:r>
            <a:r>
              <a:rPr lang="zh-CN" altLang="en-US" dirty="0"/>
              <a:t>，并创建 </a:t>
            </a:r>
            <a:r>
              <a:rPr lang="en-US" altLang="zh-CN" dirty="0"/>
              <a:t>sentinel entry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Rust </a:t>
            </a:r>
            <a:r>
              <a:rPr lang="zh-CN" altLang="en-US" dirty="0"/>
              <a:t>代码的侵入程度更低。该例子中，通过指定标签宏的参数，自动加载了流量控制规则。该标签宏会修改函数签名，将原有的返回类型使用 </a:t>
            </a:r>
            <a:r>
              <a:rPr lang="en-US" altLang="zh-CN" dirty="0"/>
              <a:t>Result </a:t>
            </a:r>
            <a:r>
              <a:rPr lang="zh-CN" altLang="en-US" dirty="0"/>
              <a:t>进行包装。如果该函数在调用时，没有满足指定的规则，被流控插槽阻塞，就会返回</a:t>
            </a:r>
            <a:r>
              <a:rPr lang="en-US" altLang="zh-CN" dirty="0"/>
              <a:t>Err</a:t>
            </a:r>
            <a:r>
              <a:rPr lang="zh-CN" altLang="en-US" dirty="0"/>
              <a:t>。对于其他的插槽和相关规则，我们也提供了丰富的例子供参考。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现在以及未来努力的一些方向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目前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正在朝着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2.0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云原生高可用决策中心组件进行演进，实现决策中心，向集群中的节点下发流量控制规则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我们也在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Rust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和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golang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版本进行了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Envoy WASM extension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及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eBPF extension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等场景探索；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今年，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将输出流量治理的成功经验，领域涵盖流量路由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调度、流量染色、流控降级、过载保护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实例摘除等；同时我们将推动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作为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OpenSergo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的流量治理标准实现。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OpenSergo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是由阿里云、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bilibili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、字节跳动，以及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Spring Cloud Alibaba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Nacos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Apache Dubbo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社区共同维护，旨在构建一个和语言无关、和技术形态无关，但贴近业务的统一服务治理规范和实现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dirty="0"/>
              <a:t>欢迎扫描二维码了解详情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报告内容分为两部分，第一部分是背景介绍，包含 </a:t>
            </a:r>
            <a:r>
              <a:rPr lang="en-US" altLang="zh-CN" dirty="0"/>
              <a:t>Sentinel </a:t>
            </a:r>
            <a:r>
              <a:rPr lang="zh-CN" altLang="en-US" dirty="0"/>
              <a:t>的应用场景和发展历史。第二部分是 </a:t>
            </a:r>
            <a:r>
              <a:rPr lang="en-US" altLang="zh-CN" dirty="0"/>
              <a:t>Sentinel Rust </a:t>
            </a:r>
            <a:r>
              <a:rPr lang="zh-CN" altLang="en-US" dirty="0"/>
              <a:t>原生版本的设计和一些具体的使用案例分享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在生产环境中可能遇到过各种不稳定的情况，比如：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大型促销活动中瞬间的洪峰流量可能导致系统超出最大负载，以至于系统崩溃，用户无法下单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一些热点商品击穿缓存，数据库被击垮，挤占正常流量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调用端被不稳定第三方服务拖垮，线程池被占满，调用堆积，导致整个调用链路卡死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这些不稳定的场景可能会导致严重后果，但很多时候我们又容易忽视这些与流量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依赖相关的高可用防护。大家可能想问：如何预防这些不稳定因素带来的影响？如何针对流量进行高可用的防护？如何保障服务“稳如磐石”？这时候我们就要请出阿里双十一同款的高可用防护中间件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—— Sentinel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在天猫双十一大促中，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曾完美地保障了阿里成千上万服务峰值流量的稳定性。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Sentinel </a:t>
            </a:r>
            <a:r>
              <a:rPr lang="zh-CN" altLang="en-US" dirty="0"/>
              <a:t>的历史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2012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年，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版本的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诞生，主要功能为入口流量控制。</a:t>
            </a: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2013-2017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年，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在阿里巴巴集团内部迅速发展，成为基础技术模块，覆盖了所有的核心场景。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也因此积累了大量的流量归整场景以及生产实践经验。</a:t>
            </a: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2018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年，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正式开源，得到了社区的关注和支持。</a:t>
            </a: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2019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年，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在多语言扩展的方向上逐步探索，陆续推出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C++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原生版本、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Envoy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集群流量控制支持。</a:t>
            </a: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2020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年，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推出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Go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原生版本，与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Kubernetes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Prometheus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等工具整合，期待在云原生领域继续突破。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2021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年开始，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进行了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Rust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原生版本的探索</a:t>
            </a: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经过多年的发展，</a:t>
            </a:r>
            <a:r>
              <a:rPr lang="en-US" altLang="zh-CN" dirty="0"/>
              <a:t>Sentinel </a:t>
            </a:r>
            <a:r>
              <a:rPr lang="zh-CN" altLang="en-US" dirty="0"/>
              <a:t>拥有了完善的生态环境。例如，</a:t>
            </a:r>
            <a:r>
              <a:rPr lang="en-US" altLang="zh-CN" dirty="0"/>
              <a:t>Sentinel </a:t>
            </a:r>
            <a:r>
              <a:rPr lang="zh-CN" altLang="en-US" dirty="0"/>
              <a:t>可以作为流量控制中间件服务于各类框架、网关、应用，如</a:t>
            </a:r>
            <a:r>
              <a:rPr lang="en-US" altLang="zh-CN" dirty="0" err="1"/>
              <a:t>gRPC</a:t>
            </a:r>
            <a:r>
              <a:rPr lang="zh-CN" altLang="en-US" dirty="0"/>
              <a:t>、</a:t>
            </a:r>
            <a:r>
              <a:rPr lang="en-US" altLang="zh-CN" dirty="0"/>
              <a:t>Spring Cloud</a:t>
            </a:r>
            <a:r>
              <a:rPr lang="zh-CN" altLang="en-US" dirty="0"/>
              <a:t>等；</a:t>
            </a:r>
            <a:r>
              <a:rPr lang="en-US" altLang="zh-CN" dirty="0"/>
              <a:t>Sentinel </a:t>
            </a:r>
            <a:r>
              <a:rPr lang="zh-CN" altLang="en-US" dirty="0"/>
              <a:t>支持使用动态数据源创建流量控制规则，比如 </a:t>
            </a:r>
            <a:r>
              <a:rPr lang="en-US" altLang="zh-CN" dirty="0" err="1"/>
              <a:t>etcd</a:t>
            </a:r>
            <a:r>
              <a:rPr lang="zh-CN" altLang="en-US" dirty="0"/>
              <a:t>、</a:t>
            </a:r>
            <a:r>
              <a:rPr lang="en-US" altLang="zh-CN" dirty="0"/>
              <a:t>consul </a:t>
            </a:r>
            <a:r>
              <a:rPr lang="zh-CN" altLang="en-US" dirty="0"/>
              <a:t>等，均适配了它们的 </a:t>
            </a:r>
            <a:r>
              <a:rPr lang="en-US" altLang="zh-CN" dirty="0"/>
              <a:t>Client API </a:t>
            </a:r>
            <a:r>
              <a:rPr lang="zh-CN" altLang="en-US" dirty="0"/>
              <a:t>供开发者调用；</a:t>
            </a:r>
            <a:r>
              <a:rPr lang="en-US" altLang="zh-CN" dirty="0"/>
              <a:t>Sentinel </a:t>
            </a:r>
            <a:r>
              <a:rPr lang="zh-CN" altLang="en-US" dirty="0"/>
              <a:t>监控数据可以导出到 </a:t>
            </a:r>
            <a:r>
              <a:rPr lang="en-US" altLang="zh-CN" dirty="0"/>
              <a:t>Prometheus 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在项目中，我们实现了 </a:t>
            </a:r>
            <a:r>
              <a:rPr lang="en-US" altLang="zh-CN" dirty="0"/>
              <a:t>Rust </a:t>
            </a:r>
            <a:r>
              <a:rPr lang="zh-CN" altLang="en-US" dirty="0"/>
              <a:t>原生的 </a:t>
            </a:r>
            <a:r>
              <a:rPr lang="en-US" altLang="zh-CN" dirty="0"/>
              <a:t>Sentinel </a:t>
            </a:r>
            <a:r>
              <a:rPr lang="zh-CN" altLang="en-US" dirty="0"/>
              <a:t>库，为微服务开发保驾护航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Sentinel</a:t>
            </a:r>
            <a:r>
              <a:rPr lang="zh-CN" altLang="en-US" dirty="0"/>
              <a:t> 中定义了多种插槽，分别针对用户指定的流量控制、熔断降级、系统防护、并发隔离等控制规则，实施控制策略。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流量控制就是根据 </a:t>
            </a:r>
            <a:r>
              <a:rPr lang="en-US" altLang="zh-CN" dirty="0"/>
              <a:t>QPS </a:t>
            </a:r>
            <a:r>
              <a:rPr lang="zh-CN" altLang="en-US" dirty="0"/>
              <a:t>等指标，借助令牌筒的思想，对流量进行整形；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熔断降级是根据服务执行情况，对流量进行控制；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系统防护是观测系统的指标，往往可以作为最后一层兜底，避免系统宕机；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并发隔离是在限制并发量。</a:t>
            </a:r>
            <a:endParaRPr lang="en-US" altLang="zh-CN" dirty="0"/>
          </a:p>
          <a:p>
            <a:r>
              <a:rPr lang="en-US" altLang="zh-CN" dirty="0"/>
              <a:t>Rust </a:t>
            </a:r>
            <a:r>
              <a:rPr lang="zh-CN" altLang="en-US" dirty="0"/>
              <a:t>原生版本在实现上参考的了 </a:t>
            </a:r>
            <a:r>
              <a:rPr lang="en-US" altLang="zh-CN" dirty="0"/>
              <a:t>go </a:t>
            </a:r>
            <a:r>
              <a:rPr lang="zh-CN" altLang="en-US" dirty="0"/>
              <a:t>版本的实现方法，采用责任链的模式，对流量依次实施上述插槽中用户指定的控制规则。流量一旦违背了某个插槽中的规则，就会被直接丢弃或延期执行。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Sentinel </a:t>
            </a:r>
            <a:r>
              <a:rPr lang="zh-CN" altLang="en-US" dirty="0"/>
              <a:t>提供了灵活的定义资源的方式，一般我们将用户的请求定义为一个个资源，使用滑动窗口资源的信息，它会记录预设的窗口时间内，服务的调用次数、失败次数、响应时间等。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这里的实现上其实是一个环形的数组，过期的数据会被覆盖掉，所以并不会有太大的内存开销。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如图所示：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的一个核心的功能是流量控制。流量控制在网络传输中是一个常用的概念，它用于调整网络包的发送数据。然而，从系统稳定性角度考虑，任意时间到来的请求往往是随机不可控的，而系统的处理能力是有限的。我们需要根据系统的处理能力对流量进行控制。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通过令牌桶对流量进行整形，可以根据</a:t>
            </a:r>
            <a:r>
              <a:rPr lang="zh-CN" altLang="en-US" dirty="0"/>
              <a:t>开发者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指定的规则下发令牌，把随机的请求调整成合适的形状。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dirty="0"/>
              <a:t>适用场景：</a:t>
            </a:r>
            <a:r>
              <a:rPr lang="en-US" altLang="zh-CN" dirty="0"/>
              <a:t>RPC Provider </a:t>
            </a:r>
            <a:r>
              <a:rPr lang="zh-CN" altLang="en-US" dirty="0"/>
              <a:t>端控制脉冲流量、</a:t>
            </a:r>
            <a:r>
              <a:rPr lang="en-US" altLang="zh-CN" dirty="0"/>
              <a:t>Web </a:t>
            </a:r>
            <a:r>
              <a:rPr lang="zh-CN" altLang="en-US" dirty="0"/>
              <a:t>接口流控、针对不同来源的调用进行流控。在配置时需要梳理核心接口，提前进行压测评估</a:t>
            </a:r>
            <a:r>
              <a:rPr lang="en-US" altLang="zh-CN" dirty="0"/>
              <a:t>QPS</a:t>
            </a:r>
            <a:r>
              <a:rPr lang="zh-CN" altLang="en-US" dirty="0"/>
              <a:t>阈值。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E7330-A8AE-4697-9FE9-E279FC4D2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4" name="Date Placeholder 2"/>
          <p:cNvSpPr txBox="1"/>
          <p:nvPr userDrawn="1"/>
        </p:nvSpPr>
        <p:spPr>
          <a:xfrm>
            <a:off x="8807824" y="33585"/>
            <a:ext cx="3036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Shanghai,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Date Placeholder 2"/>
          <p:cNvSpPr txBox="1"/>
          <p:nvPr userDrawn="1"/>
        </p:nvSpPr>
        <p:spPr>
          <a:xfrm>
            <a:off x="300038" y="6459289"/>
            <a:ext cx="314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Shanghai,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30" name="Date Placeholder 2"/>
          <p:cNvSpPr txBox="1"/>
          <p:nvPr userDrawn="1"/>
        </p:nvSpPr>
        <p:spPr>
          <a:xfrm>
            <a:off x="300038" y="6459289"/>
            <a:ext cx="314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Shanghai,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6" name="Date Placeholder 2"/>
          <p:cNvSpPr txBox="1"/>
          <p:nvPr userDrawn="1"/>
        </p:nvSpPr>
        <p:spPr>
          <a:xfrm>
            <a:off x="300038" y="6459289"/>
            <a:ext cx="314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Shanghai,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6" name="Date Placeholder 2"/>
          <p:cNvSpPr txBox="1"/>
          <p:nvPr userDrawn="1"/>
        </p:nvSpPr>
        <p:spPr>
          <a:xfrm>
            <a:off x="300038" y="6358533"/>
            <a:ext cx="314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Shanghai,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China</a:t>
            </a:r>
            <a:endParaRPr lang="x-none" altLang="zh-CN" b="0" i="0"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8" name="Date Placeholder 2"/>
          <p:cNvSpPr txBox="1"/>
          <p:nvPr userDrawn="1"/>
        </p:nvSpPr>
        <p:spPr>
          <a:xfrm>
            <a:off x="300038" y="6358533"/>
            <a:ext cx="314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Shanghai,</a:t>
            </a:r>
            <a:r>
              <a:rPr lang="zh-CN" altLang="en-US" b="0" i="0" dirty="0"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</a:rPr>
              <a:t>China</a:t>
            </a:r>
            <a:endParaRPr lang="x-none" altLang="zh-CN" b="0" i="0">
              <a:latin typeface="Proxima Nova Lt" panose="02000506030000020004" pitchFamily="2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4.png"/><Relationship Id="rId7" Type="http://schemas.microsoft.com/office/2007/relationships/hdphoto" Target="../media/image23.wdp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3" Type="http://schemas.microsoft.com/office/2007/relationships/hdphoto" Target="../media/image20.wdp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05989" y="5372071"/>
            <a:ext cx="6580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Sentinel </a:t>
            </a:r>
            <a:r>
              <a:rPr lang="zh-CN" altLang="en-US" sz="2800" b="1" dirty="0"/>
              <a:t>通过流量控制保障微服务可用性</a:t>
            </a:r>
            <a:endParaRPr lang="en-US" altLang="zh-CN" sz="2800" b="1" dirty="0"/>
          </a:p>
        </p:txBody>
      </p:sp>
      <p:pic>
        <p:nvPicPr>
          <p:cNvPr id="6" name="Picture 4" descr="arch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42" t="9256" r="7210" b="18186"/>
          <a:stretch>
            <a:fillRect/>
          </a:stretch>
        </p:blipFill>
        <p:spPr bwMode="auto">
          <a:xfrm>
            <a:off x="1531087" y="1255096"/>
            <a:ext cx="8963247" cy="34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86" y="937128"/>
            <a:ext cx="5539028" cy="40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98433" y="5480140"/>
            <a:ext cx="3195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服务熔断降级原理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75611" y="5632950"/>
            <a:ext cx="4707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动态加载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更新</a:t>
            </a:r>
            <a:r>
              <a:rPr lang="en-US" altLang="zh-CN" sz="2800" b="1" dirty="0"/>
              <a:t>Sentinel Rule</a:t>
            </a:r>
            <a:endParaRPr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850" y="906674"/>
            <a:ext cx="3520274" cy="1173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73" y="2359994"/>
            <a:ext cx="3252317" cy="12630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590" y="3902925"/>
            <a:ext cx="1897774" cy="152302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560547" y="2236088"/>
            <a:ext cx="2575757" cy="1510848"/>
            <a:chOff x="1102032" y="2037822"/>
            <a:chExt cx="3942213" cy="231236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2032" y="2037822"/>
              <a:ext cx="1553254" cy="2312363"/>
            </a:xfrm>
            <a:prstGeom prst="rect">
              <a:avLst/>
            </a:prstGeom>
          </p:spPr>
        </p:pic>
        <p:pic>
          <p:nvPicPr>
            <p:cNvPr id="13" name="图片 12" descr="卡通人物&#10;&#10;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1065" y="2274370"/>
              <a:ext cx="3083180" cy="2055453"/>
            </a:xfrm>
            <a:prstGeom prst="rect">
              <a:avLst/>
            </a:prstGeom>
          </p:spPr>
        </p:pic>
      </p:grpSp>
      <p:sp>
        <p:nvSpPr>
          <p:cNvPr id="17" name="箭头: 右 16"/>
          <p:cNvSpPr/>
          <p:nvPr/>
        </p:nvSpPr>
        <p:spPr>
          <a:xfrm>
            <a:off x="5548662" y="2764198"/>
            <a:ext cx="2487519" cy="707886"/>
          </a:xfrm>
          <a:prstGeom prst="rightArrow">
            <a:avLst/>
          </a:prstGeom>
          <a:gradFill flip="none" rotWithShape="1">
            <a:gsLst>
              <a:gs pos="0">
                <a:srgbClr val="222B89"/>
              </a:gs>
              <a:gs pos="32000">
                <a:srgbClr val="5F3E7D"/>
              </a:gs>
              <a:gs pos="80000">
                <a:srgbClr val="BE5F33"/>
              </a:gs>
              <a:gs pos="100000">
                <a:srgbClr val="D0402E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76957" y="2226283"/>
            <a:ext cx="1904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Update Rule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/>
          <p:cNvSpPr/>
          <p:nvPr/>
        </p:nvSpPr>
        <p:spPr>
          <a:xfrm>
            <a:off x="794887" y="4798274"/>
            <a:ext cx="5456635" cy="130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774921" y="1458307"/>
            <a:ext cx="5456635" cy="1306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774921" y="3250014"/>
            <a:ext cx="5456635" cy="130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18" y="3663653"/>
            <a:ext cx="1840116" cy="6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203854" y="1591801"/>
            <a:ext cx="1739257" cy="1020186"/>
            <a:chOff x="2382070" y="2569933"/>
            <a:chExt cx="2100804" cy="123225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15" b="96970" l="3008" r="90977">
                          <a14:foregroundMark x1="9023" y1="20202" x2="17293" y2="65152"/>
                          <a14:foregroundMark x1="17293" y1="65152" x2="64662" y2="42424"/>
                          <a14:foregroundMark x1="64662" y1="42424" x2="62406" y2="32323"/>
                          <a14:foregroundMark x1="24812" y1="43434" x2="24812" y2="59091"/>
                          <a14:foregroundMark x1="35338" y1="36364" x2="33835" y2="52020"/>
                          <a14:foregroundMark x1="28571" y1="37879" x2="36090" y2="20202"/>
                          <a14:foregroundMark x1="45865" y1="7071" x2="45865" y2="24242"/>
                          <a14:foregroundMark x1="54135" y1="8081" x2="57143" y2="24747"/>
                          <a14:foregroundMark x1="64662" y1="21212" x2="81203" y2="67172"/>
                          <a14:foregroundMark x1="81203" y1="67172" x2="36842" y2="84848"/>
                          <a14:foregroundMark x1="33835" y1="59596" x2="46617" y2="74242"/>
                          <a14:foregroundMark x1="24812" y1="66162" x2="18045" y2="77778"/>
                          <a14:foregroundMark x1="9774" y1="52525" x2="13534" y2="80303"/>
                          <a14:foregroundMark x1="6015" y1="56566" x2="6015" y2="56566"/>
                          <a14:foregroundMark x1="55639" y1="7576" x2="55639" y2="7576"/>
                          <a14:foregroundMark x1="50376" y1="3535" x2="50376" y2="3535"/>
                          <a14:foregroundMark x1="78195" y1="27273" x2="78195" y2="27273"/>
                          <a14:foregroundMark x1="85714" y1="29293" x2="85714" y2="29293"/>
                          <a14:foregroundMark x1="88722" y1="33838" x2="88722" y2="33838"/>
                          <a14:foregroundMark x1="88722" y1="27273" x2="88722" y2="27273"/>
                          <a14:foregroundMark x1="90226" y1="21717" x2="90226" y2="23232"/>
                          <a14:foregroundMark x1="89474" y1="29798" x2="89474" y2="29798"/>
                          <a14:foregroundMark x1="88722" y1="32828" x2="88722" y2="32828"/>
                          <a14:foregroundMark x1="88722" y1="33333" x2="88722" y2="33333"/>
                          <a14:foregroundMark x1="85714" y1="35354" x2="85714" y2="35354"/>
                          <a14:foregroundMark x1="72180" y1="51515" x2="72180" y2="51515"/>
                          <a14:foregroundMark x1="83459" y1="45960" x2="83459" y2="45960"/>
                          <a14:foregroundMark x1="85714" y1="70202" x2="85714" y2="70202"/>
                          <a14:foregroundMark x1="87218" y1="58081" x2="87218" y2="58081"/>
                          <a14:foregroundMark x1="87218" y1="57576" x2="87218" y2="57576"/>
                          <a14:foregroundMark x1="88722" y1="59091" x2="88722" y2="59091"/>
                          <a14:foregroundMark x1="86466" y1="44949" x2="70677" y2="85354"/>
                          <a14:foregroundMark x1="70677" y1="85354" x2="57895" y2="89899"/>
                          <a14:foregroundMark x1="58647" y1="63131" x2="58647" y2="68687"/>
                          <a14:foregroundMark x1="54887" y1="57071" x2="51880" y2="63636"/>
                          <a14:foregroundMark x1="42105" y1="41919" x2="51880" y2="37374"/>
                          <a14:foregroundMark x1="54135" y1="30808" x2="57143" y2="40404"/>
                          <a14:foregroundMark x1="70677" y1="23737" x2="84962" y2="29798"/>
                          <a14:foregroundMark x1="88722" y1="20707" x2="92481" y2="34848"/>
                          <a14:foregroundMark x1="89474" y1="63131" x2="87218" y2="75758"/>
                          <a14:foregroundMark x1="59398" y1="90404" x2="48872" y2="93939"/>
                          <a14:foregroundMark x1="48872" y1="96970" x2="48872" y2="95960"/>
                          <a14:foregroundMark x1="26316" y1="74747" x2="42857" y2="813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82070" y="2569933"/>
              <a:ext cx="827729" cy="1232257"/>
            </a:xfrm>
            <a:prstGeom prst="rect">
              <a:avLst/>
            </a:prstGeom>
          </p:spPr>
        </p:pic>
        <p:pic>
          <p:nvPicPr>
            <p:cNvPr id="9" name="图片 8" descr="卡通人物&#10;&#10;描述已自动生成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848" y="2695989"/>
              <a:ext cx="1643026" cy="109535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4559991" y="3538945"/>
            <a:ext cx="982882" cy="982882"/>
            <a:chOff x="4431657" y="4735049"/>
            <a:chExt cx="982882" cy="9828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1657" y="4735049"/>
              <a:ext cx="678082" cy="6780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4057" y="4887449"/>
              <a:ext cx="678082" cy="67808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6457" y="5039849"/>
              <a:ext cx="678082" cy="678082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06222" y="1880760"/>
            <a:ext cx="1688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Userspace</a:t>
            </a:r>
            <a:endParaRPr lang="en-US" altLang="zh-CN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906222" y="3672581"/>
            <a:ext cx="1427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Kernel</a:t>
            </a:r>
            <a:endParaRPr lang="en-US" altLang="zh-CN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365833" y="459371"/>
            <a:ext cx="4031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与 </a:t>
            </a:r>
            <a:r>
              <a:rPr lang="en-US" altLang="zh-CN" sz="2800" b="1" dirty="0"/>
              <a:t>eBPF </a:t>
            </a:r>
            <a:r>
              <a:rPr lang="zh-CN" altLang="en-US" sz="2800" b="1" dirty="0"/>
              <a:t>结合的探索 </a:t>
            </a:r>
            <a:endParaRPr lang="en-US" altLang="zh-CN" sz="2800" b="1" dirty="0"/>
          </a:p>
        </p:txBody>
      </p:sp>
      <p:sp>
        <p:nvSpPr>
          <p:cNvPr id="21" name="箭头: 右 20"/>
          <p:cNvSpPr/>
          <p:nvPr/>
        </p:nvSpPr>
        <p:spPr>
          <a:xfrm rot="5400000">
            <a:off x="3081924" y="2922833"/>
            <a:ext cx="842628" cy="446514"/>
          </a:xfrm>
          <a:prstGeom prst="rightArrow">
            <a:avLst/>
          </a:prstGeom>
          <a:gradFill flip="none" rotWithShape="1">
            <a:gsLst>
              <a:gs pos="0">
                <a:srgbClr val="222B89"/>
              </a:gs>
              <a:gs pos="32000">
                <a:srgbClr val="5F3E7D"/>
              </a:gs>
              <a:gs pos="80000">
                <a:srgbClr val="BE5F33"/>
              </a:gs>
              <a:gs pos="100000">
                <a:srgbClr val="D0402E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 rot="16200000" flipV="1">
            <a:off x="4004754" y="2922829"/>
            <a:ext cx="842628" cy="446514"/>
          </a:xfrm>
          <a:prstGeom prst="rightArrow">
            <a:avLst/>
          </a:prstGeom>
          <a:gradFill flip="none" rotWithShape="1">
            <a:gsLst>
              <a:gs pos="0">
                <a:srgbClr val="222B89"/>
              </a:gs>
              <a:gs pos="32000">
                <a:srgbClr val="5F3E7D"/>
              </a:gs>
              <a:gs pos="80000">
                <a:srgbClr val="BE5F33"/>
              </a:gs>
              <a:gs pos="100000">
                <a:srgbClr val="D0402E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3074858" y="4598753"/>
            <a:ext cx="842628" cy="446514"/>
          </a:xfrm>
          <a:prstGeom prst="rightArrow">
            <a:avLst/>
          </a:prstGeom>
          <a:gradFill flip="none" rotWithShape="1">
            <a:gsLst>
              <a:gs pos="0">
                <a:srgbClr val="222B89"/>
              </a:gs>
              <a:gs pos="32000">
                <a:srgbClr val="5F3E7D"/>
              </a:gs>
              <a:gs pos="80000">
                <a:srgbClr val="BE5F33"/>
              </a:gs>
              <a:gs pos="100000">
                <a:srgbClr val="D0402E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rot="16200000" flipV="1">
            <a:off x="4004754" y="4598753"/>
            <a:ext cx="842628" cy="446514"/>
          </a:xfrm>
          <a:prstGeom prst="rightArrow">
            <a:avLst/>
          </a:prstGeom>
          <a:gradFill flip="none" rotWithShape="1">
            <a:gsLst>
              <a:gs pos="0">
                <a:srgbClr val="222B89"/>
              </a:gs>
              <a:gs pos="32000">
                <a:srgbClr val="5F3E7D"/>
              </a:gs>
              <a:gs pos="80000">
                <a:srgbClr val="BE5F33"/>
              </a:gs>
              <a:gs pos="100000">
                <a:srgbClr val="D0402E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06222" y="5220841"/>
            <a:ext cx="1427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Network</a:t>
            </a:r>
            <a:endParaRPr lang="en-US" altLang="zh-CN" sz="2400" b="1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95" b="93151" l="4082" r="96939">
                        <a14:foregroundMark x1="25510" y1="5479" x2="27041" y2="6164"/>
                        <a14:foregroundMark x1="7143" y1="25342" x2="8673" y2="30822"/>
                        <a14:foregroundMark x1="4082" y1="24658" x2="4592" y2="32877"/>
                        <a14:foregroundMark x1="64796" y1="75342" x2="88265" y2="56849"/>
                        <a14:foregroundMark x1="90306" y1="54795" x2="93878" y2="56164"/>
                        <a14:foregroundMark x1="95918" y1="52740" x2="96939" y2="60959"/>
                        <a14:foregroundMark x1="53061" y1="93151" x2="53061" y2="93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1390" y="5248945"/>
            <a:ext cx="1019730" cy="7595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95" b="93151" l="4082" r="96939">
                        <a14:foregroundMark x1="25510" y1="5479" x2="27041" y2="6164"/>
                        <a14:foregroundMark x1="7143" y1="25342" x2="8673" y2="30822"/>
                        <a14:foregroundMark x1="4082" y1="24658" x2="4592" y2="32877"/>
                        <a14:foregroundMark x1="64796" y1="75342" x2="88265" y2="56849"/>
                        <a14:foregroundMark x1="90306" y1="54795" x2="93878" y2="56164"/>
                        <a14:foregroundMark x1="95918" y1="52740" x2="96939" y2="60959"/>
                        <a14:foregroundMark x1="53061" y1="93151" x2="53061" y2="93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7965" y="5294401"/>
            <a:ext cx="1019730" cy="75959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273" y="1472708"/>
            <a:ext cx="5211412" cy="46323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624" y="122955"/>
            <a:ext cx="7741702" cy="62132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96" y="107577"/>
            <a:ext cx="6411558" cy="622867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576577" y="891251"/>
            <a:ext cx="5032338" cy="4344668"/>
            <a:chOff x="3041656" y="948701"/>
            <a:chExt cx="5032338" cy="4344668"/>
          </a:xfrm>
        </p:grpSpPr>
        <p:pic>
          <p:nvPicPr>
            <p:cNvPr id="9" name="图片 8" descr="图片包含 图标&#10;&#10;描述已自动生成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1656" y="1361365"/>
              <a:ext cx="5032338" cy="3354892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008315" y="4770149"/>
              <a:ext cx="3286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D0402E"/>
                  </a:solidFill>
                </a:rPr>
                <a:t>Show me the code.</a:t>
              </a:r>
              <a:endParaRPr lang="zh-CN" altLang="en-US" sz="2800" b="1" dirty="0">
                <a:solidFill>
                  <a:srgbClr val="D0402E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543734">
              <a:off x="7377352" y="948701"/>
              <a:ext cx="5950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74C00"/>
                  </a:solidFill>
                </a:rPr>
                <a:t>?</a:t>
              </a:r>
              <a:endParaRPr lang="zh-CN" altLang="en-US" sz="8800" b="1" dirty="0">
                <a:solidFill>
                  <a:srgbClr val="F74C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678180" y="1988348"/>
            <a:ext cx="288638" cy="28863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63826" y="1770951"/>
            <a:ext cx="10157396" cy="335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构建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云原生高可用决策中心组件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探索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Sentinel 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与 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eBPF / Envoy WASM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 的结合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solidFill>
                <a:srgbClr val="24292E"/>
              </a:solidFill>
              <a:latin typeface="-apple-system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输出流量治理经验到 </a:t>
            </a:r>
            <a:r>
              <a:rPr lang="en-US" altLang="zh-CN" sz="2400" b="0" i="0" dirty="0" err="1">
                <a:solidFill>
                  <a:srgbClr val="24292E"/>
                </a:solidFill>
                <a:effectLst/>
                <a:latin typeface="-apple-system"/>
              </a:rPr>
              <a:t>OpenSergo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，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将 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Sentinel 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作为 </a:t>
            </a:r>
            <a:r>
              <a:rPr lang="en-US" altLang="zh-CN" sz="2400" b="0" i="0" dirty="0" err="1">
                <a:solidFill>
                  <a:srgbClr val="24292E"/>
                </a:solidFill>
                <a:effectLst/>
                <a:latin typeface="-apple-system"/>
              </a:rPr>
              <a:t>OpenSergo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流量治理标准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180" y="3038973"/>
            <a:ext cx="288638" cy="28863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78180" y="4160509"/>
            <a:ext cx="288638" cy="28863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95585" y="440987"/>
            <a:ext cx="8139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Proxima Nova Rg" panose="02000506030000020004" pitchFamily="2" charset="0"/>
              </a:rPr>
              <a:t>Sentinel </a:t>
            </a:r>
            <a:r>
              <a:rPr kumimoji="1" lang="zh-CN" altLang="en-US" sz="3200" dirty="0">
                <a:latin typeface="Proxima Nova Rg" panose="02000506030000020004" pitchFamily="2" charset="0"/>
              </a:rPr>
              <a:t>的未来</a:t>
            </a:r>
            <a:endParaRPr kumimoji="1" lang="en-US" altLang="zh-CN" sz="3200" dirty="0"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95585" y="440987"/>
            <a:ext cx="8139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Proxima Nova Rg" panose="02000506030000020004" pitchFamily="2" charset="0"/>
              </a:rPr>
              <a:t>相关链接</a:t>
            </a:r>
            <a:endParaRPr kumimoji="1" lang="en-US" altLang="zh-CN" sz="3200" dirty="0">
              <a:latin typeface="Proxima Nova Rg" panose="02000506030000020004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4712" y="1893425"/>
            <a:ext cx="2695937" cy="269593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6466" y="5079322"/>
            <a:ext cx="2092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 err="1">
                <a:solidFill>
                  <a:srgbClr val="24292E"/>
                </a:solidFill>
                <a:effectLst/>
                <a:latin typeface="-apple-system"/>
              </a:rPr>
              <a:t>OpenSergo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302456" y="5079322"/>
            <a:ext cx="1587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24292E"/>
                </a:solidFill>
                <a:effectLst/>
                <a:latin typeface="-apple-system"/>
              </a:rPr>
              <a:t>Sentinel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001146" y="5079322"/>
            <a:ext cx="2416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24292E"/>
                </a:solidFill>
                <a:effectLst/>
                <a:latin typeface="-apple-system"/>
              </a:rPr>
              <a:t>Sentinel-Rust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00" y="1893425"/>
            <a:ext cx="2696400" cy="2696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1" y="1892962"/>
            <a:ext cx="2696400" cy="269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61646" y="4549256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杨培灏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381760" y="2613660"/>
            <a:ext cx="104292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sz="4400"/>
              <a:t>面向分布式服务架构的高可用流量</a:t>
            </a:r>
            <a:br>
              <a:rPr kumimoji="1" sz="4400"/>
            </a:br>
            <a:r>
              <a:rPr kumimoji="1" sz="4400"/>
              <a:t>控制组件 Sentinel 的 Rust 实现</a:t>
            </a:r>
            <a:endParaRPr kumimoji="1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Sentinel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为微服务保驾护航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17" y="2630512"/>
            <a:ext cx="1858201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微服务可用性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Sentinel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发展历史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0770" y="319942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7402" y="3779132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Sentinel-Rust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的设计和实现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86" y="4251823"/>
            <a:ext cx="2114681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Sentinel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设计概览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实现和应用实例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8439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8439" y="482683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8139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When Sentinel Meets Rust</a:t>
            </a:r>
            <a:endParaRPr kumimoji="1" lang="en-US" altLang="zh-CN" sz="4400" b="1" dirty="0">
              <a:latin typeface="Proxima Nova Rg" panose="02000506030000020004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7402" y="5102187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Sentinel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的未来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8799" y="968014"/>
            <a:ext cx="5291666" cy="406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ependenc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61" y="1345045"/>
            <a:ext cx="5291667" cy="330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932447" y="5628376"/>
            <a:ext cx="632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复杂服务场景下流量防护机制非常重要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/>
          <p:cNvSpPr/>
          <p:nvPr/>
        </p:nvSpPr>
        <p:spPr>
          <a:xfrm>
            <a:off x="172534" y="4898080"/>
            <a:ext cx="11690604" cy="707886"/>
          </a:xfrm>
          <a:prstGeom prst="rightArrow">
            <a:avLst/>
          </a:prstGeom>
          <a:gradFill flip="none" rotWithShape="1">
            <a:gsLst>
              <a:gs pos="0">
                <a:srgbClr val="222B89"/>
              </a:gs>
              <a:gs pos="32000">
                <a:srgbClr val="5F3E7D"/>
              </a:gs>
              <a:gs pos="80000">
                <a:srgbClr val="BE5F33"/>
              </a:gs>
              <a:gs pos="100000">
                <a:srgbClr val="D0402E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2533" y="1735073"/>
            <a:ext cx="1020452" cy="1020452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2012</a:t>
            </a:r>
            <a:endParaRPr kumimoji="1"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1447135" y="3555601"/>
            <a:ext cx="1020452" cy="1020452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2017</a:t>
            </a:r>
            <a:endParaRPr kumimoji="1"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3182130" y="1735073"/>
            <a:ext cx="1020452" cy="1020452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2018</a:t>
            </a:r>
            <a:endParaRPr kumimoji="1"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4770083" y="3555601"/>
            <a:ext cx="1020452" cy="1020452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2019</a:t>
            </a:r>
            <a:endParaRPr kumimoji="1" lang="zh-CN" altLang="en-US" b="1" dirty="0"/>
          </a:p>
        </p:txBody>
      </p:sp>
      <p:sp>
        <p:nvSpPr>
          <p:cNvPr id="10" name="椭圆 9"/>
          <p:cNvSpPr/>
          <p:nvPr/>
        </p:nvSpPr>
        <p:spPr>
          <a:xfrm>
            <a:off x="6119544" y="1735073"/>
            <a:ext cx="1020452" cy="1020452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2020</a:t>
            </a:r>
            <a:endParaRPr kumimoji="1"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8093031" y="3555601"/>
            <a:ext cx="1020452" cy="1020452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2021</a:t>
            </a:r>
            <a:endParaRPr kumimoji="1"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430064" y="1735073"/>
            <a:ext cx="1752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诞生，专注入口流量控制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742620" y="3510895"/>
            <a:ext cx="1752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多年磨砺，在阿里巴巴内部广泛应用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982153" y="3507245"/>
            <a:ext cx="1752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开始支持多语言拓展</a:t>
            </a:r>
            <a:r>
              <a:rPr lang="zh-CN" altLang="en-US" sz="2000" b="1" dirty="0">
                <a:solidFill>
                  <a:srgbClr val="24292F"/>
                </a:solidFill>
                <a:latin typeface="-apple-system"/>
              </a:rPr>
              <a:t>，推出</a:t>
            </a:r>
            <a:r>
              <a:rPr lang="en-US" altLang="zh-CN" sz="2000" b="1" dirty="0">
                <a:solidFill>
                  <a:srgbClr val="24292F"/>
                </a:solidFill>
                <a:latin typeface="-apple-system"/>
              </a:rPr>
              <a:t>C++ </a:t>
            </a:r>
            <a:r>
              <a:rPr lang="zh-CN" altLang="en-US" sz="2000" b="1" dirty="0">
                <a:solidFill>
                  <a:srgbClr val="24292F"/>
                </a:solidFill>
                <a:latin typeface="-apple-system"/>
              </a:rPr>
              <a:t>原生版本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9160863" y="3661133"/>
            <a:ext cx="1752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探索 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Rust 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的原生实现</a:t>
            </a:r>
            <a:endParaRPr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447272" y="1888961"/>
            <a:ext cx="1752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Sentinel 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拥抱开源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384686" y="1737467"/>
            <a:ext cx="1752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Sentinel Golang 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发布，迈向云原生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4550811" y="5765874"/>
            <a:ext cx="3137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Sentinel </a:t>
            </a:r>
            <a:r>
              <a:rPr lang="zh-CN" altLang="en-US" sz="2800" b="1" dirty="0"/>
              <a:t>发展历程</a:t>
            </a:r>
            <a:endParaRPr lang="en-US" altLang="zh-CN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051238" y="1802921"/>
            <a:ext cx="1020452" cy="1020452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2022</a:t>
            </a:r>
            <a:endParaRPr kumimoji="1"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302079" y="1805315"/>
            <a:ext cx="1752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与 </a:t>
            </a:r>
            <a:r>
              <a:rPr lang="en-US" altLang="zh-CN" sz="2000" b="1" i="0" dirty="0" err="1">
                <a:solidFill>
                  <a:srgbClr val="24292F"/>
                </a:solidFill>
                <a:effectLst/>
                <a:latin typeface="-apple-system"/>
              </a:rPr>
              <a:t>OpenSergo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共同探索微服务治理标准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ntinel-opensource-cloud-native-landscape-2020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63" y="0"/>
            <a:ext cx="9959793" cy="575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145473" y="5874358"/>
            <a:ext cx="2446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Sentinel </a:t>
            </a:r>
            <a:r>
              <a:rPr lang="zh-CN" altLang="en-US" sz="2800" b="1" dirty="0"/>
              <a:t>生态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359" y="1688293"/>
            <a:ext cx="1553254" cy="23123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84974" y="4904678"/>
            <a:ext cx="562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Sentinel-Rust </a:t>
            </a:r>
            <a:r>
              <a:rPr kumimoji="1"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的设计和应用实例</a:t>
            </a:r>
            <a:endParaRPr kumimoji="1"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7" name="图片 6" descr="卡通人物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92" y="1924841"/>
            <a:ext cx="3083180" cy="20554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5071" y="1605766"/>
            <a:ext cx="2287200" cy="1532424"/>
          </a:xfrm>
          <a:prstGeom prst="rect">
            <a:avLst/>
          </a:prstGeom>
          <a:gradFill flip="none" rotWithShape="1">
            <a:gsLst>
              <a:gs pos="0">
                <a:srgbClr val="5F3E7D"/>
              </a:gs>
              <a:gs pos="50000">
                <a:srgbClr val="BE5F33"/>
              </a:gs>
              <a:gs pos="100000">
                <a:srgbClr val="D0402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流量控制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134663" y="1605766"/>
            <a:ext cx="2287200" cy="1532424"/>
          </a:xfrm>
          <a:prstGeom prst="rect">
            <a:avLst/>
          </a:prstGeom>
          <a:gradFill flip="none" rotWithShape="1">
            <a:gsLst>
              <a:gs pos="0">
                <a:srgbClr val="5F3E7D"/>
              </a:gs>
              <a:gs pos="50000">
                <a:srgbClr val="BE5F33"/>
              </a:gs>
              <a:gs pos="100000">
                <a:srgbClr val="D0402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熔断降级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745070" y="3242722"/>
            <a:ext cx="2287200" cy="1532424"/>
          </a:xfrm>
          <a:prstGeom prst="rect">
            <a:avLst/>
          </a:prstGeom>
          <a:gradFill flip="none" rotWithShape="1">
            <a:gsLst>
              <a:gs pos="0">
                <a:srgbClr val="5F3E7D"/>
              </a:gs>
              <a:gs pos="50000">
                <a:srgbClr val="BE5F33"/>
              </a:gs>
              <a:gs pos="100000">
                <a:srgbClr val="D0402E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系统防护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3134663" y="3264237"/>
            <a:ext cx="2287200" cy="1532424"/>
          </a:xfrm>
          <a:prstGeom prst="rect">
            <a:avLst/>
          </a:prstGeom>
          <a:gradFill flip="none" rotWithShape="1">
            <a:gsLst>
              <a:gs pos="0">
                <a:srgbClr val="5F3E7D"/>
              </a:gs>
              <a:gs pos="50000">
                <a:srgbClr val="BE5F33"/>
              </a:gs>
              <a:gs pos="100000">
                <a:srgbClr val="D0402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并发隔离</a:t>
            </a:r>
            <a:endParaRPr lang="zh-CN" altLang="en-US" sz="2400" b="1" dirty="0"/>
          </a:p>
        </p:txBody>
      </p:sp>
      <p:pic>
        <p:nvPicPr>
          <p:cNvPr id="9" name="Picture 2" descr="Chain of Responsibility design&amp;nbsp;patter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97" y="1605765"/>
            <a:ext cx="5105432" cy="3190895"/>
          </a:xfrm>
          <a:prstGeom prst="rect">
            <a:avLst/>
          </a:prstGeom>
          <a:gradFill flip="none" rotWithShape="1">
            <a:gsLst>
              <a:gs pos="0">
                <a:srgbClr val="5F3E7D"/>
              </a:gs>
              <a:gs pos="50000">
                <a:srgbClr val="BE5F33"/>
              </a:gs>
              <a:gs pos="100000">
                <a:srgbClr val="D0402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7243482" y="6184929"/>
            <a:ext cx="4948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Picture: https://refactoring.guru/design-patterns/chain-of-responsibility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545125" y="555550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责任链模式串联</a:t>
            </a:r>
            <a:endParaRPr kumimoji="1"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0110" y="5524723"/>
            <a:ext cx="3844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多维度 </a:t>
            </a:r>
            <a:r>
              <a:rPr kumimoji="1"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Sentinel Slots</a:t>
            </a:r>
            <a:endParaRPr kumimoji="1"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00086" y="5514805"/>
            <a:ext cx="679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滑动窗口记录</a:t>
            </a:r>
            <a:r>
              <a:rPr lang="en-US" altLang="zh-CN" sz="2800" b="1" dirty="0"/>
              <a:t>Sentinel Resource </a:t>
            </a:r>
            <a:r>
              <a:rPr lang="zh-CN" altLang="en-US" sz="2800" b="1" dirty="0"/>
              <a:t>相关信息</a:t>
            </a:r>
            <a:endParaRPr lang="en-US" altLang="zh-CN" sz="2800" b="1" dirty="0"/>
          </a:p>
        </p:txBody>
      </p:sp>
      <p:pic>
        <p:nvPicPr>
          <p:cNvPr id="6" name="Picture 2" descr="sliding-window-leap-arra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6" y="2089789"/>
            <a:ext cx="11173428" cy="26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宽屏</PresentationFormat>
  <Paragraphs>107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Proxima Nova Lt</vt:lpstr>
      <vt:lpstr>苹方-简</vt:lpstr>
      <vt:lpstr>Proxima Nova Rg</vt:lpstr>
      <vt:lpstr>PingFang SC Medium</vt:lpstr>
      <vt:lpstr>PingFang SC Light</vt:lpstr>
      <vt:lpstr>-apple-system</vt:lpstr>
      <vt:lpstr>Thonburi</vt:lpstr>
      <vt:lpstr>微软雅黑</vt:lpstr>
      <vt:lpstr>汉仪旗黑</vt:lpstr>
      <vt:lpstr>宋体</vt:lpstr>
      <vt:lpstr>Arial Unicode MS</vt:lpstr>
      <vt:lpstr>等线</vt:lpstr>
      <vt:lpstr>汉仪中等线KW</vt:lpstr>
      <vt:lpstr>等线 Light</vt:lpstr>
      <vt:lpstr>汉仪书宋二KW</vt:lpstr>
      <vt:lpstr>Alibaba PuHuiTi R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cp:revision>151</cp:revision>
  <dcterms:created xsi:type="dcterms:W3CDTF">2022-07-18T04:18:57Z</dcterms:created>
  <dcterms:modified xsi:type="dcterms:W3CDTF">2022-07-18T04:18:57Z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D4AF0D3F195813D553FEBF623CBD8425</vt:lpwstr>
  </property>
  <property fmtid="{D5CDD505-2E9C-101B-9397-08002B2CF9AE}" pid="3" name="KSOProductBuildVer">
    <vt:lpwstr>2052-4.3.0.7280</vt:lpwstr>
  </property>
</Properties>
</file>