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97" r:id="rId4"/>
    <p:sldId id="257" r:id="rId6"/>
    <p:sldId id="263" r:id="rId7"/>
    <p:sldId id="271" r:id="rId8"/>
    <p:sldId id="273" r:id="rId9"/>
    <p:sldId id="286" r:id="rId10"/>
    <p:sldId id="287" r:id="rId11"/>
    <p:sldId id="275" r:id="rId12"/>
    <p:sldId id="274" r:id="rId13"/>
    <p:sldId id="276" r:id="rId14"/>
    <p:sldId id="277" r:id="rId15"/>
    <p:sldId id="280" r:id="rId16"/>
    <p:sldId id="282" r:id="rId17"/>
    <p:sldId id="283" r:id="rId18"/>
    <p:sldId id="284"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289"/>
    <a:srgbClr val="D0402E"/>
    <a:srgbClr val="222B89"/>
    <a:srgbClr val="BE5F33"/>
    <a:srgbClr val="4F384B"/>
    <a:srgbClr val="5F3E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p:restoredTop sz="94674"/>
  </p:normalViewPr>
  <p:slideViewPr>
    <p:cSldViewPr snapToGrid="0" snapToObjects="1">
      <p:cViewPr varScale="1">
        <p:scale>
          <a:sx n="108" d="100"/>
          <a:sy n="108" d="100"/>
        </p:scale>
        <p:origin x="8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02F08-ABF0-4D07-ADBD-D5877282B57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FE9F7-5078-4BF4-9BB6-25E9B65853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dirty="0">
                <a:solidFill>
                  <a:srgbClr val="839496"/>
                </a:solidFill>
                <a:effectLst/>
                <a:latin typeface="Sarasa Mono SC" panose="02000509000000000000" pitchFamily="49" charset="-122"/>
                <a:ea typeface="Sarasa Mono SC" panose="02000509000000000000" pitchFamily="49" charset="-122"/>
              </a:rPr>
              <a:t>RISC-V </a:t>
            </a:r>
            <a:r>
              <a:rPr lang="zh-CN" altLang="en-US" b="0" dirty="0">
                <a:solidFill>
                  <a:srgbClr val="839496"/>
                </a:solidFill>
                <a:effectLst/>
                <a:latin typeface="Sarasa Mono SC" panose="02000509000000000000" pitchFamily="49" charset="-122"/>
                <a:ea typeface="Sarasa Mono SC" panose="02000509000000000000" pitchFamily="49" charset="-122"/>
              </a:rPr>
              <a:t>是 </a:t>
            </a:r>
            <a:r>
              <a:rPr lang="en-US" altLang="zh-CN" b="0" dirty="0">
                <a:solidFill>
                  <a:srgbClr val="839496"/>
                </a:solidFill>
                <a:effectLst/>
                <a:latin typeface="Sarasa Mono SC" panose="02000509000000000000" pitchFamily="49" charset="-122"/>
                <a:ea typeface="Sarasa Mono SC" panose="02000509000000000000" pitchFamily="49" charset="-122"/>
              </a:rPr>
              <a:t>2010 </a:t>
            </a:r>
            <a:r>
              <a:rPr lang="zh-CN" altLang="en-US" b="0" dirty="0">
                <a:solidFill>
                  <a:srgbClr val="839496"/>
                </a:solidFill>
                <a:effectLst/>
                <a:latin typeface="Sarasa Mono SC" panose="02000509000000000000" pitchFamily="49" charset="-122"/>
                <a:ea typeface="Sarasa Mono SC" panose="02000509000000000000" pitchFamily="49" charset="-122"/>
              </a:rPr>
              <a:t>年首次概念化的开放式 </a:t>
            </a:r>
            <a:r>
              <a:rPr lang="en-US" altLang="zh-CN" b="0" dirty="0">
                <a:solidFill>
                  <a:srgbClr val="839496"/>
                </a:solidFill>
                <a:effectLst/>
                <a:latin typeface="Sarasa Mono SC" panose="02000509000000000000" pitchFamily="49" charset="-122"/>
                <a:ea typeface="Sarasa Mono SC" panose="02000509000000000000" pitchFamily="49" charset="-122"/>
              </a:rPr>
              <a:t>ISA, </a:t>
            </a:r>
            <a:r>
              <a:rPr lang="zh-CN" altLang="en-US" b="0" dirty="0">
                <a:solidFill>
                  <a:srgbClr val="839496"/>
                </a:solidFill>
                <a:effectLst/>
                <a:latin typeface="Sarasa Mono SC" panose="02000509000000000000" pitchFamily="49" charset="-122"/>
                <a:ea typeface="Sarasa Mono SC" panose="02000509000000000000" pitchFamily="49" charset="-122"/>
              </a:rPr>
              <a:t>最初的目标是研究和教育</a:t>
            </a:r>
            <a:r>
              <a:rPr lang="en-US" altLang="zh-CN" b="0" dirty="0">
                <a:solidFill>
                  <a:srgbClr val="839496"/>
                </a:solidFill>
                <a:effectLst/>
                <a:latin typeface="Sarasa Mono SC" panose="02000509000000000000" pitchFamily="49" charset="-122"/>
                <a:ea typeface="Sarasa Mono SC" panose="02000509000000000000" pitchFamily="49" charset="-122"/>
              </a:rPr>
              <a:t>. </a:t>
            </a:r>
            <a:r>
              <a:rPr lang="zh-CN" altLang="en-US" b="0" dirty="0">
                <a:solidFill>
                  <a:srgbClr val="839496"/>
                </a:solidFill>
                <a:effectLst/>
                <a:latin typeface="Sarasa Mono SC" panose="02000509000000000000" pitchFamily="49" charset="-122"/>
                <a:ea typeface="Sarasa Mono SC" panose="02000509000000000000" pitchFamily="49" charset="-122"/>
              </a:rPr>
              <a:t>与广泛使用的 </a:t>
            </a:r>
            <a:r>
              <a:rPr lang="en-US" altLang="zh-CN" b="0" dirty="0">
                <a:solidFill>
                  <a:srgbClr val="839496"/>
                </a:solidFill>
                <a:effectLst/>
                <a:latin typeface="Sarasa Mono SC" panose="02000509000000000000" pitchFamily="49" charset="-122"/>
                <a:ea typeface="Sarasa Mono SC" panose="02000509000000000000" pitchFamily="49" charset="-122"/>
              </a:rPr>
              <a:t>x86–64 ISA </a:t>
            </a:r>
            <a:r>
              <a:rPr lang="zh-CN" altLang="en-US" b="0" dirty="0">
                <a:solidFill>
                  <a:srgbClr val="839496"/>
                </a:solidFill>
                <a:effectLst/>
                <a:latin typeface="Sarasa Mono SC" panose="02000509000000000000" pitchFamily="49" charset="-122"/>
                <a:ea typeface="Sarasa Mono SC" panose="02000509000000000000" pitchFamily="49" charset="-122"/>
              </a:rPr>
              <a:t>相比</a:t>
            </a:r>
            <a:r>
              <a:rPr lang="en-US" altLang="zh-CN" b="0" dirty="0">
                <a:solidFill>
                  <a:srgbClr val="839496"/>
                </a:solidFill>
                <a:effectLst/>
                <a:latin typeface="Sarasa Mono SC" panose="02000509000000000000" pitchFamily="49" charset="-122"/>
                <a:ea typeface="Sarasa Mono SC" panose="02000509000000000000" pitchFamily="49" charset="-122"/>
              </a:rPr>
              <a:t>, </a:t>
            </a:r>
            <a:r>
              <a:rPr lang="zh-CN" altLang="en-US" b="0" dirty="0">
                <a:solidFill>
                  <a:srgbClr val="839496"/>
                </a:solidFill>
                <a:effectLst/>
                <a:latin typeface="Sarasa Mono SC" panose="02000509000000000000" pitchFamily="49" charset="-122"/>
                <a:ea typeface="Sarasa Mono SC" panose="02000509000000000000" pitchFamily="49" charset="-122"/>
              </a:rPr>
              <a:t>它采用 </a:t>
            </a:r>
            <a:r>
              <a:rPr lang="en-US" altLang="zh-CN" b="0" dirty="0">
                <a:solidFill>
                  <a:srgbClr val="839496"/>
                </a:solidFill>
                <a:effectLst/>
                <a:latin typeface="Sarasa Mono SC" panose="02000509000000000000" pitchFamily="49" charset="-122"/>
                <a:ea typeface="Sarasa Mono SC" panose="02000509000000000000" pitchFamily="49" charset="-122"/>
              </a:rPr>
              <a:t>RISC(</a:t>
            </a:r>
            <a:r>
              <a:rPr lang="zh-CN" altLang="en-US" b="0" dirty="0">
                <a:solidFill>
                  <a:srgbClr val="839496"/>
                </a:solidFill>
                <a:effectLst/>
                <a:latin typeface="Sarasa Mono SC" panose="02000509000000000000" pitchFamily="49" charset="-122"/>
                <a:ea typeface="Sarasa Mono SC" panose="02000509000000000000" pitchFamily="49" charset="-122"/>
              </a:rPr>
              <a:t>精简指令集计算机</a:t>
            </a:r>
            <a:r>
              <a:rPr lang="en-US" altLang="zh-CN" b="0" dirty="0">
                <a:solidFill>
                  <a:srgbClr val="839496"/>
                </a:solidFill>
                <a:effectLst/>
                <a:latin typeface="Sarasa Mono SC" panose="02000509000000000000" pitchFamily="49" charset="-122"/>
                <a:ea typeface="Sarasa Mono SC" panose="02000509000000000000" pitchFamily="49" charset="-122"/>
              </a:rPr>
              <a:t>)</a:t>
            </a:r>
            <a:r>
              <a:rPr lang="zh-CN" altLang="en-US" b="0" dirty="0">
                <a:solidFill>
                  <a:srgbClr val="839496"/>
                </a:solidFill>
                <a:effectLst/>
                <a:latin typeface="Sarasa Mono SC" panose="02000509000000000000" pitchFamily="49" charset="-122"/>
                <a:ea typeface="Sarasa Mono SC" panose="02000509000000000000" pitchFamily="49" charset="-122"/>
              </a:rPr>
              <a:t>方案通过提供更少的功能指令和内存寻址模式来简化微架构的设计</a:t>
            </a:r>
            <a:r>
              <a:rPr lang="en-US" altLang="zh-CN" b="0" dirty="0">
                <a:solidFill>
                  <a:srgbClr val="839496"/>
                </a:solidFill>
                <a:effectLst/>
                <a:latin typeface="Sarasa Mono SC" panose="02000509000000000000" pitchFamily="49" charset="-122"/>
                <a:ea typeface="Sarasa Mono SC" panose="02000509000000000000" pitchFamily="49" charset="-122"/>
              </a:rPr>
              <a:t>.</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333333"/>
                </a:solidFill>
                <a:effectLst/>
                <a:latin typeface="Helvetica Neue" panose="02000503000000020004"/>
              </a:rPr>
              <a:t>CKB VM</a:t>
            </a:r>
            <a:r>
              <a:rPr lang="zh-CN" altLang="en-US" b="0" i="0" dirty="0">
                <a:solidFill>
                  <a:srgbClr val="333333"/>
                </a:solidFill>
                <a:effectLst/>
                <a:latin typeface="Helvetica Neue" panose="02000503000000020004"/>
              </a:rPr>
              <a:t>是 </a:t>
            </a:r>
            <a:r>
              <a:rPr lang="en-US" altLang="zh-CN" b="0" i="0" dirty="0">
                <a:solidFill>
                  <a:srgbClr val="333333"/>
                </a:solidFill>
                <a:effectLst/>
                <a:latin typeface="Helvetica Neue" panose="02000503000000020004"/>
              </a:rPr>
              <a:t>RISC-V </a:t>
            </a:r>
            <a:r>
              <a:rPr lang="zh-CN" altLang="en-US" b="0" i="0" dirty="0">
                <a:solidFill>
                  <a:srgbClr val="333333"/>
                </a:solidFill>
                <a:effectLst/>
                <a:latin typeface="Helvetica Neue" panose="02000503000000020004"/>
              </a:rPr>
              <a:t>指令集的纯软件实现，用作 </a:t>
            </a:r>
            <a:r>
              <a:rPr lang="en-US" altLang="zh-CN" b="0" i="0" dirty="0">
                <a:solidFill>
                  <a:srgbClr val="333333"/>
                </a:solidFill>
                <a:effectLst/>
                <a:latin typeface="Helvetica Neue" panose="02000503000000020004"/>
              </a:rPr>
              <a:t>CKB </a:t>
            </a:r>
            <a:r>
              <a:rPr lang="zh-CN" altLang="en-US" b="0" i="0" dirty="0">
                <a:solidFill>
                  <a:srgbClr val="333333"/>
                </a:solidFill>
                <a:effectLst/>
                <a:latin typeface="Helvetica Neue" panose="02000503000000020004"/>
              </a:rPr>
              <a:t>中的脚本 </a:t>
            </a:r>
            <a:r>
              <a:rPr lang="en-US" altLang="zh-CN" b="0" i="0" dirty="0">
                <a:solidFill>
                  <a:srgbClr val="333333"/>
                </a:solidFill>
                <a:effectLst/>
                <a:latin typeface="Helvetica Neue" panose="02000503000000020004"/>
              </a:rPr>
              <a:t>VM</a:t>
            </a:r>
            <a:r>
              <a:rPr lang="zh-CN" altLang="en-US" b="0" i="0" dirty="0">
                <a:solidFill>
                  <a:srgbClr val="333333"/>
                </a:solidFill>
                <a:effectLst/>
                <a:latin typeface="Helvetica Neue" panose="02000503000000020004"/>
              </a:rPr>
              <a:t>。现在，它对</a:t>
            </a:r>
            <a:r>
              <a:rPr lang="en-US" altLang="zh-CN" b="0" i="0" dirty="0">
                <a:solidFill>
                  <a:srgbClr val="333333"/>
                </a:solidFill>
                <a:effectLst/>
                <a:latin typeface="Helvetica Neue" panose="02000503000000020004"/>
              </a:rPr>
              <a:t>32</a:t>
            </a:r>
            <a:r>
              <a:rPr lang="zh-CN" altLang="en-US" b="0" i="0" dirty="0">
                <a:solidFill>
                  <a:srgbClr val="333333"/>
                </a:solidFill>
                <a:effectLst/>
                <a:latin typeface="Helvetica Neue" panose="02000503000000020004"/>
              </a:rPr>
              <a:t>位和</a:t>
            </a:r>
            <a:r>
              <a:rPr lang="en-US" altLang="zh-CN" b="0" i="0" dirty="0">
                <a:solidFill>
                  <a:srgbClr val="333333"/>
                </a:solidFill>
                <a:effectLst/>
                <a:latin typeface="Helvetica Neue" panose="02000503000000020004"/>
              </a:rPr>
              <a:t>64</a:t>
            </a:r>
            <a:r>
              <a:rPr lang="zh-CN" altLang="en-US" b="0" i="0" dirty="0">
                <a:solidFill>
                  <a:srgbClr val="333333"/>
                </a:solidFill>
                <a:effectLst/>
                <a:latin typeface="Helvetica Neue" panose="02000503000000020004"/>
              </a:rPr>
              <a:t>位寄存器大小支持实施完整的</a:t>
            </a:r>
            <a:r>
              <a:rPr lang="en-US" altLang="zh-CN" b="0" i="0" dirty="0">
                <a:solidFill>
                  <a:srgbClr val="333333"/>
                </a:solidFill>
                <a:effectLst/>
                <a:latin typeface="Helvetica Neue" panose="02000503000000020004"/>
              </a:rPr>
              <a:t>IMC</a:t>
            </a:r>
            <a:r>
              <a:rPr lang="zh-CN" altLang="en-US" b="0" i="0" dirty="0">
                <a:solidFill>
                  <a:srgbClr val="333333"/>
                </a:solidFill>
                <a:effectLst/>
                <a:latin typeface="Helvetica Neue" panose="02000503000000020004"/>
              </a:rPr>
              <a:t>指令。将来，我们还可以实施</a:t>
            </a:r>
            <a:r>
              <a:rPr lang="en-US" altLang="zh-CN" b="0" i="0" dirty="0">
                <a:solidFill>
                  <a:srgbClr val="333333"/>
                </a:solidFill>
                <a:effectLst/>
                <a:latin typeface="Helvetica Neue" panose="02000503000000020004"/>
              </a:rPr>
              <a:t>V</a:t>
            </a:r>
            <a:r>
              <a:rPr lang="zh-CN" altLang="en-US" b="0" i="0" dirty="0">
                <a:solidFill>
                  <a:srgbClr val="333333"/>
                </a:solidFill>
                <a:effectLst/>
                <a:latin typeface="Helvetica Neue" panose="02000503000000020004"/>
              </a:rPr>
              <a:t>扩展，以实现更好的加密实现。</a:t>
            </a:r>
            <a:endParaRPr lang="zh-CN" altLang="en-US" dirty="0"/>
          </a:p>
        </p:txBody>
      </p:sp>
      <p:sp>
        <p:nvSpPr>
          <p:cNvPr id="4" name="灯片编号占位符 3"/>
          <p:cNvSpPr>
            <a:spLocks noGrp="1"/>
          </p:cNvSpPr>
          <p:nvPr>
            <p:ph type="sldNum" sz="quarter" idx="5"/>
          </p:nvPr>
        </p:nvSpPr>
        <p:spPr/>
        <p:txBody>
          <a:bodyPr/>
          <a:lstStyle/>
          <a:p>
            <a:fld id="{BBCFE9F7-5078-4BF4-9BB6-25E9B65853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ED6B8F28-10E4-FC4E-89CD-516875AE5460}"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1FF768-24A0-774B-A99C-BC14E79F17AD}" type="slidenum">
              <a:rPr kumimoji="1" lang="zh-CN" altLang="en-US" smtClean="0"/>
            </a:fld>
            <a:endParaRPr kumimoji="1" lang="zh-CN" altLang="en-US"/>
          </a:p>
        </p:txBody>
      </p:sp>
      <p:pic>
        <p:nvPicPr>
          <p:cNvPr id="2" name="图片 1" descr="rust online"/>
          <p:cNvPicPr>
            <a:picLocks noChangeAspect="1"/>
          </p:cNvPicPr>
          <p:nvPr userDrawn="1"/>
        </p:nvPicPr>
        <p:blipFill>
          <a:blip r:embed="rId2"/>
          <a:stretch>
            <a:fillRect/>
          </a:stretch>
        </p:blipFill>
        <p:spPr>
          <a:xfrm>
            <a:off x="0" y="0"/>
            <a:ext cx="1219073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556796" y="802579"/>
            <a:ext cx="1078407" cy="1078407"/>
          </a:xfrm>
          <a:prstGeom prst="rect">
            <a:avLst/>
          </a:prstGeom>
        </p:spPr>
      </p:pic>
      <p:pic>
        <p:nvPicPr>
          <p:cNvPr id="9" name="图片 8"/>
          <p:cNvPicPr>
            <a:picLocks noChangeAspect="1"/>
          </p:cNvPicPr>
          <p:nvPr userDrawn="1"/>
        </p:nvPicPr>
        <p:blipFill>
          <a:blip r:embed="rId3"/>
          <a:stretch>
            <a:fillRect/>
          </a:stretch>
        </p:blipFill>
        <p:spPr>
          <a:xfrm>
            <a:off x="0" y="6425705"/>
            <a:ext cx="12192000" cy="432295"/>
          </a:xfrm>
          <a:prstGeom prst="rect">
            <a:avLst/>
          </a:prstGeom>
        </p:spPr>
      </p:pic>
      <p:sp>
        <p:nvSpPr>
          <p:cNvPr id="3"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432295"/>
          </a:xfrm>
          <a:prstGeom prst="rect">
            <a:avLst/>
          </a:prstGeom>
        </p:spPr>
      </p:pic>
      <p:pic>
        <p:nvPicPr>
          <p:cNvPr id="3" name="图片 2"/>
          <p:cNvPicPr>
            <a:picLocks noChangeAspect="1"/>
          </p:cNvPicPr>
          <p:nvPr userDrawn="1"/>
        </p:nvPicPr>
        <p:blipFill>
          <a:blip r:embed="rId3"/>
          <a:stretch>
            <a:fillRect/>
          </a:stretch>
        </p:blipFill>
        <p:spPr>
          <a:xfrm>
            <a:off x="11042933" y="5739839"/>
            <a:ext cx="801256" cy="801256"/>
          </a:xfrm>
          <a:prstGeom prst="rect">
            <a:avLst/>
          </a:prstGeom>
        </p:spPr>
      </p:pic>
      <p:sp>
        <p:nvSpPr>
          <p:cNvPr id="10" name="Date Placeholder 2"/>
          <p:cNvSpPr txBox="1"/>
          <p:nvPr userDrawn="1"/>
        </p:nvSpPr>
        <p:spPr>
          <a:xfrm>
            <a:off x="8241665" y="66675"/>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0" y="6425705"/>
            <a:ext cx="12192000" cy="432295"/>
          </a:xfrm>
          <a:prstGeom prst="rect">
            <a:avLst/>
          </a:prstGeom>
        </p:spPr>
      </p:pic>
      <p:pic>
        <p:nvPicPr>
          <p:cNvPr id="6" name="图片 5"/>
          <p:cNvPicPr>
            <a:picLocks noChangeAspect="1"/>
          </p:cNvPicPr>
          <p:nvPr userDrawn="1"/>
        </p:nvPicPr>
        <p:blipFill>
          <a:blip r:embed="rId3"/>
          <a:stretch>
            <a:fillRect/>
          </a:stretch>
        </p:blipFill>
        <p:spPr>
          <a:xfrm>
            <a:off x="11042933" y="313154"/>
            <a:ext cx="801256" cy="801256"/>
          </a:xfrm>
          <a:prstGeom prst="rect">
            <a:avLst/>
          </a:prstGeom>
        </p:spPr>
      </p:pic>
      <p:cxnSp>
        <p:nvCxnSpPr>
          <p:cNvPr id="16" name="直线连接符 15"/>
          <p:cNvCxnSpPr/>
          <p:nvPr userDrawn="1"/>
        </p:nvCxnSpPr>
        <p:spPr>
          <a:xfrm>
            <a:off x="877485" y="1250481"/>
            <a:ext cx="5410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stretch>
            <a:fillRect/>
          </a:stretch>
        </p:blipFill>
        <p:spPr>
          <a:xfrm>
            <a:off x="11042933" y="313154"/>
            <a:ext cx="801256" cy="801256"/>
          </a:xfrm>
          <a:prstGeom prst="rect">
            <a:avLst/>
          </a:prstGeom>
        </p:spPr>
      </p:pic>
      <p:pic>
        <p:nvPicPr>
          <p:cNvPr id="28" name="图片 27"/>
          <p:cNvPicPr>
            <a:picLocks noChangeAspect="1"/>
          </p:cNvPicPr>
          <p:nvPr userDrawn="1"/>
        </p:nvPicPr>
        <p:blipFill>
          <a:blip r:embed="rId3"/>
          <a:stretch>
            <a:fillRect/>
          </a:stretch>
        </p:blipFill>
        <p:spPr>
          <a:xfrm>
            <a:off x="0" y="6425705"/>
            <a:ext cx="12192000" cy="432295"/>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6425705"/>
            <a:ext cx="12192000" cy="432295"/>
          </a:xfrm>
          <a:prstGeom prst="rect">
            <a:avLst/>
          </a:prstGeom>
        </p:spPr>
      </p:pic>
      <p:pic>
        <p:nvPicPr>
          <p:cNvPr id="3" name="图片 2"/>
          <p:cNvPicPr>
            <a:picLocks noChangeAspect="1"/>
          </p:cNvPicPr>
          <p:nvPr userDrawn="1"/>
        </p:nvPicPr>
        <p:blipFill>
          <a:blip r:embed="rId3"/>
          <a:stretch>
            <a:fillRect/>
          </a:stretch>
        </p:blipFill>
        <p:spPr>
          <a:xfrm>
            <a:off x="408323" y="313154"/>
            <a:ext cx="801256" cy="801256"/>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1042933" y="313154"/>
            <a:ext cx="801256" cy="801256"/>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lumMod val="75000"/>
                  </a:schemeClr>
                </a:solidFill>
                <a:latin typeface="Proxima Nova Lt" panose="02000506030000020004" pitchFamily="2" charset="0"/>
              </a:rPr>
              <a:t>Rust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Conf</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2021</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2022, Online,</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endParaRPr lang="en-US" altLang="zh-CN" b="0" i="0" dirty="0">
              <a:solidFill>
                <a:schemeClr val="bg1">
                  <a:lumMod val="75000"/>
                </a:schemeClr>
              </a:solidFill>
              <a:latin typeface="Proxima Nova Lt" panose="020005060300000200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11042933" y="313154"/>
            <a:ext cx="801256" cy="801256"/>
          </a:xfrm>
          <a:prstGeom prst="rect">
            <a:avLst/>
          </a:prstGeom>
        </p:spPr>
      </p:pic>
      <p:sp>
        <p:nvSpPr>
          <p:cNvPr id="15" name="矩形 14"/>
          <p:cNvSpPr/>
          <p:nvPr userDrawn="1"/>
        </p:nvSpPr>
        <p:spPr>
          <a:xfrm>
            <a:off x="5839193" y="1434551"/>
            <a:ext cx="5015068" cy="5094113"/>
          </a:xfrm>
          <a:prstGeom prst="rect">
            <a:avLst/>
          </a:prstGeom>
          <a:gradFill>
            <a:gsLst>
              <a:gs pos="0">
                <a:srgbClr val="5F3E7D"/>
              </a:gs>
              <a:gs pos="100000">
                <a:srgbClr val="222B89">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967218" y="636104"/>
            <a:ext cx="3661964" cy="4240696"/>
          </a:xfrm>
          <a:prstGeom prst="rect">
            <a:avLst/>
          </a:prstGeom>
          <a:gradFill>
            <a:gsLst>
              <a:gs pos="30000">
                <a:srgbClr val="222B89"/>
              </a:gs>
              <a:gs pos="99000">
                <a:srgbClr val="BE5F33">
                  <a:alpha val="69965"/>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3695678" y="329334"/>
            <a:ext cx="5956077" cy="5164816"/>
          </a:xfrm>
          <a:prstGeom prst="rect">
            <a:avLst/>
          </a:prstGeom>
          <a:gradFill>
            <a:gsLst>
              <a:gs pos="0">
                <a:srgbClr val="2A3289"/>
              </a:gs>
              <a:gs pos="100000">
                <a:srgbClr val="D040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lumMod val="75000"/>
                  </a:schemeClr>
                </a:solidFill>
                <a:latin typeface="Proxima Nova Lt" panose="02000506030000020004" pitchFamily="2" charset="0"/>
              </a:rPr>
              <a:t>Rust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Conf</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2021</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2022, Online,</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endParaRPr lang="en-US" altLang="zh-CN" b="0" i="0" dirty="0">
              <a:solidFill>
                <a:schemeClr val="bg1">
                  <a:lumMod val="75000"/>
                </a:schemeClr>
              </a:solidFill>
              <a:latin typeface="Proxima Nova Lt" panose="020005060300000200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8" name="文本框 7"/>
          <p:cNvSpPr txBox="1"/>
          <p:nvPr userDrawn="1"/>
        </p:nvSpPr>
        <p:spPr>
          <a:xfrm>
            <a:off x="3272530" y="2413337"/>
            <a:ext cx="5646939" cy="1015663"/>
          </a:xfrm>
          <a:prstGeom prst="rect">
            <a:avLst/>
          </a:prstGeom>
          <a:noFill/>
        </p:spPr>
        <p:txBody>
          <a:bodyPr wrap="square" rtlCol="0">
            <a:spAutoFit/>
          </a:bodyPr>
          <a:lstStyle/>
          <a:p>
            <a:pPr algn="ctr"/>
            <a:r>
              <a:rPr kumimoji="1" lang="en-US" altLang="zh-CN" sz="6000" b="1" dirty="0">
                <a:solidFill>
                  <a:schemeClr val="bg1"/>
                </a:solidFill>
                <a:latin typeface="Proxima Nova Rg" panose="02000506030000020004" pitchFamily="2" charset="0"/>
              </a:rPr>
              <a:t>Thanks</a:t>
            </a:r>
            <a:endParaRPr kumimoji="1" lang="zh-CN" altLang="en-US" sz="6000" b="1" dirty="0">
              <a:solidFill>
                <a:schemeClr val="bg1"/>
              </a:solidFill>
              <a:latin typeface="Proxima Nova Rg" panose="02000506030000020004" pitchFamily="2" charset="0"/>
            </a:endParaRPr>
          </a:p>
        </p:txBody>
      </p:sp>
      <p:sp>
        <p:nvSpPr>
          <p:cNvPr id="10" name="Date Placeholder 2"/>
          <p:cNvSpPr txBox="1"/>
          <p:nvPr userDrawn="1"/>
        </p:nvSpPr>
        <p:spPr>
          <a:xfrm>
            <a:off x="4242902" y="3429000"/>
            <a:ext cx="3706194" cy="36512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x-none" altLang="zh-CN" sz="1600" b="0" i="0">
                <a:solidFill>
                  <a:schemeClr val="bg1"/>
                </a:solidFill>
                <a:latin typeface="Proxima Nova Lt" panose="02000506030000020004" pitchFamily="2" charset="0"/>
              </a:rPr>
              <a:t>Rust</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China</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Conf</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2021-2022</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Online,</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China</a:t>
            </a:r>
            <a:endParaRPr lang="x-none" altLang="zh-CN" sz="1600" b="0" i="0">
              <a:solidFill>
                <a:schemeClr val="bg1"/>
              </a:solidFill>
              <a:latin typeface="Proxima Nova Lt" panose="020005060300000200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62051" y="1074050"/>
            <a:ext cx="1066949" cy="419158"/>
          </a:xfrm>
          <a:prstGeom prst="rect">
            <a:avLst/>
          </a:prstGeom>
        </p:spPr>
      </p:pic>
      <p:pic>
        <p:nvPicPr>
          <p:cNvPr id="12" name="图片 11"/>
          <p:cNvPicPr>
            <a:picLocks noChangeAspect="1"/>
          </p:cNvPicPr>
          <p:nvPr/>
        </p:nvPicPr>
        <p:blipFill>
          <a:blip r:embed="rId2"/>
          <a:stretch>
            <a:fillRect/>
          </a:stretch>
        </p:blipFill>
        <p:spPr>
          <a:xfrm>
            <a:off x="845408" y="2806916"/>
            <a:ext cx="238158" cy="628738"/>
          </a:xfrm>
          <a:prstGeom prst="rect">
            <a:avLst/>
          </a:prstGeom>
        </p:spPr>
      </p:pic>
      <p:pic>
        <p:nvPicPr>
          <p:cNvPr id="14" name="图片 13"/>
          <p:cNvPicPr>
            <a:picLocks noChangeAspect="1"/>
          </p:cNvPicPr>
          <p:nvPr/>
        </p:nvPicPr>
        <p:blipFill>
          <a:blip r:embed="rId2"/>
          <a:stretch>
            <a:fillRect/>
          </a:stretch>
        </p:blipFill>
        <p:spPr>
          <a:xfrm>
            <a:off x="782284" y="4345722"/>
            <a:ext cx="238158" cy="628738"/>
          </a:xfrm>
          <a:prstGeom prst="rect">
            <a:avLst/>
          </a:prstGeom>
        </p:spPr>
      </p:pic>
      <p:pic>
        <p:nvPicPr>
          <p:cNvPr id="9" name="图片 8"/>
          <p:cNvPicPr>
            <a:picLocks noChangeAspect="1"/>
          </p:cNvPicPr>
          <p:nvPr/>
        </p:nvPicPr>
        <p:blipFill>
          <a:blip r:embed="rId3"/>
          <a:stretch>
            <a:fillRect/>
          </a:stretch>
        </p:blipFill>
        <p:spPr>
          <a:xfrm>
            <a:off x="662051" y="3545510"/>
            <a:ext cx="6706536" cy="1114581"/>
          </a:xfrm>
          <a:prstGeom prst="rect">
            <a:avLst/>
          </a:prstGeom>
        </p:spPr>
      </p:pic>
      <p:sp>
        <p:nvSpPr>
          <p:cNvPr id="13" name="文本框 12"/>
          <p:cNvSpPr txBox="1"/>
          <p:nvPr/>
        </p:nvSpPr>
        <p:spPr>
          <a:xfrm>
            <a:off x="782284" y="2648131"/>
            <a:ext cx="6703758" cy="787523"/>
          </a:xfrm>
          <a:prstGeom prst="rect">
            <a:avLst/>
          </a:prstGeom>
          <a:noFill/>
        </p:spPr>
        <p:txBody>
          <a:bodyPr wrap="none" rtlCol="0">
            <a:spAutoFit/>
          </a:bodyPr>
          <a:lstStyle/>
          <a:p>
            <a:pPr>
              <a:lnSpc>
                <a:spcPct val="150000"/>
              </a:lnSpc>
            </a:pPr>
            <a:r>
              <a:rPr kumimoji="1" lang="en-US" altLang="zh-CN" sz="1600" dirty="0" err="1">
                <a:solidFill>
                  <a:schemeClr val="tx1">
                    <a:lumMod val="65000"/>
                    <a:lumOff val="35000"/>
                  </a:schemeClr>
                </a:solidFill>
                <a:latin typeface="PingFang SC Light" panose="020B0400000000000000" pitchFamily="34" charset="-122"/>
                <a:ea typeface="PingFang SC Light" panose="020B0400000000000000" pitchFamily="34" charset="-122"/>
              </a:rPr>
              <a:t>Rigisters</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Limited, typically only 16 or 32 general purpose registers</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Memory: Typically “unlimited”</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sp>
        <p:nvSpPr>
          <p:cNvPr id="15" name="文本框 14"/>
          <p:cNvSpPr txBox="1"/>
          <p:nvPr/>
        </p:nvSpPr>
        <p:spPr>
          <a:xfrm>
            <a:off x="782284" y="4984430"/>
            <a:ext cx="6788461" cy="418191"/>
          </a:xfrm>
          <a:prstGeom prst="rect">
            <a:avLst/>
          </a:prstGeom>
          <a:noFill/>
        </p:spPr>
        <p:txBody>
          <a:bodyPr wrap="non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It is impossible to directly and statically map a variable to a register.</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sp>
        <p:nvSpPr>
          <p:cNvPr id="10" name="文本框 9"/>
          <p:cNvSpPr txBox="1"/>
          <p:nvPr/>
        </p:nvSpPr>
        <p:spPr>
          <a:xfrm>
            <a:off x="782284" y="324180"/>
            <a:ext cx="10864590" cy="1446550"/>
          </a:xfrm>
          <a:prstGeom prst="rect">
            <a:avLst/>
          </a:prstGeom>
          <a:noFill/>
        </p:spPr>
        <p:txBody>
          <a:bodyPr wrap="square" rtlCol="0">
            <a:spAutoFit/>
          </a:bodyPr>
          <a:lstStyle/>
          <a:p>
            <a:r>
              <a:rPr kumimoji="1" lang="en-US" altLang="zh-CN" sz="4400" b="1" dirty="0">
                <a:latin typeface="Proxima Nova Rg" panose="02000506030000020004" pitchFamily="2" charset="0"/>
              </a:rPr>
              <a:t>Approach: Hand-writing register allocation</a:t>
            </a:r>
            <a:endParaRPr kumimoji="1" lang="zh-CN" altLang="en-US" sz="4400" b="1" dirty="0">
              <a:latin typeface="Proxima Nova Rg" panose="02000506030000020004"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62051" y="1074050"/>
            <a:ext cx="1066949" cy="419158"/>
          </a:xfrm>
          <a:prstGeom prst="rect">
            <a:avLst/>
          </a:prstGeom>
        </p:spPr>
      </p:pic>
      <p:pic>
        <p:nvPicPr>
          <p:cNvPr id="12" name="图片 11"/>
          <p:cNvPicPr>
            <a:picLocks noChangeAspect="1"/>
          </p:cNvPicPr>
          <p:nvPr/>
        </p:nvPicPr>
        <p:blipFill>
          <a:blip r:embed="rId2"/>
          <a:stretch>
            <a:fillRect/>
          </a:stretch>
        </p:blipFill>
        <p:spPr>
          <a:xfrm>
            <a:off x="845408" y="2806916"/>
            <a:ext cx="238158" cy="628738"/>
          </a:xfrm>
          <a:prstGeom prst="rect">
            <a:avLst/>
          </a:prstGeom>
        </p:spPr>
      </p:pic>
      <p:pic>
        <p:nvPicPr>
          <p:cNvPr id="14" name="图片 13"/>
          <p:cNvPicPr>
            <a:picLocks noChangeAspect="1"/>
          </p:cNvPicPr>
          <p:nvPr/>
        </p:nvPicPr>
        <p:blipFill>
          <a:blip r:embed="rId2"/>
          <a:stretch>
            <a:fillRect/>
          </a:stretch>
        </p:blipFill>
        <p:spPr>
          <a:xfrm>
            <a:off x="782284" y="4345722"/>
            <a:ext cx="238158" cy="628738"/>
          </a:xfrm>
          <a:prstGeom prst="rect">
            <a:avLst/>
          </a:prstGeom>
        </p:spPr>
      </p:pic>
      <p:pic>
        <p:nvPicPr>
          <p:cNvPr id="3" name="图片 2"/>
          <p:cNvPicPr>
            <a:picLocks noChangeAspect="1"/>
          </p:cNvPicPr>
          <p:nvPr/>
        </p:nvPicPr>
        <p:blipFill>
          <a:blip r:embed="rId3"/>
          <a:stretch>
            <a:fillRect/>
          </a:stretch>
        </p:blipFill>
        <p:spPr>
          <a:xfrm>
            <a:off x="782284" y="1985129"/>
            <a:ext cx="3381847" cy="4382112"/>
          </a:xfrm>
          <a:prstGeom prst="rect">
            <a:avLst/>
          </a:prstGeom>
        </p:spPr>
      </p:pic>
      <p:sp>
        <p:nvSpPr>
          <p:cNvPr id="4" name="云形 3"/>
          <p:cNvSpPr/>
          <p:nvPr/>
        </p:nvSpPr>
        <p:spPr>
          <a:xfrm>
            <a:off x="3693111" y="1548769"/>
            <a:ext cx="3080552" cy="1894725"/>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Machine have a long lifetime, it’s possible do some tricks</a:t>
            </a:r>
            <a:endParaRPr lang="zh-CN" altLang="en-US" dirty="0"/>
          </a:p>
        </p:txBody>
      </p:sp>
      <p:pic>
        <p:nvPicPr>
          <p:cNvPr id="7" name="图片 6"/>
          <p:cNvPicPr>
            <a:picLocks noChangeAspect="1"/>
          </p:cNvPicPr>
          <p:nvPr/>
        </p:nvPicPr>
        <p:blipFill>
          <a:blip r:embed="rId4"/>
          <a:stretch>
            <a:fillRect/>
          </a:stretch>
        </p:blipFill>
        <p:spPr>
          <a:xfrm>
            <a:off x="6773663" y="1985366"/>
            <a:ext cx="3677163" cy="4267796"/>
          </a:xfrm>
          <a:prstGeom prst="rect">
            <a:avLst/>
          </a:prstGeom>
        </p:spPr>
      </p:pic>
      <p:sp>
        <p:nvSpPr>
          <p:cNvPr id="15" name="文本框 14"/>
          <p:cNvSpPr txBox="1"/>
          <p:nvPr/>
        </p:nvSpPr>
        <p:spPr>
          <a:xfrm>
            <a:off x="10450826" y="1985366"/>
            <a:ext cx="1586884" cy="369332"/>
          </a:xfrm>
          <a:prstGeom prst="rect">
            <a:avLst/>
          </a:prstGeom>
          <a:noFill/>
        </p:spPr>
        <p:txBody>
          <a:bodyPr wrap="square">
            <a:spAutoFit/>
          </a:bodyPr>
          <a:lstStyle/>
          <a:p>
            <a:r>
              <a:rPr lang="en-US" altLang="zh-CN" b="0" i="0" dirty="0">
                <a:solidFill>
                  <a:srgbClr val="000000"/>
                </a:solidFill>
                <a:effectLst/>
                <a:latin typeface="Roboto" panose="02000000000000000000" pitchFamily="2" charset="0"/>
              </a:rPr>
              <a:t>pseudo code</a:t>
            </a:r>
            <a:endParaRPr lang="zh-CN" altLang="en-US" dirty="0"/>
          </a:p>
        </p:txBody>
      </p:sp>
      <p:sp>
        <p:nvSpPr>
          <p:cNvPr id="10" name="文本框 9"/>
          <p:cNvSpPr txBox="1"/>
          <p:nvPr/>
        </p:nvSpPr>
        <p:spPr>
          <a:xfrm>
            <a:off x="782284" y="324180"/>
            <a:ext cx="10864590" cy="1446550"/>
          </a:xfrm>
          <a:prstGeom prst="rect">
            <a:avLst/>
          </a:prstGeom>
          <a:noFill/>
        </p:spPr>
        <p:txBody>
          <a:bodyPr wrap="square" rtlCol="0">
            <a:spAutoFit/>
          </a:bodyPr>
          <a:lstStyle/>
          <a:p>
            <a:r>
              <a:rPr kumimoji="1" lang="en-US" altLang="zh-CN" sz="4400" b="1" dirty="0">
                <a:latin typeface="Proxima Nova Rg" panose="02000506030000020004" pitchFamily="2" charset="0"/>
              </a:rPr>
              <a:t>Approach: Hand-writing register allocation</a:t>
            </a:r>
            <a:endParaRPr kumimoji="1" lang="zh-CN" altLang="en-US" sz="4400" b="1" dirty="0">
              <a:latin typeface="Proxima Nova Rg" panose="0200050603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62051" y="1074050"/>
            <a:ext cx="1066949" cy="419158"/>
          </a:xfrm>
          <a:prstGeom prst="rect">
            <a:avLst/>
          </a:prstGeom>
        </p:spPr>
      </p:pic>
      <p:pic>
        <p:nvPicPr>
          <p:cNvPr id="12" name="图片 11"/>
          <p:cNvPicPr>
            <a:picLocks noChangeAspect="1"/>
          </p:cNvPicPr>
          <p:nvPr/>
        </p:nvPicPr>
        <p:blipFill>
          <a:blip r:embed="rId2"/>
          <a:stretch>
            <a:fillRect/>
          </a:stretch>
        </p:blipFill>
        <p:spPr>
          <a:xfrm>
            <a:off x="845408" y="2806916"/>
            <a:ext cx="238158" cy="628738"/>
          </a:xfrm>
          <a:prstGeom prst="rect">
            <a:avLst/>
          </a:prstGeom>
        </p:spPr>
      </p:pic>
      <p:pic>
        <p:nvPicPr>
          <p:cNvPr id="14" name="图片 13"/>
          <p:cNvPicPr>
            <a:picLocks noChangeAspect="1"/>
          </p:cNvPicPr>
          <p:nvPr/>
        </p:nvPicPr>
        <p:blipFill>
          <a:blip r:embed="rId2"/>
          <a:stretch>
            <a:fillRect/>
          </a:stretch>
        </p:blipFill>
        <p:spPr>
          <a:xfrm>
            <a:off x="782284" y="4345722"/>
            <a:ext cx="238158" cy="628738"/>
          </a:xfrm>
          <a:prstGeom prst="rect">
            <a:avLst/>
          </a:prstGeom>
        </p:spPr>
      </p:pic>
      <p:sp>
        <p:nvSpPr>
          <p:cNvPr id="13" name="文本框 12"/>
          <p:cNvSpPr txBox="1"/>
          <p:nvPr/>
        </p:nvSpPr>
        <p:spPr>
          <a:xfrm>
            <a:off x="665359" y="3028870"/>
            <a:ext cx="9845802" cy="338554"/>
          </a:xfrm>
          <a:prstGeom prst="rect">
            <a:avLst/>
          </a:prstGeom>
          <a:noFill/>
        </p:spPr>
        <p:txBody>
          <a:bodyPr wrap="square">
            <a:spAutoFit/>
          </a:bodyPr>
          <a:lstStyle/>
          <a:p>
            <a:r>
              <a:rPr kumimoji="1" lang="zh-CN" altLang="en-US" sz="1600" dirty="0">
                <a:solidFill>
                  <a:schemeClr val="tx1">
                    <a:lumMod val="65000"/>
                    <a:lumOff val="35000"/>
                  </a:schemeClr>
                </a:solidFill>
                <a:ea typeface="PingFang SC Light" panose="020B0400000000000000" pitchFamily="34" charset="-122"/>
              </a:rPr>
              <a:t>https://github.com/mohanson/ckb-vm/blob/develop/src/machine/asm/execute_x64.S#L74-L120</a:t>
            </a:r>
            <a:endParaRPr kumimoji="1" lang="zh-CN" altLang="en-US" sz="1600" dirty="0">
              <a:solidFill>
                <a:schemeClr val="tx1">
                  <a:lumMod val="65000"/>
                  <a:lumOff val="35000"/>
                </a:schemeClr>
              </a:solidFill>
              <a:ea typeface="PingFang SC Light" panose="020B0400000000000000" pitchFamily="34" charset="-122"/>
            </a:endParaRPr>
          </a:p>
        </p:txBody>
      </p:sp>
      <p:pic>
        <p:nvPicPr>
          <p:cNvPr id="10" name="图片 9"/>
          <p:cNvPicPr>
            <a:picLocks noChangeAspect="1"/>
          </p:cNvPicPr>
          <p:nvPr/>
        </p:nvPicPr>
        <p:blipFill>
          <a:blip r:embed="rId3"/>
          <a:stretch>
            <a:fillRect/>
          </a:stretch>
        </p:blipFill>
        <p:spPr>
          <a:xfrm>
            <a:off x="782284" y="3510738"/>
            <a:ext cx="10221751" cy="1829055"/>
          </a:xfrm>
          <a:prstGeom prst="rect">
            <a:avLst/>
          </a:prstGeom>
        </p:spPr>
      </p:pic>
      <p:sp>
        <p:nvSpPr>
          <p:cNvPr id="16" name="文本框 15"/>
          <p:cNvSpPr txBox="1"/>
          <p:nvPr/>
        </p:nvSpPr>
        <p:spPr>
          <a:xfrm>
            <a:off x="665359" y="2508961"/>
            <a:ext cx="7067384" cy="422873"/>
          </a:xfrm>
          <a:prstGeom prst="rect">
            <a:avLst/>
          </a:prstGeom>
          <a:noFill/>
        </p:spPr>
        <p:txBody>
          <a:bodyPr wrap="non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Example of static register allocation in CKB-VM ASM interpreter mode</a:t>
            </a:r>
            <a:endParaRPr kumimoji="1" lang="en-US" altLang="zh-CN" sz="1600" dirty="0">
              <a:solidFill>
                <a:schemeClr val="tx1">
                  <a:lumMod val="65000"/>
                  <a:lumOff val="35000"/>
                </a:schemeClr>
              </a:solidFill>
              <a:ea typeface="PingFang SC Light" panose="020B0400000000000000" pitchFamily="34" charset="-122"/>
            </a:endParaRPr>
          </a:p>
        </p:txBody>
      </p:sp>
      <p:sp>
        <p:nvSpPr>
          <p:cNvPr id="9" name="文本框 8"/>
          <p:cNvSpPr txBox="1"/>
          <p:nvPr/>
        </p:nvSpPr>
        <p:spPr>
          <a:xfrm>
            <a:off x="782284" y="324180"/>
            <a:ext cx="10864590" cy="1446550"/>
          </a:xfrm>
          <a:prstGeom prst="rect">
            <a:avLst/>
          </a:prstGeom>
          <a:noFill/>
        </p:spPr>
        <p:txBody>
          <a:bodyPr wrap="square" rtlCol="0">
            <a:spAutoFit/>
          </a:bodyPr>
          <a:lstStyle/>
          <a:p>
            <a:r>
              <a:rPr kumimoji="1" lang="en-US" altLang="zh-CN" sz="4400" b="1" dirty="0">
                <a:latin typeface="Proxima Nova Rg" panose="02000506030000020004" pitchFamily="2" charset="0"/>
              </a:rPr>
              <a:t>Approach: Hand-writing register allocation</a:t>
            </a:r>
            <a:endParaRPr kumimoji="1" lang="zh-CN" altLang="en-US" sz="4400" b="1" dirty="0">
              <a:latin typeface="Proxima Nova Rg" panose="02000506030000020004"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9733" y="1926988"/>
            <a:ext cx="1909497" cy="461665"/>
          </a:xfrm>
          <a:prstGeom prst="rect">
            <a:avLst/>
          </a:prstGeom>
          <a:noFill/>
        </p:spPr>
        <p:txBody>
          <a:bodyPr wrap="none" rtlCol="0">
            <a:spAutoFit/>
          </a:bodyPr>
          <a:lstStyle/>
          <a:p>
            <a:r>
              <a:rPr kumimoji="1" lang="en-US" altLang="zh-CN" sz="2400" b="1" dirty="0">
                <a:solidFill>
                  <a:schemeClr val="tx1">
                    <a:lumMod val="85000"/>
                    <a:lumOff val="15000"/>
                  </a:schemeClr>
                </a:solidFill>
                <a:latin typeface="Proxima Nova Lt" panose="02000506030000020004" pitchFamily="2" charset="0"/>
                <a:ea typeface="PingFang SC Medium" panose="020B0400000000000000" pitchFamily="34" charset="-122"/>
              </a:rPr>
              <a:t>Basic block</a:t>
            </a:r>
            <a:endParaRPr kumimoji="1" lang="zh-CN" altLang="en-US" sz="2400" b="1" dirty="0">
              <a:solidFill>
                <a:schemeClr val="tx1">
                  <a:lumMod val="85000"/>
                  <a:lumOff val="15000"/>
                </a:schemeClr>
              </a:solidFill>
              <a:latin typeface="Proxima Nova Lt" panose="02000506030000020004" pitchFamily="2" charset="0"/>
              <a:ea typeface="PingFang SC Medium" panose="020B0400000000000000" pitchFamily="34" charset="-122"/>
            </a:endParaRPr>
          </a:p>
        </p:txBody>
      </p:sp>
      <p:pic>
        <p:nvPicPr>
          <p:cNvPr id="12" name="图片 11"/>
          <p:cNvPicPr>
            <a:picLocks noChangeAspect="1"/>
          </p:cNvPicPr>
          <p:nvPr/>
        </p:nvPicPr>
        <p:blipFill>
          <a:blip r:embed="rId1"/>
          <a:stretch>
            <a:fillRect/>
          </a:stretch>
        </p:blipFill>
        <p:spPr>
          <a:xfrm>
            <a:off x="845408" y="2806916"/>
            <a:ext cx="238158" cy="628738"/>
          </a:xfrm>
          <a:prstGeom prst="rect">
            <a:avLst/>
          </a:prstGeom>
        </p:spPr>
      </p:pic>
      <p:pic>
        <p:nvPicPr>
          <p:cNvPr id="14" name="图片 13"/>
          <p:cNvPicPr>
            <a:picLocks noChangeAspect="1"/>
          </p:cNvPicPr>
          <p:nvPr/>
        </p:nvPicPr>
        <p:blipFill>
          <a:blip r:embed="rId1"/>
          <a:stretch>
            <a:fillRect/>
          </a:stretch>
        </p:blipFill>
        <p:spPr>
          <a:xfrm>
            <a:off x="782284" y="4345722"/>
            <a:ext cx="238158" cy="628738"/>
          </a:xfrm>
          <a:prstGeom prst="rect">
            <a:avLst/>
          </a:prstGeom>
        </p:spPr>
      </p:pic>
      <p:sp>
        <p:nvSpPr>
          <p:cNvPr id="4" name="文本框 3"/>
          <p:cNvSpPr txBox="1"/>
          <p:nvPr/>
        </p:nvSpPr>
        <p:spPr>
          <a:xfrm>
            <a:off x="782284" y="2648131"/>
            <a:ext cx="9166612" cy="1895519"/>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There is a concept in the interpreter called </a:t>
            </a:r>
            <a:r>
              <a:rPr kumimoji="1" lang="en-US" altLang="zh-CN" sz="1600" dirty="0">
                <a:solidFill>
                  <a:srgbClr val="FF0000"/>
                </a:solidFill>
                <a:latin typeface="PingFang SC Light" panose="020B0400000000000000" pitchFamily="34" charset="-122"/>
                <a:ea typeface="PingFang SC Light" panose="020B0400000000000000" pitchFamily="34" charset="-122"/>
              </a:rPr>
              <a:t>basic block</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A basic block has only one entry and exit, and executes the instructions in the block sequentially. Any instruction that can change the flow of execution will end up with a basic block(</a:t>
            </a:r>
            <a:r>
              <a:rPr kumimoji="1" lang="en-US" altLang="zh-CN" sz="1600" dirty="0">
                <a:solidFill>
                  <a:srgbClr val="FF0000"/>
                </a:solidFill>
                <a:latin typeface="PingFang SC Light" panose="020B0400000000000000" pitchFamily="34" charset="-122"/>
                <a:ea typeface="PingFang SC Light" panose="020B0400000000000000" pitchFamily="34" charset="-122"/>
              </a:rPr>
              <a:t>Jumps, calls, returns and </a:t>
            </a:r>
            <a:r>
              <a:rPr kumimoji="1" lang="en-US" altLang="zh-CN" sz="1600" dirty="0" err="1">
                <a:solidFill>
                  <a:srgbClr val="FF0000"/>
                </a:solidFill>
                <a:latin typeface="PingFang SC Light" panose="020B0400000000000000" pitchFamily="34" charset="-122"/>
                <a:ea typeface="PingFang SC Light" panose="020B0400000000000000" pitchFamily="34" charset="-122"/>
              </a:rPr>
              <a:t>syscalls</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Basic block is also known as </a:t>
            </a:r>
            <a:r>
              <a:rPr kumimoji="1" lang="en-US" altLang="zh-CN" sz="1600" dirty="0">
                <a:solidFill>
                  <a:srgbClr val="FF0000"/>
                </a:solidFill>
                <a:latin typeface="PingFang SC Light" panose="020B0400000000000000" pitchFamily="34" charset="-122"/>
                <a:ea typeface="PingFang SC Light" panose="020B0400000000000000" pitchFamily="34" charset="-122"/>
              </a:rPr>
              <a:t>Trace</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sp>
        <p:nvSpPr>
          <p:cNvPr id="7" name="文本框 6"/>
          <p:cNvSpPr txBox="1"/>
          <p:nvPr/>
        </p:nvSpPr>
        <p:spPr>
          <a:xfrm>
            <a:off x="747402" y="313090"/>
            <a:ext cx="7091581" cy="769441"/>
          </a:xfrm>
          <a:prstGeom prst="rect">
            <a:avLst/>
          </a:prstGeom>
          <a:noFill/>
        </p:spPr>
        <p:txBody>
          <a:bodyPr wrap="square" rtlCol="0">
            <a:spAutoFit/>
          </a:bodyPr>
          <a:lstStyle/>
          <a:p>
            <a:r>
              <a:rPr kumimoji="1" lang="en-US" altLang="zh-CN" sz="4400" b="1" dirty="0">
                <a:latin typeface="Proxima Nova Rg" panose="02000506030000020004" pitchFamily="2" charset="0"/>
              </a:rPr>
              <a:t>Approach: Tail recursion</a:t>
            </a:r>
            <a:endParaRPr kumimoji="1" lang="zh-CN" altLang="en-US" sz="4400" b="1" dirty="0">
              <a:latin typeface="Proxima Nova Rg" panose="02000506030000020004"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845408" y="2806916"/>
            <a:ext cx="238158" cy="628738"/>
          </a:xfrm>
          <a:prstGeom prst="rect">
            <a:avLst/>
          </a:prstGeom>
        </p:spPr>
      </p:pic>
      <p:pic>
        <p:nvPicPr>
          <p:cNvPr id="14" name="图片 13"/>
          <p:cNvPicPr>
            <a:picLocks noChangeAspect="1"/>
          </p:cNvPicPr>
          <p:nvPr/>
        </p:nvPicPr>
        <p:blipFill>
          <a:blip r:embed="rId1"/>
          <a:stretch>
            <a:fillRect/>
          </a:stretch>
        </p:blipFill>
        <p:spPr>
          <a:xfrm>
            <a:off x="782284" y="4345722"/>
            <a:ext cx="238158" cy="628738"/>
          </a:xfrm>
          <a:prstGeom prst="rect">
            <a:avLst/>
          </a:prstGeom>
        </p:spPr>
      </p:pic>
      <p:pic>
        <p:nvPicPr>
          <p:cNvPr id="5" name="图片 4"/>
          <p:cNvPicPr>
            <a:picLocks noChangeAspect="1"/>
          </p:cNvPicPr>
          <p:nvPr/>
        </p:nvPicPr>
        <p:blipFill>
          <a:blip r:embed="rId2"/>
          <a:stretch>
            <a:fillRect/>
          </a:stretch>
        </p:blipFill>
        <p:spPr>
          <a:xfrm>
            <a:off x="901362" y="2430910"/>
            <a:ext cx="6611273" cy="3439005"/>
          </a:xfrm>
          <a:prstGeom prst="rect">
            <a:avLst/>
          </a:prstGeom>
        </p:spPr>
      </p:pic>
      <p:sp>
        <p:nvSpPr>
          <p:cNvPr id="9" name="文本框 8"/>
          <p:cNvSpPr txBox="1"/>
          <p:nvPr/>
        </p:nvSpPr>
        <p:spPr>
          <a:xfrm>
            <a:off x="845408" y="1480108"/>
            <a:ext cx="9166612" cy="787523"/>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Can you split the codes below into Traces? Note: </a:t>
            </a:r>
            <a:r>
              <a:rPr kumimoji="1" lang="en-US" altLang="zh-CN" sz="1600" dirty="0" err="1">
                <a:solidFill>
                  <a:srgbClr val="FF0000"/>
                </a:solidFill>
                <a:latin typeface="PingFang SC Light" panose="020B0400000000000000" pitchFamily="34" charset="-122"/>
                <a:ea typeface="PingFang SC Light" panose="020B0400000000000000" pitchFamily="34" charset="-122"/>
              </a:rPr>
              <a:t>bnez</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is a condition jump, </a:t>
            </a:r>
            <a:r>
              <a:rPr kumimoji="1" lang="en-US" altLang="zh-CN" sz="1600" dirty="0">
                <a:solidFill>
                  <a:srgbClr val="FF0000"/>
                </a:solidFill>
                <a:latin typeface="PingFang SC Light" panose="020B0400000000000000" pitchFamily="34" charset="-122"/>
                <a:ea typeface="PingFang SC Light" panose="020B0400000000000000" pitchFamily="34" charset="-122"/>
              </a:rPr>
              <a:t>ret</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is a return, </a:t>
            </a:r>
            <a:r>
              <a:rPr kumimoji="1" lang="en-US" altLang="zh-CN" sz="1600" dirty="0" err="1">
                <a:solidFill>
                  <a:srgbClr val="FF0000"/>
                </a:solidFill>
                <a:latin typeface="PingFang SC Light" panose="020B0400000000000000" pitchFamily="34" charset="-122"/>
                <a:ea typeface="PingFang SC Light" panose="020B0400000000000000" pitchFamily="34" charset="-122"/>
              </a:rPr>
              <a:t>jalr</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and </a:t>
            </a:r>
            <a:r>
              <a:rPr kumimoji="1" lang="en-US" altLang="zh-CN" sz="1600" dirty="0">
                <a:solidFill>
                  <a:srgbClr val="FF0000"/>
                </a:solidFill>
                <a:latin typeface="PingFang SC Light" panose="020B0400000000000000" pitchFamily="34" charset="-122"/>
                <a:ea typeface="PingFang SC Light" panose="020B0400000000000000" pitchFamily="34" charset="-122"/>
              </a:rPr>
              <a:t>j</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is a jump.</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sp>
        <p:nvSpPr>
          <p:cNvPr id="7" name="文本框 6"/>
          <p:cNvSpPr txBox="1"/>
          <p:nvPr/>
        </p:nvSpPr>
        <p:spPr>
          <a:xfrm>
            <a:off x="747402" y="313090"/>
            <a:ext cx="7091581" cy="769441"/>
          </a:xfrm>
          <a:prstGeom prst="rect">
            <a:avLst/>
          </a:prstGeom>
          <a:noFill/>
        </p:spPr>
        <p:txBody>
          <a:bodyPr wrap="square" rtlCol="0">
            <a:spAutoFit/>
          </a:bodyPr>
          <a:lstStyle/>
          <a:p>
            <a:r>
              <a:rPr kumimoji="1" lang="en-US" altLang="zh-CN" sz="4400" b="1" dirty="0">
                <a:latin typeface="Proxima Nova Rg" panose="02000506030000020004" pitchFamily="2" charset="0"/>
              </a:rPr>
              <a:t>Approach: Tail recursion</a:t>
            </a:r>
            <a:endParaRPr kumimoji="1" lang="zh-CN" altLang="en-US" sz="4400" b="1" dirty="0">
              <a:latin typeface="Proxima Nova Rg" panose="02000506030000020004"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845408" y="2806916"/>
            <a:ext cx="238158" cy="628738"/>
          </a:xfrm>
          <a:prstGeom prst="rect">
            <a:avLst/>
          </a:prstGeom>
        </p:spPr>
      </p:pic>
      <p:pic>
        <p:nvPicPr>
          <p:cNvPr id="14" name="图片 13"/>
          <p:cNvPicPr>
            <a:picLocks noChangeAspect="1"/>
          </p:cNvPicPr>
          <p:nvPr/>
        </p:nvPicPr>
        <p:blipFill>
          <a:blip r:embed="rId1"/>
          <a:stretch>
            <a:fillRect/>
          </a:stretch>
        </p:blipFill>
        <p:spPr>
          <a:xfrm>
            <a:off x="782284" y="4345722"/>
            <a:ext cx="238158" cy="628738"/>
          </a:xfrm>
          <a:prstGeom prst="rect">
            <a:avLst/>
          </a:prstGeom>
        </p:spPr>
      </p:pic>
      <p:sp>
        <p:nvSpPr>
          <p:cNvPr id="9" name="文本框 8"/>
          <p:cNvSpPr txBox="1"/>
          <p:nvPr/>
        </p:nvSpPr>
        <p:spPr>
          <a:xfrm>
            <a:off x="845408" y="1480108"/>
            <a:ext cx="9166612" cy="418191"/>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Main interpreter loop with Trace(pseudo code):</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pic>
        <p:nvPicPr>
          <p:cNvPr id="3" name="图片 2"/>
          <p:cNvPicPr>
            <a:picLocks noChangeAspect="1"/>
          </p:cNvPicPr>
          <p:nvPr/>
        </p:nvPicPr>
        <p:blipFill>
          <a:blip r:embed="rId2"/>
          <a:stretch>
            <a:fillRect/>
          </a:stretch>
        </p:blipFill>
        <p:spPr>
          <a:xfrm>
            <a:off x="901363" y="2295876"/>
            <a:ext cx="2705478" cy="1476581"/>
          </a:xfrm>
          <a:prstGeom prst="rect">
            <a:avLst/>
          </a:prstGeom>
        </p:spPr>
      </p:pic>
      <p:sp>
        <p:nvSpPr>
          <p:cNvPr id="4" name="云形 3"/>
          <p:cNvSpPr/>
          <p:nvPr/>
        </p:nvSpPr>
        <p:spPr>
          <a:xfrm>
            <a:off x="3719744" y="2295875"/>
            <a:ext cx="2467992" cy="1476581"/>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execute() is written by Assembly</a:t>
            </a:r>
            <a:endParaRPr lang="zh-CN" altLang="en-US" dirty="0"/>
          </a:p>
        </p:txBody>
      </p:sp>
      <p:sp>
        <p:nvSpPr>
          <p:cNvPr id="10" name="文本框 9"/>
          <p:cNvSpPr txBox="1"/>
          <p:nvPr/>
        </p:nvSpPr>
        <p:spPr>
          <a:xfrm>
            <a:off x="845408" y="3951703"/>
            <a:ext cx="9166612" cy="2264851"/>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Returning from assembly to the main transcode loop comes with big performance penalties. These are imposed by the first context switch, code cache lookup, and second context switch necessary for starting execution of the next basic block. </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We used the method of </a:t>
            </a:r>
            <a:r>
              <a:rPr kumimoji="1" lang="en-US" altLang="zh-CN" sz="1600" dirty="0">
                <a:solidFill>
                  <a:srgbClr val="FF0000"/>
                </a:solidFill>
                <a:latin typeface="PingFang SC Light" panose="020B0400000000000000" pitchFamily="34" charset="-122"/>
                <a:ea typeface="PingFang SC Light" panose="020B0400000000000000" pitchFamily="34" charset="-122"/>
              </a:rPr>
              <a:t>recursive translation</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When the parser arrives at end of trace , translation of the next trace is started recursively.</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sp>
        <p:nvSpPr>
          <p:cNvPr id="13" name="文本框 12"/>
          <p:cNvSpPr txBox="1"/>
          <p:nvPr/>
        </p:nvSpPr>
        <p:spPr>
          <a:xfrm>
            <a:off x="747402" y="313090"/>
            <a:ext cx="7091581" cy="769441"/>
          </a:xfrm>
          <a:prstGeom prst="rect">
            <a:avLst/>
          </a:prstGeom>
          <a:noFill/>
        </p:spPr>
        <p:txBody>
          <a:bodyPr wrap="square" rtlCol="0">
            <a:spAutoFit/>
          </a:bodyPr>
          <a:lstStyle/>
          <a:p>
            <a:r>
              <a:rPr kumimoji="1" lang="en-US" altLang="zh-CN" sz="4400" b="1" dirty="0">
                <a:latin typeface="Proxima Nova Rg" panose="02000506030000020004" pitchFamily="2" charset="0"/>
              </a:rPr>
              <a:t>Approach: Tail recursion</a:t>
            </a:r>
            <a:endParaRPr kumimoji="1" lang="zh-CN" altLang="en-US" sz="4400" b="1" dirty="0">
              <a:latin typeface="Proxima Nova Rg" panose="02000506030000020004"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845408" y="2806916"/>
            <a:ext cx="238158" cy="628738"/>
          </a:xfrm>
          <a:prstGeom prst="rect">
            <a:avLst/>
          </a:prstGeom>
        </p:spPr>
      </p:pic>
      <p:pic>
        <p:nvPicPr>
          <p:cNvPr id="14" name="图片 13"/>
          <p:cNvPicPr>
            <a:picLocks noChangeAspect="1"/>
          </p:cNvPicPr>
          <p:nvPr/>
        </p:nvPicPr>
        <p:blipFill>
          <a:blip r:embed="rId1"/>
          <a:stretch>
            <a:fillRect/>
          </a:stretch>
        </p:blipFill>
        <p:spPr>
          <a:xfrm>
            <a:off x="782284" y="4345722"/>
            <a:ext cx="238158" cy="628738"/>
          </a:xfrm>
          <a:prstGeom prst="rect">
            <a:avLst/>
          </a:prstGeom>
        </p:spPr>
      </p:pic>
      <p:pic>
        <p:nvPicPr>
          <p:cNvPr id="5" name="图片 4"/>
          <p:cNvPicPr>
            <a:picLocks noChangeAspect="1"/>
          </p:cNvPicPr>
          <p:nvPr/>
        </p:nvPicPr>
        <p:blipFill>
          <a:blip r:embed="rId2"/>
          <a:stretch>
            <a:fillRect/>
          </a:stretch>
        </p:blipFill>
        <p:spPr>
          <a:xfrm>
            <a:off x="466768" y="1426338"/>
            <a:ext cx="5108408" cy="5011412"/>
          </a:xfrm>
          <a:prstGeom prst="rect">
            <a:avLst/>
          </a:prstGeom>
        </p:spPr>
      </p:pic>
      <p:sp>
        <p:nvSpPr>
          <p:cNvPr id="13" name="文本框 12"/>
          <p:cNvSpPr txBox="1"/>
          <p:nvPr/>
        </p:nvSpPr>
        <p:spPr>
          <a:xfrm>
            <a:off x="5478633" y="1542828"/>
            <a:ext cx="4055986" cy="3416320"/>
          </a:xfrm>
          <a:prstGeom prst="rect">
            <a:avLst/>
          </a:prstGeom>
          <a:noFill/>
        </p:spPr>
        <p:txBody>
          <a:bodyPr wrap="square">
            <a:spAutoFit/>
          </a:bodyPr>
          <a:lstStyle/>
          <a:p>
            <a:r>
              <a:rPr lang="zh-CN" altLang="en-US" sz="1200" dirty="0"/>
              <a:t>ckb_vm_x64_execute:</a:t>
            </a:r>
            <a:endParaRPr lang="zh-CN" altLang="en-US" sz="1200" dirty="0"/>
          </a:p>
          <a:p>
            <a:r>
              <a:rPr lang="zh-CN" altLang="en-US" sz="1200" dirty="0"/>
              <a:t>.prepare_trace:</a:t>
            </a:r>
            <a:endParaRPr lang="zh-CN" altLang="en-US" sz="1200" dirty="0"/>
          </a:p>
          <a:p>
            <a:r>
              <a:rPr lang="zh-CN" altLang="en-US" sz="1200" dirty="0"/>
              <a:t>  if find_trace:</a:t>
            </a:r>
            <a:endParaRPr lang="zh-CN" altLang="en-US" sz="1200" dirty="0"/>
          </a:p>
          <a:p>
            <a:r>
              <a:rPr lang="zh-CN" altLang="en-US" sz="1200" dirty="0"/>
              <a:t>      jump </a:t>
            </a:r>
            <a:r>
              <a:rPr lang="en-US" altLang="zh-CN" sz="1200" dirty="0"/>
              <a:t>.</a:t>
            </a:r>
            <a:r>
              <a:rPr lang="zh-CN" altLang="en-US" sz="1200" dirty="0"/>
              <a:t>NEXT_INST </a:t>
            </a:r>
            <a:endParaRPr lang="zh-CN" altLang="en-US" sz="1200" dirty="0"/>
          </a:p>
          <a:p>
            <a:r>
              <a:rPr lang="zh-CN" altLang="en-US" sz="1200" dirty="0"/>
              <a:t>  else:</a:t>
            </a:r>
            <a:endParaRPr lang="zh-CN" altLang="en-US" sz="1200" dirty="0"/>
          </a:p>
          <a:p>
            <a:r>
              <a:rPr lang="zh-CN" altLang="en-US" sz="1200" dirty="0"/>
              <a:t>      jump </a:t>
            </a:r>
            <a:r>
              <a:rPr lang="en-US" altLang="zh-CN" sz="1200" dirty="0"/>
              <a:t>.</a:t>
            </a:r>
            <a:r>
              <a:rPr lang="zh-CN" altLang="en-US" sz="1200" dirty="0"/>
              <a:t>UNLOADED</a:t>
            </a:r>
            <a:endParaRPr lang="zh-CN" altLang="en-US" sz="1200" dirty="0"/>
          </a:p>
          <a:p>
            <a:endParaRPr lang="zh-CN" altLang="en-US" sz="1200" dirty="0"/>
          </a:p>
          <a:p>
            <a:r>
              <a:rPr lang="zh-CN" altLang="en-US" sz="1200" dirty="0"/>
              <a:t>.NEXT_INST:</a:t>
            </a:r>
            <a:endParaRPr lang="zh-CN" altLang="en-US" sz="1200" dirty="0"/>
          </a:p>
          <a:p>
            <a:r>
              <a:rPr lang="zh-CN" altLang="en-US" sz="1200" dirty="0"/>
              <a:t>  execute_inst</a:t>
            </a:r>
            <a:endParaRPr lang="zh-CN" altLang="en-US" sz="1200" dirty="0"/>
          </a:p>
          <a:p>
            <a:r>
              <a:rPr lang="zh-CN" altLang="en-US" sz="1200" dirty="0"/>
              <a:t>  if is_end_of_trace:</a:t>
            </a:r>
            <a:endParaRPr lang="zh-CN" altLang="en-US" sz="1200" dirty="0"/>
          </a:p>
          <a:p>
            <a:r>
              <a:rPr lang="zh-CN" altLang="en-US" sz="1200" dirty="0"/>
              <a:t>      jump .prepare_trace</a:t>
            </a:r>
            <a:endParaRPr lang="zh-CN" altLang="en-US" sz="1200" dirty="0"/>
          </a:p>
          <a:p>
            <a:r>
              <a:rPr lang="zh-CN" altLang="en-US" sz="1200" dirty="0"/>
              <a:t>  else:</a:t>
            </a:r>
            <a:endParaRPr lang="zh-CN" altLang="en-US" sz="1200" dirty="0"/>
          </a:p>
          <a:p>
            <a:r>
              <a:rPr lang="zh-CN" altLang="en-US" sz="1200" dirty="0"/>
              <a:t>      jump .NEXT_INST</a:t>
            </a:r>
            <a:endParaRPr lang="zh-CN" altLang="en-US" sz="1200" dirty="0"/>
          </a:p>
          <a:p>
            <a:endParaRPr lang="zh-CN" altLang="en-US" sz="1200" dirty="0"/>
          </a:p>
          <a:p>
            <a:r>
              <a:rPr lang="zh-CN" altLang="en-US" sz="1200" dirty="0"/>
              <a:t>.exit_trace:</a:t>
            </a:r>
            <a:endParaRPr lang="zh-CN" altLang="en-US" sz="1200" dirty="0"/>
          </a:p>
          <a:p>
            <a:r>
              <a:rPr lang="zh-CN" altLang="en-US" sz="1200" dirty="0"/>
              <a:t>. UNLOADED:</a:t>
            </a:r>
            <a:endParaRPr lang="zh-CN" altLang="en-US" sz="1200" dirty="0"/>
          </a:p>
          <a:p>
            <a:r>
              <a:rPr lang="zh-CN" altLang="en-US" sz="1200" dirty="0"/>
              <a:t>  mov $RET_DECODE_TRACE, ARG_RETd</a:t>
            </a:r>
            <a:endParaRPr lang="zh-CN" altLang="en-US" sz="1200" dirty="0"/>
          </a:p>
          <a:p>
            <a:r>
              <a:rPr lang="zh-CN" altLang="en-US" sz="1200" dirty="0"/>
              <a:t>  retq</a:t>
            </a:r>
            <a:endParaRPr lang="zh-CN" altLang="en-US" sz="1200" dirty="0"/>
          </a:p>
        </p:txBody>
      </p:sp>
      <p:sp>
        <p:nvSpPr>
          <p:cNvPr id="2" name="文本框 1"/>
          <p:cNvSpPr txBox="1"/>
          <p:nvPr/>
        </p:nvSpPr>
        <p:spPr>
          <a:xfrm>
            <a:off x="370225" y="3250988"/>
            <a:ext cx="5108408" cy="553998"/>
          </a:xfrm>
          <a:prstGeom prst="rect">
            <a:avLst/>
          </a:prstGeom>
          <a:noFill/>
        </p:spPr>
        <p:txBody>
          <a:bodyPr wrap="square" rtlCol="0">
            <a:spAutoFit/>
          </a:bodyPr>
          <a:lstStyle/>
          <a:p>
            <a:r>
              <a:rPr lang="en-US" altLang="zh-CN" sz="3000" dirty="0">
                <a:solidFill>
                  <a:srgbClr val="FF0000"/>
                </a:solidFill>
              </a:rPr>
              <a:t>………………………………………………</a:t>
            </a:r>
            <a:endParaRPr lang="zh-CN" altLang="en-US" sz="3000" dirty="0">
              <a:solidFill>
                <a:srgbClr val="FF0000"/>
              </a:solidFill>
            </a:endParaRPr>
          </a:p>
        </p:txBody>
      </p:sp>
      <p:sp>
        <p:nvSpPr>
          <p:cNvPr id="3" name="文本框 2"/>
          <p:cNvSpPr txBox="1"/>
          <p:nvPr/>
        </p:nvSpPr>
        <p:spPr>
          <a:xfrm>
            <a:off x="370225" y="2894419"/>
            <a:ext cx="870502" cy="369332"/>
          </a:xfrm>
          <a:prstGeom prst="rect">
            <a:avLst/>
          </a:prstGeom>
          <a:noFill/>
        </p:spPr>
        <p:txBody>
          <a:bodyPr wrap="square" rtlCol="0">
            <a:spAutoFit/>
          </a:bodyPr>
          <a:lstStyle/>
          <a:p>
            <a:r>
              <a:rPr lang="en-US" altLang="zh-CN" dirty="0">
                <a:solidFill>
                  <a:srgbClr val="FF0000"/>
                </a:solidFill>
              </a:rPr>
              <a:t>Rust</a:t>
            </a:r>
            <a:endParaRPr lang="zh-CN" altLang="en-US" dirty="0">
              <a:solidFill>
                <a:srgbClr val="FF0000"/>
              </a:solidFill>
            </a:endParaRPr>
          </a:p>
        </p:txBody>
      </p:sp>
      <p:sp>
        <p:nvSpPr>
          <p:cNvPr id="9" name="文本框 8"/>
          <p:cNvSpPr txBox="1"/>
          <p:nvPr/>
        </p:nvSpPr>
        <p:spPr>
          <a:xfrm>
            <a:off x="370225" y="3766092"/>
            <a:ext cx="1386442" cy="369332"/>
          </a:xfrm>
          <a:prstGeom prst="rect">
            <a:avLst/>
          </a:prstGeom>
          <a:noFill/>
        </p:spPr>
        <p:txBody>
          <a:bodyPr wrap="square" rtlCol="0">
            <a:spAutoFit/>
          </a:bodyPr>
          <a:lstStyle/>
          <a:p>
            <a:r>
              <a:rPr lang="en-US" altLang="zh-CN" dirty="0">
                <a:solidFill>
                  <a:srgbClr val="FF0000"/>
                </a:solidFill>
              </a:rPr>
              <a:t>Assembly</a:t>
            </a:r>
            <a:endParaRPr lang="zh-CN" altLang="en-US" dirty="0">
              <a:solidFill>
                <a:srgbClr val="FF0000"/>
              </a:solidFill>
            </a:endParaRPr>
          </a:p>
        </p:txBody>
      </p:sp>
      <p:sp>
        <p:nvSpPr>
          <p:cNvPr id="10" name="文本框 9"/>
          <p:cNvSpPr txBox="1"/>
          <p:nvPr/>
        </p:nvSpPr>
        <p:spPr>
          <a:xfrm>
            <a:off x="747402" y="313090"/>
            <a:ext cx="7091581" cy="769441"/>
          </a:xfrm>
          <a:prstGeom prst="rect">
            <a:avLst/>
          </a:prstGeom>
          <a:noFill/>
        </p:spPr>
        <p:txBody>
          <a:bodyPr wrap="square" rtlCol="0">
            <a:spAutoFit/>
          </a:bodyPr>
          <a:lstStyle/>
          <a:p>
            <a:r>
              <a:rPr kumimoji="1" lang="en-US" altLang="zh-CN" sz="4400" b="1" dirty="0">
                <a:latin typeface="Proxima Nova Rg" panose="02000506030000020004" pitchFamily="2" charset="0"/>
              </a:rPr>
              <a:t>Approach: Tail recursion</a:t>
            </a:r>
            <a:endParaRPr kumimoji="1" lang="zh-CN" altLang="en-US" sz="4400" b="1" dirty="0">
              <a:latin typeface="Proxima Nova Rg" panose="02000506030000020004"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96186" y="2222049"/>
            <a:ext cx="7404100" cy="1568450"/>
          </a:xfrm>
          <a:prstGeom prst="rect">
            <a:avLst/>
          </a:prstGeom>
          <a:noFill/>
        </p:spPr>
        <p:txBody>
          <a:bodyPr wrap="none" rtlCol="0">
            <a:spAutoFit/>
          </a:bodyPr>
          <a:lstStyle/>
          <a:p>
            <a:pPr algn="ctr"/>
            <a:r>
              <a:rPr lang="en-US" sz="4800" b="1" i="1" dirty="0">
                <a:latin typeface="更纱黑体 Mono SC Nerd" panose="02000509000000000000" pitchFamily="49" charset="-122"/>
                <a:ea typeface="更纱黑体 Mono SC Nerd" panose="02000509000000000000" pitchFamily="49" charset="-122"/>
              </a:rPr>
              <a:t>我们如何通过手工汇编</a:t>
            </a:r>
            <a:r>
              <a:rPr lang="en-US" sz="4400" b="1" i="1" dirty="0">
                <a:latin typeface="更纱黑体 Mono SC Nerd" panose="02000509000000000000" pitchFamily="49" charset="-122"/>
                <a:ea typeface="更纱黑体 Mono SC Nerd" panose="02000509000000000000" pitchFamily="49" charset="-122"/>
              </a:rPr>
              <a:t>代码</a:t>
            </a:r>
            <a:endParaRPr lang="en-US" sz="4400" b="1" i="1" dirty="0">
              <a:latin typeface="更纱黑体 Mono SC Nerd" panose="02000509000000000000" pitchFamily="49" charset="-122"/>
              <a:ea typeface="更纱黑体 Mono SC Nerd" panose="02000509000000000000" pitchFamily="49" charset="-122"/>
            </a:endParaRPr>
          </a:p>
          <a:p>
            <a:pPr algn="ctr"/>
            <a:r>
              <a:rPr lang="en-US" sz="4800" b="1" i="1" dirty="0">
                <a:latin typeface="更纱黑体 Mono SC Nerd" panose="02000509000000000000" pitchFamily="49" charset="-122"/>
                <a:ea typeface="更纱黑体 Mono SC Nerd" panose="02000509000000000000" pitchFamily="49" charset="-122"/>
              </a:rPr>
              <a:t>击败 Rust 的零成本抽象</a:t>
            </a:r>
            <a:endParaRPr lang="en-US" sz="4800" b="1" i="1" dirty="0">
              <a:latin typeface="更纱黑体 Mono SC Nerd" panose="02000509000000000000" pitchFamily="49" charset="-122"/>
              <a:ea typeface="更纱黑体 Mono SC Nerd" panose="02000509000000000000" pitchFamily="49" charset="-122"/>
            </a:endParaRPr>
          </a:p>
        </p:txBody>
      </p:sp>
      <p:sp>
        <p:nvSpPr>
          <p:cNvPr id="3" name="文本框 2"/>
          <p:cNvSpPr txBox="1"/>
          <p:nvPr/>
        </p:nvSpPr>
        <p:spPr>
          <a:xfrm>
            <a:off x="5547360" y="4065270"/>
            <a:ext cx="868680" cy="368300"/>
          </a:xfrm>
          <a:prstGeom prst="rect">
            <a:avLst/>
          </a:prstGeom>
          <a:noFill/>
        </p:spPr>
        <p:txBody>
          <a:bodyPr wrap="none" rtlCol="0">
            <a:spAutoFit/>
          </a:bodyPr>
          <a:lstStyle/>
          <a:p>
            <a:r>
              <a:rPr lang="zh-CN" altLang="en-US" dirty="0">
                <a:latin typeface="更纱黑体 Mono SC Nerd" panose="02000509000000000000" pitchFamily="49" charset="-122"/>
                <a:ea typeface="更纱黑体 Mono SC Nerd" panose="02000509000000000000" pitchFamily="49" charset="-122"/>
              </a:rPr>
              <a:t>叶</a:t>
            </a:r>
            <a:r>
              <a:rPr lang="zh-CN" altLang="en-US" dirty="0">
                <a:latin typeface="更纱黑体 Mono SC Nerd" panose="02000509000000000000" pitchFamily="49" charset="-122"/>
                <a:ea typeface="更纱黑体 Mono SC Nerd" panose="02000509000000000000" pitchFamily="49" charset="-122"/>
              </a:rPr>
              <a:t>万标</a:t>
            </a:r>
            <a:endParaRPr lang="zh-CN" altLang="en-US" dirty="0">
              <a:latin typeface="更纱黑体 Mono SC Nerd" panose="02000509000000000000" pitchFamily="49" charset="-122"/>
              <a:ea typeface="更纱黑体 Mono SC Nerd" panose="02000509000000000000"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183222" y="2132971"/>
            <a:ext cx="4709174" cy="2972737"/>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Introduction:</a:t>
            </a:r>
            <a:r>
              <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rPr>
              <a:t> </a:t>
            </a: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RISCV</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marL="285750" indent="-285750">
              <a:lnSpc>
                <a:spcPct val="200000"/>
              </a:lnSpc>
              <a:buFont typeface="Arial" panose="020B0604020202020204" pitchFamily="34" charset="0"/>
              <a:buChar char="•"/>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Introduction: CKB-VM</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marL="285750" indent="-285750">
              <a:lnSpc>
                <a:spcPct val="200000"/>
              </a:lnSpc>
              <a:buFont typeface="Arial" panose="020B0604020202020204" pitchFamily="34" charset="0"/>
              <a:buChar char="•"/>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Approach: Partitioned code in ASM</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marL="285750" indent="-285750">
              <a:lnSpc>
                <a:spcPct val="200000"/>
              </a:lnSpc>
              <a:buFont typeface="Arial" panose="020B0604020202020204" pitchFamily="34" charset="0"/>
              <a:buChar char="•"/>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Approach:</a:t>
            </a:r>
            <a:r>
              <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rPr>
              <a:t> </a:t>
            </a: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Hand-Writing</a:t>
            </a:r>
            <a:r>
              <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rPr>
              <a:t> </a:t>
            </a: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register</a:t>
            </a:r>
            <a:r>
              <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rPr>
              <a:t> </a:t>
            </a: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allocation</a:t>
            </a:r>
            <a:endPar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marL="285750" indent="-285750">
              <a:lnSpc>
                <a:spcPct val="200000"/>
              </a:lnSpc>
              <a:buFont typeface="Arial" panose="020B0604020202020204" pitchFamily="34" charset="0"/>
              <a:buChar char="•"/>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Approach:</a:t>
            </a:r>
            <a:r>
              <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rPr>
              <a:t> </a:t>
            </a: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Tail</a:t>
            </a:r>
            <a:r>
              <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rPr>
              <a:t> </a:t>
            </a: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recursion</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marL="285750" indent="-285750">
              <a:lnSpc>
                <a:spcPct val="200000"/>
              </a:lnSpc>
              <a:buFont typeface="Arial" panose="020B0604020202020204" pitchFamily="34" charset="0"/>
              <a:buChar char="•"/>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Thanks</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p:txBody>
      </p:sp>
      <p:sp>
        <p:nvSpPr>
          <p:cNvPr id="19" name="文本框 18"/>
          <p:cNvSpPr txBox="1"/>
          <p:nvPr/>
        </p:nvSpPr>
        <p:spPr>
          <a:xfrm>
            <a:off x="5789302" y="2011258"/>
            <a:ext cx="7677102" cy="2972737"/>
          </a:xfrm>
          <a:prstGeom prst="rect">
            <a:avLst/>
          </a:prstGeom>
          <a:noFill/>
        </p:spPr>
        <p:txBody>
          <a:bodyPr wrap="square" rtlCol="0">
            <a:spAutoFit/>
          </a:bodyPr>
          <a:lstStyle/>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t>
            </a:r>
            <a:endPar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t>
            </a:r>
            <a:endPar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t>
            </a:r>
            <a:endPar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t>
            </a:r>
            <a:endPar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a:t>
            </a:r>
            <a:endPar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p:txBody>
      </p:sp>
      <p:sp>
        <p:nvSpPr>
          <p:cNvPr id="20" name="文本框 19"/>
          <p:cNvSpPr txBox="1"/>
          <p:nvPr/>
        </p:nvSpPr>
        <p:spPr>
          <a:xfrm>
            <a:off x="10602662" y="2132970"/>
            <a:ext cx="425116" cy="2972737"/>
          </a:xfrm>
          <a:prstGeom prst="rect">
            <a:avLst/>
          </a:prstGeom>
          <a:noFill/>
        </p:spPr>
        <p:txBody>
          <a:bodyPr wrap="none" rtlCol="0">
            <a:spAutoFit/>
          </a:bodyPr>
          <a:lstStyle/>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3</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4</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6</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8</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12</a:t>
            </a:r>
            <a:endPar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a:p>
            <a:pPr>
              <a:lnSpc>
                <a:spcPct val="200000"/>
              </a:lnSpc>
            </a:pPr>
            <a:r>
              <a:rPr kumimoji="1" lang="en-US" altLang="zh-CN" sz="1600" dirty="0">
                <a:solidFill>
                  <a:schemeClr val="tx1">
                    <a:lumMod val="85000"/>
                    <a:lumOff val="15000"/>
                  </a:schemeClr>
                </a:solidFill>
                <a:latin typeface="PingFang SC Light" panose="020B0400000000000000" pitchFamily="34" charset="-122"/>
                <a:ea typeface="PingFang SC Light" panose="020B0400000000000000" pitchFamily="34" charset="-122"/>
              </a:rPr>
              <a:t>16</a:t>
            </a:r>
            <a:endParaRPr kumimoji="1" lang="zh-CN" altLang="en-US" sz="1600" dirty="0">
              <a:solidFill>
                <a:schemeClr val="tx1">
                  <a:lumMod val="85000"/>
                  <a:lumOff val="15000"/>
                </a:schemeClr>
              </a:solidFill>
              <a:latin typeface="PingFang SC Light" panose="020B0400000000000000" pitchFamily="34" charset="-122"/>
              <a:ea typeface="PingFang SC Light" panose="020B04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9733" y="2157821"/>
            <a:ext cx="2722220" cy="461665"/>
          </a:xfrm>
          <a:prstGeom prst="rect">
            <a:avLst/>
          </a:prstGeom>
          <a:noFill/>
        </p:spPr>
        <p:txBody>
          <a:bodyPr wrap="none" rtlCol="0">
            <a:spAutoFit/>
          </a:bodyPr>
          <a:lstStyle/>
          <a:p>
            <a:r>
              <a:rPr kumimoji="1" lang="en-US" altLang="zh-CN" sz="2400" b="1" dirty="0">
                <a:solidFill>
                  <a:schemeClr val="tx1">
                    <a:lumMod val="85000"/>
                    <a:lumOff val="15000"/>
                  </a:schemeClr>
                </a:solidFill>
                <a:latin typeface="Proxima Nova Lt" panose="02000506030000020004" pitchFamily="2" charset="0"/>
                <a:ea typeface="PingFang SC Medium" panose="020B0400000000000000" pitchFamily="34" charset="-122"/>
              </a:rPr>
              <a:t>What’s RISC-V? </a:t>
            </a:r>
            <a:endParaRPr kumimoji="1" lang="zh-CN" altLang="en-US" sz="2400" b="1" dirty="0">
              <a:solidFill>
                <a:schemeClr val="tx1">
                  <a:lumMod val="85000"/>
                  <a:lumOff val="15000"/>
                </a:schemeClr>
              </a:solidFill>
              <a:latin typeface="Proxima Nova Lt" panose="02000506030000020004" pitchFamily="2" charset="0"/>
              <a:ea typeface="PingFang SC Medium" panose="020B0400000000000000" pitchFamily="34" charset="-122"/>
            </a:endParaRPr>
          </a:p>
        </p:txBody>
      </p:sp>
      <p:sp>
        <p:nvSpPr>
          <p:cNvPr id="11" name="文本框 10"/>
          <p:cNvSpPr txBox="1"/>
          <p:nvPr/>
        </p:nvSpPr>
        <p:spPr>
          <a:xfrm>
            <a:off x="747402" y="313090"/>
            <a:ext cx="7091581" cy="769441"/>
          </a:xfrm>
          <a:prstGeom prst="rect">
            <a:avLst/>
          </a:prstGeom>
          <a:noFill/>
        </p:spPr>
        <p:txBody>
          <a:bodyPr wrap="square" rtlCol="0">
            <a:spAutoFit/>
          </a:bodyPr>
          <a:lstStyle/>
          <a:p>
            <a:r>
              <a:rPr kumimoji="1" lang="en-US" altLang="zh-CN" sz="4400" b="1" dirty="0">
                <a:latin typeface="Proxima Nova Rg" panose="02000506030000020004" pitchFamily="2" charset="0"/>
              </a:rPr>
              <a:t>Introduction: RISC-V</a:t>
            </a:r>
            <a:endParaRPr kumimoji="1" lang="zh-CN" altLang="en-US" sz="4400" b="1" dirty="0">
              <a:latin typeface="Proxima Nova Rg" panose="02000506030000020004" pitchFamily="2" charset="0"/>
            </a:endParaRPr>
          </a:p>
        </p:txBody>
      </p:sp>
      <p:pic>
        <p:nvPicPr>
          <p:cNvPr id="12" name="图片 11"/>
          <p:cNvPicPr>
            <a:picLocks noChangeAspect="1"/>
          </p:cNvPicPr>
          <p:nvPr/>
        </p:nvPicPr>
        <p:blipFill>
          <a:blip r:embed="rId1"/>
          <a:stretch>
            <a:fillRect/>
          </a:stretch>
        </p:blipFill>
        <p:spPr>
          <a:xfrm>
            <a:off x="845408" y="2806916"/>
            <a:ext cx="238158" cy="628738"/>
          </a:xfrm>
          <a:prstGeom prst="rect">
            <a:avLst/>
          </a:prstGeom>
        </p:spPr>
      </p:pic>
      <p:pic>
        <p:nvPicPr>
          <p:cNvPr id="14" name="图片 13"/>
          <p:cNvPicPr>
            <a:picLocks noChangeAspect="1"/>
          </p:cNvPicPr>
          <p:nvPr/>
        </p:nvPicPr>
        <p:blipFill>
          <a:blip r:embed="rId1"/>
          <a:stretch>
            <a:fillRect/>
          </a:stretch>
        </p:blipFill>
        <p:spPr>
          <a:xfrm>
            <a:off x="782284" y="4345722"/>
            <a:ext cx="238158" cy="628738"/>
          </a:xfrm>
          <a:prstGeom prst="rect">
            <a:avLst/>
          </a:prstGeom>
        </p:spPr>
      </p:pic>
      <p:sp>
        <p:nvSpPr>
          <p:cNvPr id="4" name="文本框 3"/>
          <p:cNvSpPr txBox="1"/>
          <p:nvPr/>
        </p:nvSpPr>
        <p:spPr>
          <a:xfrm>
            <a:off x="782284" y="2648131"/>
            <a:ext cx="9166612" cy="787523"/>
          </a:xfrm>
          <a:prstGeom prst="rect">
            <a:avLst/>
          </a:prstGeom>
          <a:noFill/>
        </p:spPr>
        <p:txBody>
          <a:bodyPr wrap="non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RISC–V is an </a:t>
            </a:r>
            <a:r>
              <a:rPr kumimoji="1" lang="en-US" altLang="zh-CN" sz="1600" dirty="0">
                <a:solidFill>
                  <a:srgbClr val="FF0000"/>
                </a:solidFill>
                <a:latin typeface="PingFang SC Light" panose="020B0400000000000000" pitchFamily="34" charset="-122"/>
                <a:ea typeface="PingFang SC Light" panose="020B0400000000000000" pitchFamily="34" charset="-122"/>
              </a:rPr>
              <a:t>open and free ISA</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first conceptualised in 2010 with the initial goals of research</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and education in mind. RISC-V is attracting more and more people to join:</a:t>
            </a:r>
            <a:endParaRPr kumimoji="1" lang="zh-CN" altLang="en-US" sz="1600" dirty="0">
              <a:solidFill>
                <a:schemeClr val="tx1">
                  <a:lumMod val="65000"/>
                  <a:lumOff val="35000"/>
                </a:schemeClr>
              </a:solidFill>
              <a:ea typeface="PingFang SC Light" panose="020B0400000000000000" pitchFamily="34" charset="-122"/>
            </a:endParaRPr>
          </a:p>
        </p:txBody>
      </p:sp>
      <p:pic>
        <p:nvPicPr>
          <p:cNvPr id="16" name="图片 15"/>
          <p:cNvPicPr>
            <a:picLocks noChangeAspect="1"/>
          </p:cNvPicPr>
          <p:nvPr/>
        </p:nvPicPr>
        <p:blipFill>
          <a:blip r:embed="rId2"/>
          <a:stretch>
            <a:fillRect/>
          </a:stretch>
        </p:blipFill>
        <p:spPr>
          <a:xfrm>
            <a:off x="751047" y="3486314"/>
            <a:ext cx="6925642" cy="1047896"/>
          </a:xfrm>
          <a:prstGeom prst="rect">
            <a:avLst/>
          </a:prstGeom>
        </p:spPr>
      </p:pic>
      <p:pic>
        <p:nvPicPr>
          <p:cNvPr id="19" name="图片 18"/>
          <p:cNvPicPr>
            <a:picLocks noChangeAspect="1"/>
          </p:cNvPicPr>
          <p:nvPr/>
        </p:nvPicPr>
        <p:blipFill>
          <a:blip r:embed="rId3"/>
          <a:stretch>
            <a:fillRect/>
          </a:stretch>
        </p:blipFill>
        <p:spPr>
          <a:xfrm>
            <a:off x="845408" y="4564150"/>
            <a:ext cx="3130929" cy="1767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9733" y="2157821"/>
            <a:ext cx="2855269" cy="461665"/>
          </a:xfrm>
          <a:prstGeom prst="rect">
            <a:avLst/>
          </a:prstGeom>
          <a:noFill/>
        </p:spPr>
        <p:txBody>
          <a:bodyPr wrap="none" rtlCol="0">
            <a:spAutoFit/>
          </a:bodyPr>
          <a:lstStyle/>
          <a:p>
            <a:r>
              <a:rPr kumimoji="1" lang="en-US" altLang="zh-CN" sz="2400" b="1" dirty="0">
                <a:solidFill>
                  <a:schemeClr val="tx1">
                    <a:lumMod val="85000"/>
                    <a:lumOff val="15000"/>
                  </a:schemeClr>
                </a:solidFill>
                <a:latin typeface="Proxima Nova Lt" panose="02000506030000020004" pitchFamily="2" charset="0"/>
                <a:ea typeface="PingFang SC Medium" panose="020B0400000000000000" pitchFamily="34" charset="-122"/>
              </a:rPr>
              <a:t>What’s CKB-VM? </a:t>
            </a:r>
            <a:endParaRPr kumimoji="1" lang="zh-CN" altLang="en-US" sz="2400" b="1" dirty="0">
              <a:solidFill>
                <a:schemeClr val="tx1">
                  <a:lumMod val="85000"/>
                  <a:lumOff val="15000"/>
                </a:schemeClr>
              </a:solidFill>
              <a:latin typeface="Proxima Nova Lt" panose="02000506030000020004" pitchFamily="2" charset="0"/>
              <a:ea typeface="PingFang SC Medium" panose="020B0400000000000000" pitchFamily="34" charset="-122"/>
            </a:endParaRPr>
          </a:p>
        </p:txBody>
      </p:sp>
      <p:sp>
        <p:nvSpPr>
          <p:cNvPr id="11" name="文本框 10"/>
          <p:cNvSpPr txBox="1"/>
          <p:nvPr/>
        </p:nvSpPr>
        <p:spPr>
          <a:xfrm>
            <a:off x="747402" y="313090"/>
            <a:ext cx="7091581" cy="769441"/>
          </a:xfrm>
          <a:prstGeom prst="rect">
            <a:avLst/>
          </a:prstGeom>
          <a:noFill/>
        </p:spPr>
        <p:txBody>
          <a:bodyPr wrap="square" rtlCol="0">
            <a:spAutoFit/>
          </a:bodyPr>
          <a:lstStyle/>
          <a:p>
            <a:r>
              <a:rPr kumimoji="1" lang="en-US" altLang="zh-CN" sz="4400" b="1" dirty="0">
                <a:latin typeface="Proxima Nova Rg" panose="02000506030000020004" pitchFamily="2" charset="0"/>
              </a:rPr>
              <a:t>Introduction: CKB-VM</a:t>
            </a:r>
            <a:endParaRPr kumimoji="1" lang="zh-CN" altLang="en-US" sz="4400" b="1" dirty="0">
              <a:latin typeface="Proxima Nova Rg" panose="02000506030000020004" pitchFamily="2" charset="0"/>
            </a:endParaRPr>
          </a:p>
        </p:txBody>
      </p:sp>
      <p:pic>
        <p:nvPicPr>
          <p:cNvPr id="12" name="图片 11"/>
          <p:cNvPicPr>
            <a:picLocks noChangeAspect="1"/>
          </p:cNvPicPr>
          <p:nvPr/>
        </p:nvPicPr>
        <p:blipFill>
          <a:blip r:embed="rId1"/>
          <a:stretch>
            <a:fillRect/>
          </a:stretch>
        </p:blipFill>
        <p:spPr>
          <a:xfrm>
            <a:off x="845408" y="2806916"/>
            <a:ext cx="238158" cy="628738"/>
          </a:xfrm>
          <a:prstGeom prst="rect">
            <a:avLst/>
          </a:prstGeom>
        </p:spPr>
      </p:pic>
      <p:pic>
        <p:nvPicPr>
          <p:cNvPr id="14" name="图片 13"/>
          <p:cNvPicPr>
            <a:picLocks noChangeAspect="1"/>
          </p:cNvPicPr>
          <p:nvPr/>
        </p:nvPicPr>
        <p:blipFill>
          <a:blip r:embed="rId1"/>
          <a:stretch>
            <a:fillRect/>
          </a:stretch>
        </p:blipFill>
        <p:spPr>
          <a:xfrm>
            <a:off x="782284" y="4345722"/>
            <a:ext cx="238158" cy="628738"/>
          </a:xfrm>
          <a:prstGeom prst="rect">
            <a:avLst/>
          </a:prstGeom>
        </p:spPr>
      </p:pic>
      <p:sp>
        <p:nvSpPr>
          <p:cNvPr id="4" name="文本框 3"/>
          <p:cNvSpPr txBox="1"/>
          <p:nvPr/>
        </p:nvSpPr>
        <p:spPr>
          <a:xfrm>
            <a:off x="782284" y="2648131"/>
            <a:ext cx="9166612" cy="3748142"/>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CKB VM is a pure software implementation of the RISC-V instruction set used as scripting VM in CKB. Right now it implements full IMCB instructions for both 32-bit and 64-bit register size support. In the future we might also implement V extensions to enable better crypto implementations.</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endParaRPr kumimoji="1" lang="en-US" altLang="zh-CN" sz="1600" dirty="0">
              <a:solidFill>
                <a:schemeClr val="tx1">
                  <a:lumMod val="65000"/>
                  <a:lumOff val="35000"/>
                </a:schemeClr>
              </a:solidFill>
              <a:ea typeface="PingFang SC Light" panose="020B0400000000000000" pitchFamily="34" charset="-122"/>
            </a:endParaRPr>
          </a:p>
          <a:p>
            <a:pPr>
              <a:lnSpc>
                <a:spcPct val="150000"/>
              </a:lnSpc>
            </a:pPr>
            <a:r>
              <a:rPr kumimoji="1" lang="en-US" altLang="zh-CN" sz="1600" dirty="0">
                <a:solidFill>
                  <a:schemeClr val="tx1">
                    <a:lumMod val="65000"/>
                    <a:lumOff val="35000"/>
                  </a:schemeClr>
                </a:solidFill>
                <a:ea typeface="PingFang SC Light" panose="020B0400000000000000" pitchFamily="34" charset="-122"/>
              </a:rPr>
              <a:t>Right now CKB VM has 3 different modes:</a:t>
            </a:r>
            <a:endParaRPr kumimoji="1" lang="en-US" altLang="zh-CN" sz="1600" dirty="0">
              <a:solidFill>
                <a:schemeClr val="tx1">
                  <a:lumMod val="65000"/>
                  <a:lumOff val="35000"/>
                </a:schemeClr>
              </a:solidFill>
              <a:ea typeface="PingFang SC Light" panose="020B0400000000000000" pitchFamily="34" charset="-122"/>
            </a:endParaRPr>
          </a:p>
          <a:p>
            <a:pPr marL="285750" indent="-285750">
              <a:lnSpc>
                <a:spcPct val="150000"/>
              </a:lnSpc>
              <a:buFont typeface="Arial" panose="020B0604020202020204" pitchFamily="34" charset="0"/>
              <a:buChar char="•"/>
            </a:pPr>
            <a:r>
              <a:rPr kumimoji="1" lang="en-US" altLang="zh-CN" sz="1600" dirty="0">
                <a:solidFill>
                  <a:srgbClr val="FF0000"/>
                </a:solidFill>
                <a:ea typeface="PingFang SC Light" panose="020B0400000000000000" pitchFamily="34" charset="-122"/>
              </a:rPr>
              <a:t>Rust interpreter mode</a:t>
            </a:r>
            <a:endParaRPr kumimoji="1" lang="en-US" altLang="zh-CN" sz="1600" dirty="0">
              <a:solidFill>
                <a:srgbClr val="FF0000"/>
              </a:solidFill>
              <a:ea typeface="PingFang SC Light" panose="020B0400000000000000" pitchFamily="34" charset="-122"/>
            </a:endParaRPr>
          </a:p>
          <a:p>
            <a:pPr marL="285750" indent="-285750">
              <a:lnSpc>
                <a:spcPct val="150000"/>
              </a:lnSpc>
              <a:buFont typeface="Arial" panose="020B0604020202020204" pitchFamily="34" charset="0"/>
              <a:buChar char="•"/>
            </a:pPr>
            <a:r>
              <a:rPr kumimoji="1" lang="en-US" altLang="zh-CN" sz="1600" dirty="0">
                <a:solidFill>
                  <a:srgbClr val="FF0000"/>
                </a:solidFill>
                <a:ea typeface="PingFang SC Light" panose="020B0400000000000000" pitchFamily="34" charset="-122"/>
              </a:rPr>
              <a:t>Assembly based interpreter mode(ASM mode)</a:t>
            </a:r>
            <a:endParaRPr kumimoji="1" lang="en-US" altLang="zh-CN" sz="1600" dirty="0">
              <a:solidFill>
                <a:srgbClr val="FF0000"/>
              </a:solidFill>
              <a:ea typeface="PingFang SC Light" panose="020B0400000000000000" pitchFamily="34" charset="-122"/>
            </a:endParaRPr>
          </a:p>
          <a:p>
            <a:pPr marL="285750" indent="-285750">
              <a:lnSpc>
                <a:spcPct val="150000"/>
              </a:lnSpc>
              <a:buFont typeface="Arial" panose="020B0604020202020204" pitchFamily="34" charset="0"/>
              <a:buChar char="•"/>
            </a:pPr>
            <a:r>
              <a:rPr kumimoji="1" lang="en-US" altLang="zh-CN" sz="1600" dirty="0">
                <a:solidFill>
                  <a:schemeClr val="tx1">
                    <a:lumMod val="65000"/>
                    <a:lumOff val="35000"/>
                  </a:schemeClr>
                </a:solidFill>
                <a:ea typeface="PingFang SC Light" panose="020B0400000000000000" pitchFamily="34" charset="-122"/>
              </a:rPr>
              <a:t>Ahead-of-time compilation mode(AOT mode)</a:t>
            </a:r>
            <a:endParaRPr kumimoji="1" lang="en-US" altLang="zh-CN" sz="1600" dirty="0">
              <a:solidFill>
                <a:schemeClr val="tx1">
                  <a:lumMod val="65000"/>
                  <a:lumOff val="35000"/>
                </a:schemeClr>
              </a:solidFill>
              <a:ea typeface="PingFang SC Light" panose="020B0400000000000000" pitchFamily="34" charset="-122"/>
            </a:endParaRPr>
          </a:p>
          <a:p>
            <a:pPr>
              <a:lnSpc>
                <a:spcPct val="150000"/>
              </a:lnSpc>
            </a:pPr>
            <a:endParaRPr kumimoji="1" lang="zh-CN" altLang="en-US" sz="1600" dirty="0">
              <a:solidFill>
                <a:schemeClr val="tx1">
                  <a:lumMod val="65000"/>
                  <a:lumOff val="35000"/>
                </a:schemeClr>
              </a:solidFill>
              <a:ea typeface="PingFang SC Light" panose="020B04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9733" y="2157821"/>
            <a:ext cx="7956024" cy="461665"/>
          </a:xfrm>
          <a:prstGeom prst="rect">
            <a:avLst/>
          </a:prstGeom>
          <a:noFill/>
        </p:spPr>
        <p:txBody>
          <a:bodyPr wrap="none" rtlCol="0">
            <a:spAutoFit/>
          </a:bodyPr>
          <a:lstStyle/>
          <a:p>
            <a:r>
              <a:rPr kumimoji="1" lang="en-US" altLang="zh-CN" sz="2400" b="1" dirty="0">
                <a:solidFill>
                  <a:schemeClr val="tx1">
                    <a:lumMod val="85000"/>
                    <a:lumOff val="15000"/>
                  </a:schemeClr>
                </a:solidFill>
                <a:latin typeface="Proxima Nova Lt" panose="02000506030000020004" pitchFamily="2" charset="0"/>
                <a:ea typeface="PingFang SC Medium" panose="020B0400000000000000" pitchFamily="34" charset="-122"/>
              </a:rPr>
              <a:t>Performance test about Rust interpreter and ASM:</a:t>
            </a:r>
            <a:endParaRPr kumimoji="1" lang="zh-CN" altLang="en-US" sz="2400" b="1" dirty="0">
              <a:solidFill>
                <a:schemeClr val="tx1">
                  <a:lumMod val="85000"/>
                  <a:lumOff val="15000"/>
                </a:schemeClr>
              </a:solidFill>
              <a:latin typeface="Proxima Nova Lt" panose="02000506030000020004" pitchFamily="2" charset="0"/>
              <a:ea typeface="PingFang SC Medium" panose="020B0400000000000000" pitchFamily="34" charset="-122"/>
            </a:endParaRPr>
          </a:p>
        </p:txBody>
      </p:sp>
      <p:sp>
        <p:nvSpPr>
          <p:cNvPr id="11" name="文本框 10"/>
          <p:cNvSpPr txBox="1"/>
          <p:nvPr/>
        </p:nvSpPr>
        <p:spPr>
          <a:xfrm>
            <a:off x="747402" y="313090"/>
            <a:ext cx="7091581" cy="769441"/>
          </a:xfrm>
          <a:prstGeom prst="rect">
            <a:avLst/>
          </a:prstGeom>
          <a:noFill/>
        </p:spPr>
        <p:txBody>
          <a:bodyPr wrap="square" rtlCol="0">
            <a:spAutoFit/>
          </a:bodyPr>
          <a:lstStyle/>
          <a:p>
            <a:r>
              <a:rPr kumimoji="1" lang="en-US" altLang="zh-CN" sz="4400" b="1" dirty="0">
                <a:latin typeface="Proxima Nova Rg" panose="02000506030000020004" pitchFamily="2" charset="0"/>
              </a:rPr>
              <a:t>Introduction: CKB-VM</a:t>
            </a:r>
            <a:endParaRPr kumimoji="1" lang="zh-CN" altLang="en-US" sz="4400" b="1" dirty="0">
              <a:latin typeface="Proxima Nova Rg" panose="02000506030000020004" pitchFamily="2" charset="0"/>
            </a:endParaRPr>
          </a:p>
        </p:txBody>
      </p:sp>
      <p:pic>
        <p:nvPicPr>
          <p:cNvPr id="12" name="图片 11"/>
          <p:cNvPicPr>
            <a:picLocks noChangeAspect="1"/>
          </p:cNvPicPr>
          <p:nvPr/>
        </p:nvPicPr>
        <p:blipFill>
          <a:blip r:embed="rId1"/>
          <a:stretch>
            <a:fillRect/>
          </a:stretch>
        </p:blipFill>
        <p:spPr>
          <a:xfrm>
            <a:off x="845408" y="2806916"/>
            <a:ext cx="238158" cy="628738"/>
          </a:xfrm>
          <a:prstGeom prst="rect">
            <a:avLst/>
          </a:prstGeom>
        </p:spPr>
      </p:pic>
      <p:pic>
        <p:nvPicPr>
          <p:cNvPr id="14" name="图片 13"/>
          <p:cNvPicPr>
            <a:picLocks noChangeAspect="1"/>
          </p:cNvPicPr>
          <p:nvPr/>
        </p:nvPicPr>
        <p:blipFill>
          <a:blip r:embed="rId1"/>
          <a:stretch>
            <a:fillRect/>
          </a:stretch>
        </p:blipFill>
        <p:spPr>
          <a:xfrm>
            <a:off x="782284" y="4345722"/>
            <a:ext cx="238158" cy="628738"/>
          </a:xfrm>
          <a:prstGeom prst="rect">
            <a:avLst/>
          </a:prstGeom>
        </p:spPr>
      </p:pic>
      <p:pic>
        <p:nvPicPr>
          <p:cNvPr id="7" name="图片 6"/>
          <p:cNvPicPr>
            <a:picLocks noChangeAspect="1"/>
          </p:cNvPicPr>
          <p:nvPr/>
        </p:nvPicPr>
        <p:blipFill>
          <a:blip r:embed="rId2"/>
          <a:stretch>
            <a:fillRect/>
          </a:stretch>
        </p:blipFill>
        <p:spPr>
          <a:xfrm>
            <a:off x="845408" y="2922438"/>
            <a:ext cx="5649113" cy="2362530"/>
          </a:xfrm>
          <a:prstGeom prst="rect">
            <a:avLst/>
          </a:prstGeom>
        </p:spPr>
      </p:pic>
      <p:sp>
        <p:nvSpPr>
          <p:cNvPr id="8" name="矩形 7"/>
          <p:cNvSpPr/>
          <p:nvPr/>
        </p:nvSpPr>
        <p:spPr>
          <a:xfrm>
            <a:off x="7086335" y="2922438"/>
            <a:ext cx="4181382" cy="1196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0" i="0" dirty="0">
                <a:solidFill>
                  <a:srgbClr val="EA4335"/>
                </a:solidFill>
                <a:effectLst/>
                <a:latin typeface="Arial" panose="020B0604020202020204" pitchFamily="34" charset="0"/>
              </a:rPr>
              <a:t>secp256k1</a:t>
            </a:r>
            <a:r>
              <a:rPr lang="en-US" altLang="zh-CN" b="0" i="0" dirty="0">
                <a:solidFill>
                  <a:srgbClr val="4D5156"/>
                </a:solidFill>
                <a:effectLst/>
                <a:latin typeface="Arial" panose="020B0604020202020204" pitchFamily="34" charset="0"/>
              </a:rPr>
              <a:t> refers to the parameters of the elliptic curve used in Bitcoin's public-key cryptography</a:t>
            </a:r>
            <a:endParaRPr lang="zh-CN" altLang="en-US" dirty="0"/>
          </a:p>
        </p:txBody>
      </p:sp>
      <p:sp>
        <p:nvSpPr>
          <p:cNvPr id="9" name="箭头: 右 8"/>
          <p:cNvSpPr/>
          <p:nvPr/>
        </p:nvSpPr>
        <p:spPr>
          <a:xfrm rot="10800000">
            <a:off x="6563580" y="2958950"/>
            <a:ext cx="412905" cy="21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47402" y="5580061"/>
            <a:ext cx="7746031" cy="461665"/>
          </a:xfrm>
          <a:prstGeom prst="rect">
            <a:avLst/>
          </a:prstGeom>
          <a:noFill/>
        </p:spPr>
        <p:txBody>
          <a:bodyPr wrap="none" rtlCol="0">
            <a:spAutoFit/>
          </a:bodyPr>
          <a:lstStyle/>
          <a:p>
            <a:r>
              <a:rPr kumimoji="1" lang="en-US" altLang="zh-CN" sz="2400" b="1" dirty="0">
                <a:solidFill>
                  <a:schemeClr val="tx1">
                    <a:lumMod val="85000"/>
                    <a:lumOff val="15000"/>
                  </a:schemeClr>
                </a:solidFill>
                <a:latin typeface="Proxima Nova Lt" panose="02000506030000020004" pitchFamily="2" charset="0"/>
                <a:ea typeface="PingFang SC Medium" panose="020B0400000000000000" pitchFamily="34" charset="-122"/>
              </a:rPr>
              <a:t>Rust is fast, but it can be faster … by some tricks</a:t>
            </a:r>
            <a:endParaRPr kumimoji="1" lang="zh-CN" altLang="en-US" sz="2400" b="1" dirty="0">
              <a:solidFill>
                <a:schemeClr val="tx1">
                  <a:lumMod val="85000"/>
                  <a:lumOff val="15000"/>
                </a:schemeClr>
              </a:solidFill>
              <a:latin typeface="Proxima Nova Lt" panose="02000506030000020004" pitchFamily="2" charset="0"/>
              <a:ea typeface="PingFang SC Medium" panose="020B0400000000000000"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845408" y="2806916"/>
            <a:ext cx="238158" cy="628738"/>
          </a:xfrm>
          <a:prstGeom prst="rect">
            <a:avLst/>
          </a:prstGeom>
        </p:spPr>
      </p:pic>
      <p:sp>
        <p:nvSpPr>
          <p:cNvPr id="11" name="文本框 10"/>
          <p:cNvSpPr txBox="1"/>
          <p:nvPr/>
        </p:nvSpPr>
        <p:spPr>
          <a:xfrm>
            <a:off x="782284" y="329864"/>
            <a:ext cx="10864590" cy="769441"/>
          </a:xfrm>
          <a:prstGeom prst="rect">
            <a:avLst/>
          </a:prstGeom>
          <a:noFill/>
        </p:spPr>
        <p:txBody>
          <a:bodyPr wrap="square" rtlCol="0">
            <a:spAutoFit/>
          </a:bodyPr>
          <a:lstStyle/>
          <a:p>
            <a:r>
              <a:rPr kumimoji="1" lang="en-US" altLang="zh-CN" sz="4400" b="1" dirty="0">
                <a:latin typeface="Proxima Nova Rg" panose="02000506030000020004" pitchFamily="2" charset="0"/>
              </a:rPr>
              <a:t>Approach: Partitioned code in ASM</a:t>
            </a:r>
            <a:endParaRPr kumimoji="1" lang="zh-CN" altLang="en-US" sz="4400" b="1" dirty="0">
              <a:latin typeface="Proxima Nova Rg" panose="02000506030000020004" pitchFamily="2" charset="0"/>
            </a:endParaRPr>
          </a:p>
        </p:txBody>
      </p:sp>
      <p:pic>
        <p:nvPicPr>
          <p:cNvPr id="14" name="图片 13"/>
          <p:cNvPicPr>
            <a:picLocks noChangeAspect="1"/>
          </p:cNvPicPr>
          <p:nvPr/>
        </p:nvPicPr>
        <p:blipFill>
          <a:blip r:embed="rId1"/>
          <a:stretch>
            <a:fillRect/>
          </a:stretch>
        </p:blipFill>
        <p:spPr>
          <a:xfrm>
            <a:off x="782284" y="4345722"/>
            <a:ext cx="238158" cy="628738"/>
          </a:xfrm>
          <a:prstGeom prst="rect">
            <a:avLst/>
          </a:prstGeom>
        </p:spPr>
      </p:pic>
      <p:sp>
        <p:nvSpPr>
          <p:cNvPr id="13" name="文本框 12"/>
          <p:cNvSpPr txBox="1"/>
          <p:nvPr/>
        </p:nvSpPr>
        <p:spPr>
          <a:xfrm>
            <a:off x="782284" y="2313153"/>
            <a:ext cx="9828377" cy="1895519"/>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Writing an interpreter is the most intuitive. We just need to fetch instructions one by one and execute it on the native.</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But this easiest way is limited by the performance of the Rust language itself, and at the same time we have to obey Rust's safety specifications(memory or pointers). </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845408" y="2806916"/>
            <a:ext cx="238158" cy="628738"/>
          </a:xfrm>
          <a:prstGeom prst="rect">
            <a:avLst/>
          </a:prstGeom>
        </p:spPr>
      </p:pic>
      <p:sp>
        <p:nvSpPr>
          <p:cNvPr id="11" name="文本框 10"/>
          <p:cNvSpPr txBox="1"/>
          <p:nvPr/>
        </p:nvSpPr>
        <p:spPr>
          <a:xfrm>
            <a:off x="782284" y="329864"/>
            <a:ext cx="10864590" cy="769441"/>
          </a:xfrm>
          <a:prstGeom prst="rect">
            <a:avLst/>
          </a:prstGeom>
          <a:noFill/>
        </p:spPr>
        <p:txBody>
          <a:bodyPr wrap="square" rtlCol="0">
            <a:spAutoFit/>
          </a:bodyPr>
          <a:lstStyle/>
          <a:p>
            <a:r>
              <a:rPr kumimoji="1" lang="en-US" altLang="zh-CN" sz="4400" b="1" dirty="0">
                <a:latin typeface="Proxima Nova Rg" panose="02000506030000020004" pitchFamily="2" charset="0"/>
              </a:rPr>
              <a:t>Approach: Partitioned code in ASM</a:t>
            </a:r>
            <a:endParaRPr kumimoji="1" lang="zh-CN" altLang="en-US" sz="4400" b="1" dirty="0">
              <a:latin typeface="Proxima Nova Rg" panose="02000506030000020004" pitchFamily="2" charset="0"/>
            </a:endParaRPr>
          </a:p>
        </p:txBody>
      </p:sp>
      <p:pic>
        <p:nvPicPr>
          <p:cNvPr id="14" name="图片 13"/>
          <p:cNvPicPr>
            <a:picLocks noChangeAspect="1"/>
          </p:cNvPicPr>
          <p:nvPr/>
        </p:nvPicPr>
        <p:blipFill>
          <a:blip r:embed="rId1"/>
          <a:stretch>
            <a:fillRect/>
          </a:stretch>
        </p:blipFill>
        <p:spPr>
          <a:xfrm>
            <a:off x="782284" y="4345722"/>
            <a:ext cx="238158" cy="628738"/>
          </a:xfrm>
          <a:prstGeom prst="rect">
            <a:avLst/>
          </a:prstGeom>
        </p:spPr>
      </p:pic>
      <p:sp>
        <p:nvSpPr>
          <p:cNvPr id="6" name="文本框 5"/>
          <p:cNvSpPr txBox="1"/>
          <p:nvPr/>
        </p:nvSpPr>
        <p:spPr>
          <a:xfrm>
            <a:off x="749733" y="2157821"/>
            <a:ext cx="5904180" cy="461665"/>
          </a:xfrm>
          <a:prstGeom prst="rect">
            <a:avLst/>
          </a:prstGeom>
          <a:noFill/>
        </p:spPr>
        <p:txBody>
          <a:bodyPr wrap="none" rtlCol="0">
            <a:spAutoFit/>
          </a:bodyPr>
          <a:lstStyle/>
          <a:p>
            <a:r>
              <a:rPr kumimoji="1" lang="en-US" altLang="zh-CN" sz="2400" b="1" dirty="0">
                <a:solidFill>
                  <a:schemeClr val="tx1">
                    <a:lumMod val="85000"/>
                    <a:lumOff val="15000"/>
                  </a:schemeClr>
                </a:solidFill>
                <a:latin typeface="Proxima Nova Lt" panose="02000506030000020004" pitchFamily="2" charset="0"/>
                <a:ea typeface="PingFang SC Medium" panose="020B0400000000000000" pitchFamily="34" charset="-122"/>
              </a:rPr>
              <a:t>Writing partitioned code in Assembly</a:t>
            </a:r>
            <a:endParaRPr kumimoji="1" lang="zh-CN" altLang="en-US" sz="2400" b="1" dirty="0">
              <a:solidFill>
                <a:schemeClr val="tx1">
                  <a:lumMod val="85000"/>
                  <a:lumOff val="15000"/>
                </a:schemeClr>
              </a:solidFill>
              <a:latin typeface="Proxima Nova Lt" panose="02000506030000020004" pitchFamily="2" charset="0"/>
              <a:ea typeface="PingFang SC Medium" panose="020B0400000000000000" pitchFamily="34" charset="-122"/>
            </a:endParaRPr>
          </a:p>
        </p:txBody>
      </p:sp>
      <p:pic>
        <p:nvPicPr>
          <p:cNvPr id="3" name="图片 2"/>
          <p:cNvPicPr>
            <a:picLocks noChangeAspect="1"/>
          </p:cNvPicPr>
          <p:nvPr/>
        </p:nvPicPr>
        <p:blipFill>
          <a:blip r:embed="rId2"/>
          <a:stretch>
            <a:fillRect/>
          </a:stretch>
        </p:blipFill>
        <p:spPr>
          <a:xfrm>
            <a:off x="845408" y="2825541"/>
            <a:ext cx="3991532" cy="1343212"/>
          </a:xfrm>
          <a:prstGeom prst="rect">
            <a:avLst/>
          </a:prstGeom>
        </p:spPr>
      </p:pic>
      <p:pic>
        <p:nvPicPr>
          <p:cNvPr id="5" name="图片 4"/>
          <p:cNvPicPr>
            <a:picLocks noChangeAspect="1"/>
          </p:cNvPicPr>
          <p:nvPr/>
        </p:nvPicPr>
        <p:blipFill>
          <a:blip r:embed="rId3"/>
          <a:stretch>
            <a:fillRect/>
          </a:stretch>
        </p:blipFill>
        <p:spPr>
          <a:xfrm>
            <a:off x="6485230" y="2806916"/>
            <a:ext cx="2648320" cy="1133633"/>
          </a:xfrm>
          <a:prstGeom prst="rect">
            <a:avLst/>
          </a:prstGeom>
        </p:spPr>
      </p:pic>
      <p:sp>
        <p:nvSpPr>
          <p:cNvPr id="7" name="箭头: 右 6"/>
          <p:cNvSpPr/>
          <p:nvPr/>
        </p:nvSpPr>
        <p:spPr>
          <a:xfrm>
            <a:off x="5188998" y="3121285"/>
            <a:ext cx="870012" cy="30771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文本框 14"/>
          <p:cNvSpPr txBox="1"/>
          <p:nvPr/>
        </p:nvSpPr>
        <p:spPr>
          <a:xfrm>
            <a:off x="749733" y="4580698"/>
            <a:ext cx="8383817" cy="792205"/>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Writing assembly code is not an easy task. There is a huge difference between the x86 architecture and the RISC-V architecture.</a:t>
            </a:r>
            <a:endParaRPr kumimoji="1" lang="zh-CN" altLang="en-US" sz="1600" dirty="0">
              <a:solidFill>
                <a:schemeClr val="tx1">
                  <a:lumMod val="65000"/>
                  <a:lumOff val="35000"/>
                </a:schemeClr>
              </a:solidFill>
              <a:ea typeface="PingFang SC Light" panose="020B0400000000000000"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62051" y="1074050"/>
            <a:ext cx="1066949" cy="419158"/>
          </a:xfrm>
          <a:prstGeom prst="rect">
            <a:avLst/>
          </a:prstGeom>
        </p:spPr>
      </p:pic>
      <p:pic>
        <p:nvPicPr>
          <p:cNvPr id="12" name="图片 11"/>
          <p:cNvPicPr>
            <a:picLocks noChangeAspect="1"/>
          </p:cNvPicPr>
          <p:nvPr/>
        </p:nvPicPr>
        <p:blipFill>
          <a:blip r:embed="rId2"/>
          <a:stretch>
            <a:fillRect/>
          </a:stretch>
        </p:blipFill>
        <p:spPr>
          <a:xfrm>
            <a:off x="845408" y="2806916"/>
            <a:ext cx="238158" cy="628738"/>
          </a:xfrm>
          <a:prstGeom prst="rect">
            <a:avLst/>
          </a:prstGeom>
        </p:spPr>
      </p:pic>
      <p:sp>
        <p:nvSpPr>
          <p:cNvPr id="11" name="文本框 10"/>
          <p:cNvSpPr txBox="1"/>
          <p:nvPr/>
        </p:nvSpPr>
        <p:spPr>
          <a:xfrm>
            <a:off x="782284" y="324180"/>
            <a:ext cx="10864590" cy="1446550"/>
          </a:xfrm>
          <a:prstGeom prst="rect">
            <a:avLst/>
          </a:prstGeom>
          <a:noFill/>
        </p:spPr>
        <p:txBody>
          <a:bodyPr wrap="square" rtlCol="0">
            <a:spAutoFit/>
          </a:bodyPr>
          <a:lstStyle/>
          <a:p>
            <a:r>
              <a:rPr kumimoji="1" lang="en-US" altLang="zh-CN" sz="4400" b="1" dirty="0">
                <a:latin typeface="Proxima Nova Rg" panose="02000506030000020004" pitchFamily="2" charset="0"/>
              </a:rPr>
              <a:t>Approach: Hand-writing register allocation</a:t>
            </a:r>
            <a:endParaRPr kumimoji="1" lang="zh-CN" altLang="en-US" sz="4400" b="1" dirty="0">
              <a:latin typeface="Proxima Nova Rg" panose="02000506030000020004" pitchFamily="2" charset="0"/>
            </a:endParaRPr>
          </a:p>
        </p:txBody>
      </p:sp>
      <p:pic>
        <p:nvPicPr>
          <p:cNvPr id="14" name="图片 13"/>
          <p:cNvPicPr>
            <a:picLocks noChangeAspect="1"/>
          </p:cNvPicPr>
          <p:nvPr/>
        </p:nvPicPr>
        <p:blipFill>
          <a:blip r:embed="rId2"/>
          <a:stretch>
            <a:fillRect/>
          </a:stretch>
        </p:blipFill>
        <p:spPr>
          <a:xfrm>
            <a:off x="782284" y="4345722"/>
            <a:ext cx="238158" cy="628738"/>
          </a:xfrm>
          <a:prstGeom prst="rect">
            <a:avLst/>
          </a:prstGeom>
        </p:spPr>
      </p:pic>
      <p:sp>
        <p:nvSpPr>
          <p:cNvPr id="13" name="文本框 12"/>
          <p:cNvSpPr txBox="1"/>
          <p:nvPr/>
        </p:nvSpPr>
        <p:spPr>
          <a:xfrm>
            <a:off x="782284" y="2313153"/>
            <a:ext cx="9828377" cy="3003515"/>
          </a:xfrm>
          <a:prstGeom prst="rect">
            <a:avLst/>
          </a:prstGeom>
          <a:noFill/>
        </p:spPr>
        <p:txBody>
          <a:bodyPr wrap="square" rtlCol="0">
            <a:spAutoFit/>
          </a:bodyPr>
          <a:lstStyle/>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In many programming languages, the </a:t>
            </a:r>
            <a:r>
              <a:rPr kumimoji="1" lang="en-US" altLang="zh-CN" sz="1600" dirty="0" err="1">
                <a:solidFill>
                  <a:schemeClr val="tx1">
                    <a:lumMod val="65000"/>
                    <a:lumOff val="35000"/>
                  </a:schemeClr>
                </a:solidFill>
                <a:latin typeface="PingFang SC Light" panose="020B0400000000000000" pitchFamily="34" charset="-122"/>
                <a:ea typeface="PingFang SC Light" panose="020B0400000000000000" pitchFamily="34" charset="-122"/>
              </a:rPr>
              <a:t>programers</a:t>
            </a: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 may use any number of variables. The computer can quickly read and write registers in the CPU, so the computer program runs faster when more variables can be in the CPU's registers.</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a:p>
            <a:pPr>
              <a:lnSpc>
                <a:spcPct val="150000"/>
              </a:lnSpc>
            </a:pPr>
            <a:r>
              <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rPr>
              <a:t>Registers are a core part of the CPU, accessing a register's value will typically require very few clock cycles (likely just 1), as soon as memory is accessed, things get more complex and cache controllers / memory buses get involved and the operation is going to take considerably more time.</a:t>
            </a:r>
            <a:endParaRPr kumimoji="1" lang="en-US" altLang="zh-CN" sz="1600" dirty="0">
              <a:solidFill>
                <a:schemeClr val="tx1">
                  <a:lumMod val="65000"/>
                  <a:lumOff val="35000"/>
                </a:schemeClr>
              </a:solidFill>
              <a:latin typeface="PingFang SC Light" panose="020B0400000000000000" pitchFamily="34" charset="-122"/>
              <a:ea typeface="PingFang SC Light" panose="020B0400000000000000" pitchFamily="34" charset="-122"/>
            </a:endParaRP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4093</Words>
  <Application>WPS 演示</Application>
  <PresentationFormat>宽屏</PresentationFormat>
  <Paragraphs>139</Paragraphs>
  <Slides>17</Slides>
  <Notes>13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宋体</vt:lpstr>
      <vt:lpstr>Wingdings</vt:lpstr>
      <vt:lpstr>Proxima Nova Lt</vt:lpstr>
      <vt:lpstr>苹方-简</vt:lpstr>
      <vt:lpstr>Proxima Nova Rg</vt:lpstr>
      <vt:lpstr>PingFang SC Light</vt:lpstr>
      <vt:lpstr>PingFang SC Medium</vt:lpstr>
      <vt:lpstr>Sarasa Mono SC</vt:lpstr>
      <vt:lpstr>Apple SD Gothic Neo</vt:lpstr>
      <vt:lpstr>Helvetica Neue</vt:lpstr>
      <vt:lpstr>Roboto</vt:lpstr>
      <vt:lpstr>微软雅黑</vt:lpstr>
      <vt:lpstr>汉仪旗黑</vt:lpstr>
      <vt:lpstr>宋体</vt:lpstr>
      <vt:lpstr>Arial Unicode MS</vt:lpstr>
      <vt:lpstr>等线</vt:lpstr>
      <vt:lpstr>汉仪中等线KW</vt:lpstr>
      <vt:lpstr>更纱黑体 Mono SC Nerd</vt:lpstr>
      <vt:lpstr>汉仪中黑KW</vt:lpstr>
      <vt:lpstr>等线 Light</vt:lpstr>
      <vt:lpstr>汉仪书宋二KW</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贝贝</dc:creator>
  <cp:lastModifiedBy>Alex</cp:lastModifiedBy>
  <cp:revision>37</cp:revision>
  <dcterms:created xsi:type="dcterms:W3CDTF">2022-07-18T03:58:17Z</dcterms:created>
  <dcterms:modified xsi:type="dcterms:W3CDTF">2022-07-18T03:58:17Z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D4AF0D3F195813D553FEBF623CBD8425</vt:lpwstr>
  </property>
  <property fmtid="{D5CDD505-2E9C-101B-9397-08002B2CF9AE}" pid="3" name="KSOProductBuildVer">
    <vt:lpwstr>2052-4.3.0.7280</vt:lpwstr>
  </property>
</Properties>
</file>