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275" r:id="rId6"/>
    <p:sldId id="292" r:id="rId7"/>
    <p:sldId id="293" r:id="rId8"/>
    <p:sldId id="277" r:id="rId9"/>
    <p:sldId id="274" r:id="rId10"/>
    <p:sldId id="276" r:id="rId11"/>
    <p:sldId id="278" r:id="rId12"/>
    <p:sldId id="281" r:id="rId13"/>
    <p:sldId id="280" r:id="rId14"/>
    <p:sldId id="290" r:id="rId15"/>
    <p:sldId id="288" r:id="rId16"/>
    <p:sldId id="287" r:id="rId17"/>
    <p:sldId id="279" r:id="rId18"/>
    <p:sldId id="282" r:id="rId19"/>
    <p:sldId id="283" r:id="rId20"/>
    <p:sldId id="284" r:id="rId21"/>
    <p:sldId id="289" r:id="rId22"/>
    <p:sldId id="296" r:id="rId23"/>
    <p:sldId id="297" r:id="rId24"/>
    <p:sldId id="286" r:id="rId25"/>
    <p:sldId id="285" r:id="rId26"/>
    <p:sldId id="291" r:id="rId27"/>
    <p:sldId id="29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crates.io/crates/crossfir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3116" y="2065452"/>
            <a:ext cx="4649357" cy="227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集群配置：</a:t>
            </a:r>
            <a:r>
              <a:rPr lang="en-US" altLang="zh-CN" sz="1600" b="1" dirty="0"/>
              <a:t>Gossip / </a:t>
            </a:r>
            <a:r>
              <a:rPr lang="zh-CN" altLang="en-US" sz="1600" b="1" dirty="0"/>
              <a:t>一致性</a:t>
            </a:r>
            <a:r>
              <a:rPr lang="en-US" altLang="zh-CN" sz="1600" b="1" dirty="0"/>
              <a:t>hash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kv</a:t>
            </a:r>
            <a:r>
              <a:rPr lang="zh-CN" altLang="en-US" sz="1600" b="1" dirty="0"/>
              <a:t>删除：</a:t>
            </a:r>
            <a:r>
              <a:rPr lang="en-US" altLang="zh-CN" sz="1600" b="1" dirty="0"/>
              <a:t>Vector Clock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kv</a:t>
            </a:r>
            <a:r>
              <a:rPr lang="zh-CN" altLang="en-US" sz="1600" b="1" dirty="0"/>
              <a:t>索引：</a:t>
            </a:r>
            <a:r>
              <a:rPr lang="en-US" altLang="zh-CN" sz="1600" b="1" dirty="0"/>
              <a:t>Merkle Tree &amp; </a:t>
            </a:r>
            <a:r>
              <a:rPr lang="zh-CN" altLang="en-US" sz="1600" b="1" dirty="0"/>
              <a:t>冲突解决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kv</a:t>
            </a:r>
            <a:r>
              <a:rPr lang="zh-CN" altLang="en-US" sz="1600" b="1" dirty="0"/>
              <a:t>版本：秒级时间戳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修复时机：</a:t>
            </a:r>
            <a:r>
              <a:rPr lang="en-US" altLang="zh-CN" sz="1600" b="1" dirty="0"/>
              <a:t>Read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|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Scan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写入顺序：乱序</a:t>
            </a:r>
            <a:endParaRPr lang="en-US" altLang="zh-CN" sz="1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724071" y="2065452"/>
            <a:ext cx="4649357" cy="268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集群配置：强一致 </a:t>
            </a:r>
            <a:r>
              <a:rPr lang="en-US" altLang="zh-CN" sz="1600" b="1" dirty="0"/>
              <a:t>Etcd + Config Version 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文件创建删除：强一致的 </a:t>
            </a:r>
            <a:r>
              <a:rPr lang="en-US" altLang="zh-CN" sz="1600" b="1" dirty="0"/>
              <a:t>Meta Service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文件内容：</a:t>
            </a:r>
            <a:r>
              <a:rPr lang="en-US" altLang="zh-CN" sz="1600" b="1" dirty="0"/>
              <a:t>Merkle Tree &amp; </a:t>
            </a:r>
            <a:r>
              <a:rPr lang="zh-CN" altLang="en-US" sz="1600" b="1" dirty="0"/>
              <a:t>冲突解决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内容版本：高精度 </a:t>
            </a:r>
            <a:r>
              <a:rPr lang="en-US" altLang="zh-CN" sz="1600" b="1" dirty="0"/>
              <a:t>Snowflake </a:t>
            </a:r>
            <a:r>
              <a:rPr lang="zh-CN" altLang="en-US" sz="1600" b="1" dirty="0"/>
              <a:t>版本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修复时机：</a:t>
            </a:r>
            <a:r>
              <a:rPr lang="en-US" altLang="zh-CN" sz="1600" b="1" dirty="0"/>
              <a:t>Open | Flush  | Scan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写入顺序：</a:t>
            </a:r>
            <a:r>
              <a:rPr lang="en-US" altLang="zh-CN" sz="1600" b="1" dirty="0"/>
              <a:t>Leader, Follower </a:t>
            </a:r>
            <a:r>
              <a:rPr lang="zh-CN" altLang="en-US" sz="1600" b="1" dirty="0"/>
              <a:t>顺位继承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sp>
        <p:nvSpPr>
          <p:cNvPr id="2" name="箭头: 右 1"/>
          <p:cNvSpPr/>
          <p:nvPr/>
        </p:nvSpPr>
        <p:spPr>
          <a:xfrm>
            <a:off x="5467930" y="2762612"/>
            <a:ext cx="646370" cy="5404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02484" y="4792548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C+A+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8298" y="4792548"/>
            <a:ext cx="1534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A+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4071" y="1564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(</a:t>
            </a:r>
            <a:r>
              <a:rPr kumimoji="1"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HydroFS</a:t>
            </a: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)  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混合</a:t>
            </a: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(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增强</a:t>
            </a: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)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一致</a:t>
            </a:r>
            <a:endParaRPr kumimoji="1"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116" y="1564136"/>
            <a:ext cx="388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(Cassandra) 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最终（不）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一致 </a:t>
            </a:r>
            <a:endParaRPr kumimoji="1"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7402" y="313090"/>
            <a:ext cx="577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数据同步 </a:t>
            </a:r>
            <a:r>
              <a:rPr kumimoji="1"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 </a:t>
            </a:r>
            <a:r>
              <a:rPr kumimoji="1"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混合一致性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工程方法</a:t>
            </a:r>
            <a:endParaRPr kumimoji="1" lang="en-US" altLang="zh-CN" sz="4400" b="1" dirty="0">
              <a:latin typeface="Proxima Nova Rg" panose="0200050603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381" y="1840973"/>
            <a:ext cx="4826639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C/C++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GlusterFS</a:t>
            </a:r>
            <a:r>
              <a:rPr lang="en-US" altLang="zh-CN" dirty="0"/>
              <a:t> , </a:t>
            </a:r>
            <a:r>
              <a:rPr lang="en-US" altLang="zh-CN" dirty="0" err="1"/>
              <a:t>CephFs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83838"/>
                </a:solidFill>
                <a:effectLst/>
                <a:latin typeface="gotham"/>
              </a:rPr>
              <a:t>用 </a:t>
            </a:r>
            <a:r>
              <a:rPr lang="en-US" altLang="zh-CN" b="1" i="0" dirty="0" err="1">
                <a:solidFill>
                  <a:srgbClr val="383838"/>
                </a:solidFill>
                <a:effectLst/>
                <a:latin typeface="gotham"/>
              </a:rPr>
              <a:t>golang</a:t>
            </a:r>
            <a:r>
              <a:rPr lang="en-US" altLang="zh-CN" b="0" i="0" dirty="0">
                <a:solidFill>
                  <a:srgbClr val="383838"/>
                </a:solidFill>
                <a:effectLst/>
                <a:latin typeface="gotham"/>
              </a:rPr>
              <a:t> </a:t>
            </a:r>
            <a:r>
              <a:rPr lang="zh-CN" altLang="en-US" b="0" i="0" dirty="0">
                <a:solidFill>
                  <a:srgbClr val="383838"/>
                </a:solidFill>
                <a:effectLst/>
                <a:latin typeface="gotham"/>
              </a:rPr>
              <a:t>的失败尝试</a:t>
            </a:r>
            <a:endParaRPr lang="en-US" altLang="zh-CN" b="0" i="0" dirty="0">
              <a:solidFill>
                <a:srgbClr val="383838"/>
              </a:solidFill>
              <a:effectLst/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83838"/>
                </a:solidFill>
                <a:latin typeface="gotham"/>
              </a:rPr>
              <a:t>Cgo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 </a:t>
            </a:r>
            <a:r>
              <a:rPr lang="zh-CN" altLang="en-US" dirty="0">
                <a:solidFill>
                  <a:srgbClr val="383838"/>
                </a:solidFill>
                <a:latin typeface="gotham"/>
              </a:rPr>
              <a:t>瓶颈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协程的非实时性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封闭的巨石般的 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runtime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内存问题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:</a:t>
            </a:r>
            <a:r>
              <a:rPr lang="zh-CN" altLang="en-US" dirty="0">
                <a:solidFill>
                  <a:srgbClr val="383838"/>
                </a:solidFill>
                <a:latin typeface="gotham"/>
              </a:rPr>
              <a:t>   </a:t>
            </a:r>
            <a:r>
              <a:rPr lang="en-US" altLang="zh-CN" dirty="0" err="1">
                <a:solidFill>
                  <a:srgbClr val="383838"/>
                </a:solidFill>
                <a:latin typeface="gotham"/>
              </a:rPr>
              <a:t>sync.Pool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 </a:t>
            </a:r>
            <a:r>
              <a:rPr lang="zh-CN" altLang="en-US" dirty="0">
                <a:solidFill>
                  <a:srgbClr val="383838"/>
                </a:solidFill>
                <a:latin typeface="gotham"/>
              </a:rPr>
              <a:t>双刃剑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83838"/>
              </a:solidFill>
              <a:effectLst/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645020" y="1840973"/>
            <a:ext cx="6328868" cy="3420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83838"/>
                </a:solidFill>
                <a:latin typeface="gotham"/>
              </a:rPr>
              <a:t>Rust</a:t>
            </a:r>
            <a:endParaRPr lang="en-US" altLang="zh-CN" sz="2000" b="1" dirty="0">
              <a:solidFill>
                <a:srgbClr val="383838"/>
              </a:solidFill>
              <a:latin typeface="gotham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原生调用 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C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协程，线程随意用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可选的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Runtime, </a:t>
            </a:r>
            <a:r>
              <a:rPr lang="zh-CN" altLang="en-US" dirty="0">
                <a:solidFill>
                  <a:srgbClr val="383838"/>
                </a:solidFill>
                <a:latin typeface="gotham"/>
              </a:rPr>
              <a:t>强大的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Future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83838"/>
                </a:solidFill>
                <a:latin typeface="gotham"/>
              </a:rPr>
              <a:t>Je-malloc , </a:t>
            </a:r>
            <a:r>
              <a:rPr lang="en-US" altLang="zh-CN" dirty="0" err="1">
                <a:solidFill>
                  <a:srgbClr val="383838"/>
                </a:solidFill>
                <a:latin typeface="gotham"/>
              </a:rPr>
              <a:t>tc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-malloc 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生态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83838"/>
              </a:solidFill>
              <a:effectLst/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429" y="2199692"/>
            <a:ext cx="3754731" cy="21546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600" b="0" cap="none" spc="0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数据</a:t>
            </a:r>
            <a:r>
              <a:rPr lang="en-US" altLang="zh-CN" sz="3600" b="0" cap="none" spc="0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- </a:t>
            </a:r>
            <a:r>
              <a:rPr lang="zh-CN" altLang="en-US" sz="3600" b="0" cap="none" spc="0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水</a:t>
            </a:r>
            <a:r>
              <a:rPr lang="en-US" altLang="zh-CN" sz="3600" b="0" cap="none" spc="0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-Hydro</a:t>
            </a:r>
            <a:endParaRPr lang="en-US" altLang="zh-CN" sz="3600" dirty="0">
              <a:ln w="0"/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>
              <a:lnSpc>
                <a:spcPct val="200000"/>
              </a:lnSpc>
            </a:pPr>
            <a:r>
              <a:rPr lang="en-US" altLang="zh-CN" sz="3600" dirty="0" err="1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FileSystem</a:t>
            </a:r>
            <a:r>
              <a:rPr lang="en-US" altLang="zh-CN" sz="3600" b="0" cap="none" spc="0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zh-CN" altLang="en-US" sz="3600" b="0" cap="none" spc="0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治水</a:t>
            </a:r>
            <a:endParaRPr lang="en-US" altLang="zh-CN" sz="3600" b="0" cap="none" spc="0" dirty="0">
              <a:ln w="0"/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 descr="河边的瀑布&#10;&#10;描述已自动生成"/>
          <p:cNvPicPr>
            <a:picLocks noChangeAspect="1"/>
          </p:cNvPicPr>
          <p:nvPr/>
        </p:nvPicPr>
        <p:blipFill>
          <a:blip r:embed="rId1">
            <a:alphaModFix amt="64000"/>
          </a:blip>
          <a:stretch>
            <a:fillRect/>
          </a:stretch>
        </p:blipFill>
        <p:spPr>
          <a:xfrm>
            <a:off x="4464052" y="1638299"/>
            <a:ext cx="7591814" cy="43932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7402" y="445884"/>
            <a:ext cx="3358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哲学理念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402" y="313089"/>
            <a:ext cx="423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集群架构</a:t>
            </a:r>
            <a:r>
              <a:rPr kumimoji="1"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</a:t>
            </a:r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扩展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381" y="1840973"/>
            <a:ext cx="4658688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单集群</a:t>
            </a:r>
            <a:r>
              <a:rPr lang="en-US" altLang="zh-CN" b="1" dirty="0"/>
              <a:t>  - </a:t>
            </a:r>
            <a:r>
              <a:rPr lang="en-US" altLang="zh-CN" dirty="0" err="1"/>
              <a:t>GlusterFS</a:t>
            </a:r>
            <a:r>
              <a:rPr lang="en-US" altLang="zh-CN" dirty="0"/>
              <a:t> , </a:t>
            </a:r>
            <a:r>
              <a:rPr lang="en-US" altLang="zh-CN" dirty="0" err="1"/>
              <a:t>Ceph</a:t>
            </a:r>
            <a:r>
              <a:rPr lang="en-US" altLang="zh-CN" dirty="0"/>
              <a:t> (Fs)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扩容需要 </a:t>
            </a:r>
            <a:r>
              <a:rPr lang="en-US" altLang="zh-CN" dirty="0"/>
              <a:t>rebalance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83838"/>
                </a:solidFill>
                <a:latin typeface="gotham"/>
              </a:rPr>
              <a:t>多集群 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– </a:t>
            </a:r>
            <a:r>
              <a:rPr lang="en-US" altLang="zh-CN" dirty="0" err="1">
                <a:solidFill>
                  <a:srgbClr val="383838"/>
                </a:solidFill>
                <a:latin typeface="gotham"/>
              </a:rPr>
              <a:t>HydroFS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, </a:t>
            </a:r>
            <a:r>
              <a:rPr lang="en-US" altLang="zh-CN" dirty="0" err="1">
                <a:solidFill>
                  <a:srgbClr val="383838"/>
                </a:solidFill>
                <a:latin typeface="gotham"/>
              </a:rPr>
              <a:t>MinIO</a:t>
            </a:r>
            <a:endParaRPr lang="en-US" altLang="zh-CN" b="0" i="0" dirty="0">
              <a:solidFill>
                <a:srgbClr val="383838"/>
              </a:solidFill>
              <a:effectLst/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数据不 </a:t>
            </a:r>
            <a:r>
              <a:rPr lang="en-US" altLang="zh-CN" dirty="0">
                <a:solidFill>
                  <a:srgbClr val="383838"/>
                </a:solidFill>
                <a:latin typeface="gotham"/>
              </a:rPr>
              <a:t>rebalance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83838"/>
                </a:solidFill>
                <a:latin typeface="gotham"/>
              </a:rPr>
              <a:t>集群可以一直加</a:t>
            </a: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383838"/>
              </a:solidFill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83838"/>
              </a:solidFill>
              <a:effectLst/>
              <a:latin typeface="gotha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 descr="雪地上有许多船&#10;&#10;低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433" y="3429000"/>
            <a:ext cx="5001207" cy="2406783"/>
          </a:xfrm>
          <a:prstGeom prst="rect">
            <a:avLst/>
          </a:prstGeom>
        </p:spPr>
      </p:pic>
      <p:pic>
        <p:nvPicPr>
          <p:cNvPr id="7" name="图片 6" descr="一群人在水里走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34" y="638536"/>
            <a:ext cx="5001208" cy="2507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草地上的风景&#10;&#10;描述已自动生成"/>
          <p:cNvPicPr>
            <a:picLocks noChangeAspect="1"/>
          </p:cNvPicPr>
          <p:nvPr/>
        </p:nvPicPr>
        <p:blipFill>
          <a:blip r:embed="rId1">
            <a:alphaModFix amt="59000"/>
          </a:blip>
          <a:stretch>
            <a:fillRect/>
          </a:stretch>
        </p:blipFill>
        <p:spPr>
          <a:xfrm>
            <a:off x="7272953" y="2926413"/>
            <a:ext cx="3849810" cy="25000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7402" y="313090"/>
            <a:ext cx="534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集群架构 </a:t>
            </a:r>
            <a:r>
              <a:rPr kumimoji="1"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 </a:t>
            </a:r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数据流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2758" y="2209309"/>
            <a:ext cx="2910199" cy="5071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Pipeline </a:t>
            </a:r>
            <a:r>
              <a:rPr lang="zh-CN" altLang="en-US" sz="2000" b="1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模式 </a:t>
            </a:r>
            <a:r>
              <a:rPr lang="en-US" altLang="zh-CN" sz="2000" b="1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zh-CN" altLang="en-US" sz="2000" b="1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灌溉田地</a:t>
            </a:r>
            <a:r>
              <a:rPr lang="en-US" altLang="zh-CN" sz="2000" b="1" dirty="0">
                <a:ln w="0"/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en-US" altLang="zh-CN" sz="2000" b="1" cap="none" spc="0" dirty="0">
              <a:ln w="0"/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4142" y="2210297"/>
            <a:ext cx="1026367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508812" y="1522997"/>
            <a:ext cx="1224534" cy="52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Host A</a:t>
            </a:r>
            <a:endParaRPr lang="zh-CN" altLang="en-US" sz="16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142584" y="1960017"/>
            <a:ext cx="244152" cy="19156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42584" y="2501704"/>
            <a:ext cx="244152" cy="6898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42584" y="2926413"/>
            <a:ext cx="244152" cy="1523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06209" y="236689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GlusterFS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916462" y="378614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Ceph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492898" y="4668709"/>
            <a:ext cx="873967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2778751" y="4650350"/>
            <a:ext cx="1026367" cy="65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</a:t>
            </a:r>
            <a:endParaRPr lang="en-US" altLang="zh-CN" sz="1600" dirty="0"/>
          </a:p>
          <a:p>
            <a:pPr algn="ctr"/>
            <a:r>
              <a:rPr lang="en-US" altLang="zh-CN" sz="1600" dirty="0"/>
              <a:t>OSD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4486156" y="4256732"/>
            <a:ext cx="1247190" cy="51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从 </a:t>
            </a:r>
            <a:r>
              <a:rPr lang="en-US" altLang="zh-CN" sz="1600" dirty="0"/>
              <a:t>OSD</a:t>
            </a:r>
            <a:endParaRPr lang="en-US" altLang="zh-CN" sz="1600" dirty="0"/>
          </a:p>
        </p:txBody>
      </p:sp>
      <p:sp>
        <p:nvSpPr>
          <p:cNvPr id="26" name="矩形 25"/>
          <p:cNvSpPr/>
          <p:nvPr/>
        </p:nvSpPr>
        <p:spPr>
          <a:xfrm>
            <a:off x="4486156" y="5145854"/>
            <a:ext cx="1247190" cy="43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从 </a:t>
            </a:r>
            <a:r>
              <a:rPr lang="en-US" altLang="zh-CN" sz="1600" dirty="0"/>
              <a:t>OSD</a:t>
            </a:r>
            <a:endParaRPr lang="en-US" altLang="zh-CN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036779" y="5145854"/>
            <a:ext cx="225688" cy="1587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989703" y="4605631"/>
            <a:ext cx="225688" cy="2043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4" idx="1"/>
          </p:cNvCxnSpPr>
          <p:nvPr/>
        </p:nvCxnSpPr>
        <p:spPr>
          <a:xfrm flipV="1">
            <a:off x="2483715" y="4977497"/>
            <a:ext cx="295036" cy="84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137521" y="152299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HydroFS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4508812" y="2265120"/>
            <a:ext cx="1224534" cy="52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Host B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4519638" y="3029012"/>
            <a:ext cx="1224534" cy="52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Host C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31020" y="2179496"/>
            <a:ext cx="1576874" cy="3956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029940" y="2179496"/>
            <a:ext cx="1576874" cy="3956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96196" y="2179497"/>
            <a:ext cx="1576874" cy="39561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932645" y="4542204"/>
            <a:ext cx="6847517" cy="1143907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2932645" y="3006053"/>
            <a:ext cx="6876661" cy="1143907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集群架构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5591705" y="3505274"/>
            <a:ext cx="289249" cy="31554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7656881" y="3508426"/>
            <a:ext cx="289249" cy="31554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 rot="10800000">
            <a:off x="5589038" y="4940706"/>
            <a:ext cx="289249" cy="31554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 rot="10800000">
            <a:off x="7653112" y="4956381"/>
            <a:ext cx="289249" cy="31554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1047" y="3209939"/>
            <a:ext cx="1159300" cy="769441"/>
          </a:xfrm>
          <a:prstGeom prst="rect">
            <a:avLst/>
          </a:prstGeom>
          <a:solidFill>
            <a:srgbClr val="9CECD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61666" y="3177207"/>
            <a:ext cx="1115582" cy="844501"/>
            <a:chOff x="139984" y="841082"/>
            <a:chExt cx="1115582" cy="844501"/>
          </a:xfrm>
          <a:solidFill>
            <a:srgbClr val="F1995D"/>
          </a:solidFill>
        </p:grpSpPr>
        <p:sp>
          <p:nvSpPr>
            <p:cNvPr id="39" name="矩形: 圆角 38"/>
            <p:cNvSpPr/>
            <p:nvPr/>
          </p:nvSpPr>
          <p:spPr>
            <a:xfrm>
              <a:off x="139984" y="841082"/>
              <a:ext cx="1115582" cy="84450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矩形: 圆角 4"/>
            <p:cNvSpPr txBox="1"/>
            <p:nvPr/>
          </p:nvSpPr>
          <p:spPr>
            <a:xfrm>
              <a:off x="164719" y="865817"/>
              <a:ext cx="1066112" cy="795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30480" rIns="4064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/>
                <a:t>Disk 1</a:t>
              </a:r>
              <a:endParaRPr lang="en-US" altLang="zh-CN" sz="1600" b="1" kern="1200" dirty="0"/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dirty="0"/>
                <a:t>L</a:t>
              </a:r>
              <a:r>
                <a:rPr lang="en-US" altLang="zh-CN" sz="1600" b="1" kern="1200" dirty="0"/>
                <a:t>eader</a:t>
              </a:r>
              <a:endParaRPr lang="zh-CN" altLang="en-US" sz="1600" b="1" kern="12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61666" y="4691906"/>
            <a:ext cx="1115582" cy="844501"/>
            <a:chOff x="139984" y="1815507"/>
            <a:chExt cx="1115582" cy="844501"/>
          </a:xfrm>
          <a:solidFill>
            <a:srgbClr val="F1995D"/>
          </a:solidFill>
        </p:grpSpPr>
        <p:sp>
          <p:nvSpPr>
            <p:cNvPr id="46" name="矩形: 圆角 45"/>
            <p:cNvSpPr/>
            <p:nvPr/>
          </p:nvSpPr>
          <p:spPr>
            <a:xfrm>
              <a:off x="139984" y="1815507"/>
              <a:ext cx="1115582" cy="84450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矩形: 圆角 4"/>
            <p:cNvSpPr txBox="1"/>
            <p:nvPr/>
          </p:nvSpPr>
          <p:spPr>
            <a:xfrm>
              <a:off x="164719" y="1840242"/>
              <a:ext cx="1066112" cy="795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30480" rIns="4064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Disk 6</a:t>
              </a:r>
              <a:endParaRPr lang="en-US" altLang="zh-CN" sz="1600" b="1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follower</a:t>
              </a:r>
              <a:endParaRPr lang="zh-CN" altLang="en-US" sz="1600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32013" y="4718031"/>
            <a:ext cx="1115582" cy="844501"/>
            <a:chOff x="1639048" y="1815507"/>
            <a:chExt cx="1115582" cy="844501"/>
          </a:xfrm>
          <a:solidFill>
            <a:srgbClr val="F1995D"/>
          </a:solidFill>
        </p:grpSpPr>
        <p:sp>
          <p:nvSpPr>
            <p:cNvPr id="49" name="矩形: 圆角 48"/>
            <p:cNvSpPr/>
            <p:nvPr/>
          </p:nvSpPr>
          <p:spPr>
            <a:xfrm>
              <a:off x="1639048" y="1815507"/>
              <a:ext cx="1115582" cy="84450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矩形: 圆角 4"/>
            <p:cNvSpPr txBox="1"/>
            <p:nvPr/>
          </p:nvSpPr>
          <p:spPr>
            <a:xfrm>
              <a:off x="1663783" y="1840242"/>
              <a:ext cx="1066112" cy="795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30480" rIns="4064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Disk 5</a:t>
              </a:r>
              <a:endParaRPr lang="en-US" altLang="zh-CN" sz="1600" b="1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follower</a:t>
              </a:r>
              <a:endParaRPr lang="zh-CN" altLang="en-US" sz="1600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35851" y="3198482"/>
            <a:ext cx="1115582" cy="844501"/>
            <a:chOff x="1639048" y="841082"/>
            <a:chExt cx="1115582" cy="844501"/>
          </a:xfrm>
          <a:solidFill>
            <a:srgbClr val="F1995D"/>
          </a:solidFill>
        </p:grpSpPr>
        <p:sp>
          <p:nvSpPr>
            <p:cNvPr id="55" name="矩形: 圆角 54"/>
            <p:cNvSpPr/>
            <p:nvPr/>
          </p:nvSpPr>
          <p:spPr>
            <a:xfrm>
              <a:off x="1639048" y="841082"/>
              <a:ext cx="1115582" cy="84450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矩形: 圆角 4"/>
            <p:cNvSpPr txBox="1"/>
            <p:nvPr/>
          </p:nvSpPr>
          <p:spPr>
            <a:xfrm>
              <a:off x="1663783" y="865817"/>
              <a:ext cx="1066112" cy="795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30480" rIns="4064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Disk 2</a:t>
              </a:r>
              <a:endParaRPr lang="en-US" altLang="zh-CN" sz="1600" b="1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follower</a:t>
              </a:r>
              <a:endParaRPr lang="zh-CN" altLang="en-US" sz="1600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42988" y="4682616"/>
            <a:ext cx="1115582" cy="844501"/>
            <a:chOff x="3138112" y="841082"/>
            <a:chExt cx="1115582" cy="844501"/>
          </a:xfrm>
          <a:solidFill>
            <a:srgbClr val="F1995D"/>
          </a:solidFill>
        </p:grpSpPr>
        <p:sp>
          <p:nvSpPr>
            <p:cNvPr id="59" name="矩形: 圆角 58"/>
            <p:cNvSpPr/>
            <p:nvPr/>
          </p:nvSpPr>
          <p:spPr>
            <a:xfrm>
              <a:off x="3138112" y="841082"/>
              <a:ext cx="1115582" cy="84450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矩形: 圆角 4"/>
            <p:cNvSpPr txBox="1"/>
            <p:nvPr/>
          </p:nvSpPr>
          <p:spPr>
            <a:xfrm>
              <a:off x="3162847" y="865817"/>
              <a:ext cx="1066112" cy="795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30480" rIns="4064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Disk 3</a:t>
              </a:r>
              <a:endParaRPr lang="en-US" altLang="zh-CN" sz="1600" b="1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Leader</a:t>
              </a:r>
              <a:endParaRPr lang="zh-CN" altLang="en-US" sz="1600" b="1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222663" y="3188933"/>
            <a:ext cx="1115582" cy="844501"/>
            <a:chOff x="3138112" y="1815507"/>
            <a:chExt cx="1115582" cy="844501"/>
          </a:xfrm>
          <a:solidFill>
            <a:srgbClr val="F1995D"/>
          </a:solidFill>
        </p:grpSpPr>
        <p:sp>
          <p:nvSpPr>
            <p:cNvPr id="65" name="矩形: 圆角 64"/>
            <p:cNvSpPr/>
            <p:nvPr/>
          </p:nvSpPr>
          <p:spPr>
            <a:xfrm>
              <a:off x="3138112" y="1815507"/>
              <a:ext cx="1115582" cy="84450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矩形: 圆角 4"/>
            <p:cNvSpPr txBox="1"/>
            <p:nvPr/>
          </p:nvSpPr>
          <p:spPr>
            <a:xfrm>
              <a:off x="3162847" y="1840242"/>
              <a:ext cx="1066112" cy="795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30480" rIns="4064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Disk 4</a:t>
              </a:r>
              <a:endParaRPr lang="en-US" altLang="zh-CN" sz="1600" b="1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f</a:t>
              </a:r>
              <a:r>
                <a:rPr lang="en-US" altLang="zh-CN" sz="1600" kern="12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  <a:cs typeface="+mn-cs"/>
                </a:rPr>
                <a:t>ollower</a:t>
              </a:r>
              <a:endParaRPr lang="zh-CN" altLang="en-US" sz="1600" kern="1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23788" y="3508426"/>
            <a:ext cx="99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Shard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57887" y="5029289"/>
            <a:ext cx="99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Shard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285258" y="2448548"/>
            <a:ext cx="99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Host 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346255" y="2440530"/>
            <a:ext cx="99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Host 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371802" y="2440530"/>
            <a:ext cx="99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Host 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7" name="箭头: 右 76"/>
          <p:cNvSpPr/>
          <p:nvPr/>
        </p:nvSpPr>
        <p:spPr>
          <a:xfrm>
            <a:off x="2352024" y="3412247"/>
            <a:ext cx="298416" cy="36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右 77"/>
          <p:cNvSpPr/>
          <p:nvPr/>
        </p:nvSpPr>
        <p:spPr>
          <a:xfrm rot="10800000">
            <a:off x="9917635" y="4923427"/>
            <a:ext cx="298416" cy="36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10467640" y="4658336"/>
            <a:ext cx="1159300" cy="769441"/>
          </a:xfrm>
          <a:prstGeom prst="rect">
            <a:avLst/>
          </a:prstGeom>
          <a:solidFill>
            <a:srgbClr val="9CECD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259632" y="1545220"/>
            <a:ext cx="10161037" cy="453762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Meta Service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651518" y="2360645"/>
            <a:ext cx="0" cy="645408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0891934" y="2817880"/>
            <a:ext cx="0" cy="119081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文件数据流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3" name="图片 2" descr="山上的风景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296" y="2206448"/>
            <a:ext cx="7022591" cy="39063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402" y="2071709"/>
            <a:ext cx="4649357" cy="175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都江堰</a:t>
            </a:r>
            <a:endParaRPr lang="en-US" altLang="zh-CN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</a:t>
            </a:r>
            <a:r>
              <a:rPr lang="en-US" altLang="zh-CN" dirty="0"/>
              <a:t>-</a:t>
            </a:r>
            <a:r>
              <a:rPr lang="zh-CN" altLang="en-US" dirty="0"/>
              <a:t>外江分流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自动调水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自动排沙  </a:t>
            </a:r>
            <a:r>
              <a:rPr lang="en-US" altLang="zh-CN" dirty="0"/>
              <a:t>(</a:t>
            </a:r>
            <a:r>
              <a:rPr lang="zh-CN" altLang="en-US" dirty="0"/>
              <a:t>自动修复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文件数据流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5574" y="2099388"/>
            <a:ext cx="1352940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用户</a:t>
            </a:r>
            <a:r>
              <a:rPr lang="en-US" altLang="zh-CN" b="1" dirty="0"/>
              <a:t>- </a:t>
            </a:r>
            <a:r>
              <a:rPr lang="zh-CN" altLang="en-US" b="1" dirty="0"/>
              <a:t>读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55574" y="2925147"/>
            <a:ext cx="1352940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用户</a:t>
            </a:r>
            <a:r>
              <a:rPr lang="en-US" altLang="zh-CN" b="1" dirty="0"/>
              <a:t>- </a:t>
            </a:r>
            <a:r>
              <a:rPr lang="zh-CN" altLang="en-US" b="1" dirty="0"/>
              <a:t>写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455573" y="3750907"/>
            <a:ext cx="1352941" cy="503853"/>
          </a:xfrm>
          <a:prstGeom prst="rect">
            <a:avLst/>
          </a:prstGeom>
          <a:solidFill>
            <a:srgbClr val="87BF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Peer-</a:t>
            </a:r>
            <a:r>
              <a:rPr lang="zh-CN" altLang="en-US" b="1" dirty="0"/>
              <a:t>复制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631942" y="4578340"/>
            <a:ext cx="1555102" cy="615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/>
              <a:t>Local Disk</a:t>
            </a:r>
            <a:endParaRPr lang="zh-CN" altLang="en-US" b="1" dirty="0"/>
          </a:p>
        </p:txBody>
      </p:sp>
      <p:sp>
        <p:nvSpPr>
          <p:cNvPr id="9" name="箭头: 下 8"/>
          <p:cNvSpPr/>
          <p:nvPr/>
        </p:nvSpPr>
        <p:spPr>
          <a:xfrm>
            <a:off x="4124129" y="3729164"/>
            <a:ext cx="559837" cy="61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6496" y="2118049"/>
            <a:ext cx="1555101" cy="1329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文件</a:t>
            </a:r>
            <a:endParaRPr lang="en-US" altLang="zh-CN" b="1" dirty="0"/>
          </a:p>
          <a:p>
            <a:pPr algn="ctr">
              <a:lnSpc>
                <a:spcPct val="150000"/>
              </a:lnSpc>
            </a:pPr>
            <a:r>
              <a:rPr lang="zh-CN" altLang="en-US" b="1" dirty="0"/>
              <a:t>状态机</a:t>
            </a:r>
            <a:endParaRPr lang="zh-CN" altLang="en-US" b="1" dirty="0"/>
          </a:p>
        </p:txBody>
      </p:sp>
      <p:sp>
        <p:nvSpPr>
          <p:cNvPr id="10" name="箭头: 右 9"/>
          <p:cNvSpPr/>
          <p:nvPr/>
        </p:nvSpPr>
        <p:spPr>
          <a:xfrm>
            <a:off x="5400864" y="2603241"/>
            <a:ext cx="622041" cy="550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21965" y="2245477"/>
            <a:ext cx="1222310" cy="1074756"/>
          </a:xfrm>
          <a:prstGeom prst="rect">
            <a:avLst/>
          </a:prstGeom>
          <a:solidFill>
            <a:srgbClr val="87BF6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/>
              <a:t>Peer</a:t>
            </a:r>
            <a:endParaRPr lang="en-US" altLang="zh-CN" b="1" dirty="0"/>
          </a:p>
          <a:p>
            <a:pPr algn="ctr">
              <a:lnSpc>
                <a:spcPct val="150000"/>
              </a:lnSpc>
            </a:pPr>
            <a:r>
              <a:rPr lang="zh-CN" altLang="en-US" b="1" dirty="0"/>
              <a:t>复制</a:t>
            </a:r>
            <a:endParaRPr lang="zh-CN" altLang="en-US" b="1" dirty="0"/>
          </a:p>
        </p:txBody>
      </p:sp>
      <p:sp>
        <p:nvSpPr>
          <p:cNvPr id="12" name="右大括号 11"/>
          <p:cNvSpPr/>
          <p:nvPr/>
        </p:nvSpPr>
        <p:spPr>
          <a:xfrm>
            <a:off x="3017677" y="2351314"/>
            <a:ext cx="425319" cy="1819470"/>
          </a:xfrm>
          <a:prstGeom prst="rightBrac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34709" y="923317"/>
            <a:ext cx="4649357" cy="5205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状态机逻辑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多 </a:t>
            </a:r>
            <a:r>
              <a:rPr lang="en-US" altLang="zh-CN" sz="1600" dirty="0"/>
              <a:t>channel Polling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异步复制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定时</a:t>
            </a:r>
            <a:r>
              <a:rPr lang="en-US" altLang="zh-CN" sz="1600" dirty="0"/>
              <a:t>/</a:t>
            </a:r>
            <a:r>
              <a:rPr lang="zh-CN" altLang="en-US" sz="1600" dirty="0"/>
              <a:t>定量同步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数据修复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Future &amp; Stream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Async </a:t>
            </a:r>
            <a:r>
              <a:rPr lang="zh-CN" altLang="en-US" sz="1600" dirty="0"/>
              <a:t>原子性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多路并发 </a:t>
            </a:r>
            <a:r>
              <a:rPr lang="en-US" altLang="zh-CN" sz="1600" dirty="0"/>
              <a:t>-&gt; </a:t>
            </a:r>
            <a:r>
              <a:rPr lang="zh-CN" altLang="en-US" sz="1600" dirty="0"/>
              <a:t>单协程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单协程 </a:t>
            </a:r>
            <a:r>
              <a:rPr lang="en-US" altLang="zh-CN" sz="1600" dirty="0"/>
              <a:t>-&gt; </a:t>
            </a:r>
            <a:r>
              <a:rPr lang="zh-CN" altLang="en-US" sz="1600" dirty="0"/>
              <a:t>多协程并行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单盘架构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863" y="1638269"/>
            <a:ext cx="4649357" cy="3050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用 </a:t>
            </a:r>
            <a:r>
              <a:rPr lang="en-US" altLang="zh-CN" b="1" dirty="0"/>
              <a:t>Rust </a:t>
            </a:r>
            <a:r>
              <a:rPr lang="zh-CN" altLang="en-US" b="1" dirty="0"/>
              <a:t>重写的 </a:t>
            </a:r>
            <a:r>
              <a:rPr lang="en-US" altLang="zh-CN" b="1" dirty="0"/>
              <a:t>ZFS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COW </a:t>
            </a:r>
            <a:r>
              <a:rPr lang="zh-CN" altLang="en-US" sz="1600" dirty="0"/>
              <a:t>落盘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TXG </a:t>
            </a:r>
            <a:r>
              <a:rPr lang="zh-CN" altLang="en-US" sz="1600" dirty="0"/>
              <a:t>轮转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MetaSlab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SpaceMap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Rocksdb</a:t>
            </a:r>
            <a:r>
              <a:rPr lang="en-US" altLang="zh-CN" b="1" dirty="0"/>
              <a:t> Env  (</a:t>
            </a:r>
            <a:r>
              <a:rPr lang="zh-CN" altLang="en-US" b="1" dirty="0"/>
              <a:t>类似 </a:t>
            </a:r>
            <a:r>
              <a:rPr lang="en-US" altLang="zh-CN" b="1" dirty="0" err="1"/>
              <a:t>bluefs</a:t>
            </a:r>
            <a:r>
              <a:rPr lang="en-US" altLang="zh-CN" b="1" dirty="0"/>
              <a:t>)</a:t>
            </a:r>
            <a:r>
              <a:rPr lang="zh-CN" altLang="en-US" b="1" dirty="0"/>
              <a:t>   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958220" y="1638269"/>
            <a:ext cx="6093372" cy="1562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3w </a:t>
            </a:r>
            <a:r>
              <a:rPr lang="zh-CN" altLang="en-US" b="1" dirty="0"/>
              <a:t>行代码  </a:t>
            </a:r>
            <a:r>
              <a:rPr lang="en-US" altLang="zh-CN" b="1" dirty="0"/>
              <a:t>( </a:t>
            </a:r>
            <a:r>
              <a:rPr lang="zh-CN" altLang="en-US" b="1" dirty="0"/>
              <a:t>是 </a:t>
            </a:r>
            <a:r>
              <a:rPr lang="en-US" altLang="zh-CN" b="1" dirty="0"/>
              <a:t>ZFS c </a:t>
            </a:r>
            <a:r>
              <a:rPr lang="zh-CN" altLang="en-US" b="1" dirty="0"/>
              <a:t>实现的 </a:t>
            </a:r>
            <a:r>
              <a:rPr lang="en-US" altLang="zh-CN" b="1" dirty="0"/>
              <a:t>1/3</a:t>
            </a:r>
            <a:r>
              <a:rPr lang="zh-CN" altLang="en-US" b="1" dirty="0"/>
              <a:t> 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Crate </a:t>
            </a:r>
            <a:r>
              <a:rPr lang="zh-CN" altLang="en-US" sz="1600" dirty="0"/>
              <a:t>生态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Rust </a:t>
            </a:r>
            <a:r>
              <a:rPr lang="zh-CN" altLang="en-US" sz="1600" dirty="0"/>
              <a:t>抽象能力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402" y="313090"/>
            <a:ext cx="6453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抽象方法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 –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多态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537" y="1557942"/>
            <a:ext cx="6453497" cy="268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Trait Object 	</a:t>
            </a:r>
            <a:r>
              <a:rPr lang="en-US" altLang="zh-CN" dirty="0"/>
              <a:t>(</a:t>
            </a:r>
            <a:r>
              <a:rPr lang="zh-CN" altLang="en-US" dirty="0"/>
              <a:t>堆上多态， 略有开销</a:t>
            </a:r>
            <a:r>
              <a:rPr lang="en-US" altLang="zh-CN" dirty="0"/>
              <a:t>)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Impl</a:t>
            </a:r>
            <a:r>
              <a:rPr lang="en-US" altLang="zh-CN" b="1" dirty="0"/>
              <a:t> Trait 	</a:t>
            </a:r>
            <a:r>
              <a:rPr lang="en-US" altLang="zh-CN" dirty="0"/>
              <a:t>(</a:t>
            </a:r>
            <a:r>
              <a:rPr lang="zh-CN" altLang="en-US" dirty="0"/>
              <a:t>鸡肋，还不如写 </a:t>
            </a:r>
            <a:r>
              <a:rPr lang="en-US" altLang="zh-CN" dirty="0"/>
              <a:t>Generic)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Enum 	</a:t>
            </a:r>
            <a:r>
              <a:rPr lang="en-US" altLang="zh-CN" dirty="0"/>
              <a:t>(</a:t>
            </a:r>
            <a:r>
              <a:rPr lang="zh-CN" altLang="en-US" dirty="0"/>
              <a:t>手工多态，比较累</a:t>
            </a:r>
            <a:r>
              <a:rPr lang="en-US" altLang="zh-CN" dirty="0"/>
              <a:t>)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6531" y="2613748"/>
            <a:ext cx="8460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4400" dirty="0"/>
              <a:t>用</a:t>
            </a:r>
            <a:r>
              <a:rPr kumimoji="1" lang="en-US" altLang="zh-CN" sz="4400" dirty="0"/>
              <a:t>Rust</a:t>
            </a:r>
            <a:r>
              <a:rPr kumimoji="1" lang="zh-CN" altLang="en-US" sz="4400" dirty="0"/>
              <a:t>开发新一代存储 </a:t>
            </a:r>
            <a:r>
              <a:rPr kumimoji="1" lang="en-US" altLang="zh-CN" sz="4400" dirty="0" err="1"/>
              <a:t>HydroFS</a:t>
            </a:r>
            <a:r>
              <a:rPr kumimoji="1" lang="en-US" altLang="zh-CN" sz="4400" dirty="0"/>
              <a:t> </a:t>
            </a:r>
            <a:endParaRPr kumimoji="1" lang="zh-CN" altLang="en-US" sz="4400" dirty="0"/>
          </a:p>
          <a:p>
            <a:endParaRPr lang="zh-CN" altLang="en-US" sz="5400" dirty="0"/>
          </a:p>
        </p:txBody>
      </p:sp>
      <p:sp>
        <p:nvSpPr>
          <p:cNvPr id="7" name="文本框 6"/>
          <p:cNvSpPr txBox="1"/>
          <p:nvPr/>
        </p:nvSpPr>
        <p:spPr>
          <a:xfrm>
            <a:off x="5775960" y="407670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宁安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71071"/>
            <a:ext cx="5200650" cy="1501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函数 </a:t>
            </a:r>
            <a:r>
              <a:rPr lang="en-US" altLang="zh-CN" sz="1600" b="1" dirty="0"/>
              <a:t>inline   </a:t>
            </a:r>
            <a:r>
              <a:rPr lang="en-US" altLang="zh-CN" sz="1600" dirty="0"/>
              <a:t>(</a:t>
            </a:r>
            <a:r>
              <a:rPr lang="zh-CN" altLang="en-US" sz="1600" dirty="0"/>
              <a:t>直观，有效率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Macro </a:t>
            </a:r>
            <a:r>
              <a:rPr lang="en-US" altLang="zh-CN" sz="1600" b="1" dirty="0" err="1"/>
              <a:t>Proceduce</a:t>
            </a:r>
            <a:r>
              <a:rPr lang="en-US" altLang="zh-CN" sz="1600" b="1" dirty="0"/>
              <a:t> (</a:t>
            </a:r>
            <a:r>
              <a:rPr lang="zh-CN" altLang="en-US" sz="1600" b="1" dirty="0"/>
              <a:t>慎用</a:t>
            </a:r>
            <a:r>
              <a:rPr lang="en-US" altLang="zh-CN" sz="1600" b="1" dirty="0"/>
              <a:t>)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Macro Rule  </a:t>
            </a:r>
            <a:r>
              <a:rPr lang="en-US" altLang="zh-CN" sz="1600" dirty="0"/>
              <a:t>(</a:t>
            </a:r>
            <a:r>
              <a:rPr lang="zh-CN" altLang="en-US" sz="1600" dirty="0"/>
              <a:t>能影响外层 </a:t>
            </a:r>
            <a:r>
              <a:rPr lang="en-US" altLang="zh-CN" sz="1600" dirty="0"/>
              <a:t>workflow)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747402" y="313090"/>
            <a:ext cx="6586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抽象方法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-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代码复用</a:t>
            </a:r>
            <a:endParaRPr kumimoji="1" lang="en-US" altLang="zh-CN" sz="4400" b="1" dirty="0">
              <a:latin typeface="Proxima Nova Rg" panose="02000506030000020004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8225" y="1430061"/>
            <a:ext cx="5200650" cy="3471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Loop </a:t>
            </a:r>
            <a:r>
              <a:rPr lang="zh-CN" altLang="en-US" sz="1600" dirty="0"/>
              <a:t>中 替代重复代码 和 </a:t>
            </a:r>
            <a:r>
              <a:rPr lang="en-US" altLang="zh-CN" sz="1600" dirty="0"/>
              <a:t>break 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替代 </a:t>
            </a:r>
            <a:r>
              <a:rPr lang="en-US" altLang="zh-CN" sz="1600" dirty="0"/>
              <a:t>enum </a:t>
            </a:r>
            <a:r>
              <a:rPr lang="zh-CN" altLang="en-US" sz="1600" dirty="0"/>
              <a:t>中</a:t>
            </a:r>
            <a:r>
              <a:rPr lang="en-US" altLang="zh-CN" sz="1600" dirty="0"/>
              <a:t> </a:t>
            </a:r>
            <a:r>
              <a:rPr lang="zh-CN" altLang="en-US" sz="1600" dirty="0"/>
              <a:t>重复 </a:t>
            </a:r>
            <a:r>
              <a:rPr lang="en-US" altLang="zh-CN" sz="1600" dirty="0"/>
              <a:t>match</a:t>
            </a:r>
            <a:endParaRPr lang="en-US" altLang="zh-CN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工厂模式</a:t>
            </a:r>
            <a:endParaRPr lang="en-US" altLang="zh-CN" sz="1600" dirty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实现差不多的 </a:t>
            </a:r>
            <a:r>
              <a:rPr lang="en-US" altLang="zh-CN" sz="1600" b="1" dirty="0"/>
              <a:t>struct</a:t>
            </a:r>
            <a:endParaRPr lang="en-US" altLang="zh-CN" sz="1600" b="1" dirty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给不同类型实现</a:t>
            </a:r>
            <a:r>
              <a:rPr lang="zh-CN" altLang="en-US" sz="1600" b="1" dirty="0"/>
              <a:t>方法</a:t>
            </a:r>
            <a:endParaRPr lang="en-US" altLang="zh-CN" sz="1600" b="1" dirty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给不同类型 实现</a:t>
            </a:r>
            <a:r>
              <a:rPr lang="en-US" altLang="zh-CN" sz="1600" dirty="0"/>
              <a:t> </a:t>
            </a:r>
            <a:r>
              <a:rPr lang="en-US" altLang="zh-CN" sz="1600" b="1" dirty="0"/>
              <a:t>trait</a:t>
            </a:r>
            <a:endParaRPr lang="en-US" altLang="zh-CN" sz="1600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。。。</a:t>
            </a:r>
            <a:endParaRPr lang="en-US" altLang="zh-CN" sz="1600" b="1" dirty="0"/>
          </a:p>
        </p:txBody>
      </p:sp>
      <p:sp>
        <p:nvSpPr>
          <p:cNvPr id="6" name="左大括号 5"/>
          <p:cNvSpPr/>
          <p:nvPr/>
        </p:nvSpPr>
        <p:spPr>
          <a:xfrm>
            <a:off x="4695825" y="1781175"/>
            <a:ext cx="657225" cy="2276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402" y="313090"/>
            <a:ext cx="7396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抽象方法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-</a:t>
            </a:r>
            <a:r>
              <a:rPr lang="zh-CN" altLang="en-US" sz="4400" b="1" dirty="0"/>
              <a:t>代码复用</a:t>
            </a:r>
            <a:endParaRPr lang="en-US" altLang="zh-CN" sz="4400" b="1" dirty="0"/>
          </a:p>
          <a:p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68549" y="1328282"/>
            <a:ext cx="6097554" cy="894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/>
              <a:t>Generic  &amp; Associate Type (</a:t>
            </a:r>
            <a:r>
              <a:rPr lang="zh-CN" altLang="en-US" sz="1400" b="1" dirty="0"/>
              <a:t>慎用</a:t>
            </a:r>
            <a:r>
              <a:rPr lang="en-US" altLang="zh-CN" sz="1400" b="1" dirty="0"/>
              <a:t>)</a:t>
            </a:r>
            <a:endParaRPr lang="en-US" altLang="zh-CN" sz="1400" b="1" dirty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/>
              <a:t>泛型传染性 </a:t>
            </a:r>
            <a:r>
              <a:rPr lang="en-US" altLang="zh-CN" sz="1400" b="1" dirty="0"/>
              <a:t>-  enum </a:t>
            </a:r>
            <a:r>
              <a:rPr lang="zh-CN" altLang="en-US" sz="1400" b="1" dirty="0"/>
              <a:t>打破循环</a:t>
            </a:r>
            <a:endParaRPr lang="en-US" altLang="zh-CN" sz="1400" b="1" dirty="0"/>
          </a:p>
        </p:txBody>
      </p:sp>
      <p:sp>
        <p:nvSpPr>
          <p:cNvPr id="6" name="箭头: 下 5"/>
          <p:cNvSpPr/>
          <p:nvPr/>
        </p:nvSpPr>
        <p:spPr>
          <a:xfrm>
            <a:off x="7623487" y="2661441"/>
            <a:ext cx="409575" cy="389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/>
          <p:cNvSpPr/>
          <p:nvPr/>
        </p:nvSpPr>
        <p:spPr>
          <a:xfrm>
            <a:off x="9887774" y="2687951"/>
            <a:ext cx="409575" cy="389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92648" y="2126551"/>
            <a:ext cx="16616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lIns="180000" tIns="72000" rIns="180000" bIns="72000" rtlCol="0" anchor="ctr" anchorCtr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DataIOInode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09073" y="2088773"/>
            <a:ext cx="1766975" cy="422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lIns="180000" tIns="72000" rIns="180000" bIns="72000" rtlCol="0" anchor="ctr" anchorCtr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DataIOMeta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6853658" y="3234017"/>
            <a:ext cx="4274006" cy="685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泛型 </a:t>
            </a:r>
            <a:r>
              <a:rPr lang="en-US" altLang="zh-CN" dirty="0"/>
              <a:t>IO </a:t>
            </a:r>
            <a:r>
              <a:rPr lang="zh-CN" altLang="en-US" dirty="0"/>
              <a:t>逻辑  </a:t>
            </a:r>
            <a:r>
              <a:rPr lang="en-US" altLang="zh-CN" dirty="0"/>
              <a:t>(</a:t>
            </a:r>
            <a:r>
              <a:rPr lang="zh-CN" altLang="en-US" dirty="0"/>
              <a:t>带有 </a:t>
            </a:r>
            <a:r>
              <a:rPr lang="en-US" altLang="zh-CN" dirty="0"/>
              <a:t>DataIO </a:t>
            </a:r>
            <a:r>
              <a:rPr lang="zh-CN" altLang="en-US" dirty="0"/>
              <a:t>类型参数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箭头: 下 10"/>
          <p:cNvSpPr/>
          <p:nvPr/>
        </p:nvSpPr>
        <p:spPr>
          <a:xfrm>
            <a:off x="7600095" y="4174260"/>
            <a:ext cx="409575" cy="389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9887774" y="4162328"/>
            <a:ext cx="409575" cy="389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6937" y="2407936"/>
            <a:ext cx="4804871" cy="39218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180000" rIns="288000" bIns="21600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trait DataIO {</a:t>
            </a:r>
            <a:endParaRPr lang="en-US" altLang="zh-CN" sz="1400" dirty="0"/>
          </a:p>
          <a:p>
            <a:r>
              <a:rPr lang="en-US" altLang="zh-CN" sz="1400" dirty="0"/>
              <a:t>	type ReadTaskType: ReadTaskInf;</a:t>
            </a:r>
            <a:endParaRPr lang="en-US" altLang="zh-CN" sz="1400" dirty="0"/>
          </a:p>
          <a:p>
            <a:r>
              <a:rPr lang="en-US" altLang="zh-CN" sz="1400" dirty="0"/>
              <a:t>	type WriteTaskType: WriteTaskInf;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enum WorkLoad {</a:t>
            </a:r>
            <a:endParaRPr lang="en-US" altLang="zh-CN" sz="1400" dirty="0"/>
          </a:p>
          <a:p>
            <a:r>
              <a:rPr lang="en-US" altLang="zh-CN" sz="1400" dirty="0"/>
              <a:t>	InodRead(</a:t>
            </a:r>
            <a:r>
              <a:rPr lang="zh-CN" altLang="en-US" sz="1400" dirty="0"/>
              <a:t>。。。</a:t>
            </a:r>
            <a:r>
              <a:rPr lang="en-US" altLang="zh-CN" sz="1400" dirty="0"/>
              <a:t>),</a:t>
            </a:r>
            <a:endParaRPr lang="en-US" altLang="zh-CN" sz="1400" dirty="0"/>
          </a:p>
          <a:p>
            <a:r>
              <a:rPr lang="en-US" altLang="zh-CN" sz="1400" dirty="0"/>
              <a:t>	MetaRead(</a:t>
            </a:r>
            <a:r>
              <a:rPr lang="zh-CN" altLang="en-US" sz="1400" dirty="0"/>
              <a:t>。。。</a:t>
            </a:r>
            <a:r>
              <a:rPr lang="en-US" altLang="zh-CN" sz="1400" dirty="0"/>
              <a:t>),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 err="1"/>
              <a:t>impl</a:t>
            </a:r>
            <a:r>
              <a:rPr lang="en-US" altLang="zh-CN" sz="1400" dirty="0"/>
              <a:t> WorkLoad 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fn</a:t>
            </a:r>
            <a:r>
              <a:rPr lang="en-US" altLang="zh-CN" sz="1400" dirty="0"/>
              <a:t> callback(self) {  </a:t>
            </a:r>
            <a:r>
              <a:rPr lang="zh-CN" altLang="en-US" sz="1400" dirty="0"/>
              <a:t>。。。</a:t>
            </a:r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956605" y="996603"/>
            <a:ext cx="17461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DataIO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765339" y="1539385"/>
            <a:ext cx="382531" cy="40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294016" y="1509691"/>
            <a:ext cx="427779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79182" y="4729028"/>
            <a:ext cx="2612883" cy="422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lIns="180000" tIns="72000" rIns="180000" bIns="72000" rtlCol="0" anchor="ctr" anchorCtr="0">
            <a:spAutoFit/>
          </a:bodyPr>
          <a:lstStyle/>
          <a:p>
            <a:pPr algn="ctr"/>
            <a:r>
              <a:rPr lang="en-US" altLang="zh-CN" dirty="0"/>
              <a:t>WorkLoad::InodeRead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475017" y="4730894"/>
            <a:ext cx="2516957" cy="422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lIns="180000" tIns="72000" rIns="180000" bIns="72000" rtlCol="0" anchor="ctr" anchorCtr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WorkLoad::MetaRead</a:t>
            </a:r>
            <a:endParaRPr lang="zh-CN" altLang="en-US" dirty="0"/>
          </a:p>
        </p:txBody>
      </p:sp>
      <p:sp>
        <p:nvSpPr>
          <p:cNvPr id="21" name="箭头: 下 20"/>
          <p:cNvSpPr/>
          <p:nvPr/>
        </p:nvSpPr>
        <p:spPr>
          <a:xfrm>
            <a:off x="8803691" y="5285960"/>
            <a:ext cx="409575" cy="389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7363244" y="5787899"/>
            <a:ext cx="3290468" cy="462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AIO driver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工具箱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–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并发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1062" y="2885627"/>
            <a:ext cx="4774106" cy="223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WaitGroup</a:t>
            </a:r>
            <a:r>
              <a:rPr lang="en-US" altLang="zh-CN" b="1" dirty="0"/>
              <a:t>  *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ArcSwap</a:t>
            </a:r>
            <a:r>
              <a:rPr lang="en-US" altLang="zh-CN" b="1" dirty="0"/>
              <a:t> *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Tokio</a:t>
            </a:r>
            <a:r>
              <a:rPr lang="en-US" altLang="zh-CN" b="1" dirty="0"/>
              <a:t> Mutex/</a:t>
            </a:r>
            <a:r>
              <a:rPr lang="en-US" altLang="zh-CN" b="1" dirty="0" err="1"/>
              <a:t>RwLock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Crossfire Channel *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38408" y="2875463"/>
            <a:ext cx="3616762" cy="1677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Spinlock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/>
              <a:t>ParkingLot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Crossbeam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861569" y="2277005"/>
            <a:ext cx="2239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线程语境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5170" y="2280187"/>
            <a:ext cx="3060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Async</a:t>
            </a:r>
            <a:r>
              <a:rPr lang="zh-CN" altLang="en-US" dirty="0"/>
              <a:t> 语境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8317" y="2280187"/>
            <a:ext cx="2505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异步语境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50478" y="2859786"/>
            <a:ext cx="3616762" cy="1677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Atomic   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r>
              <a:rPr lang="en-US" altLang="zh-CN" b="1" dirty="0"/>
              <a:t>(ref count, switch …)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Arc, Weak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工具箱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- channel</a:t>
            </a:r>
            <a:endParaRPr kumimoji="1" lang="en-US" altLang="zh-CN" sz="4400" b="1" dirty="0">
              <a:latin typeface="Proxima Nova Rg" panose="02000506030000020004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863" y="1656930"/>
            <a:ext cx="5492847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CrossFire - </a:t>
            </a:r>
            <a:r>
              <a:rPr lang="zh-CN" altLang="en-US" b="1" dirty="0"/>
              <a:t>基于 </a:t>
            </a:r>
            <a:r>
              <a:rPr lang="en-US" altLang="zh-CN" b="1" dirty="0"/>
              <a:t>crossbeam </a:t>
            </a:r>
            <a:r>
              <a:rPr lang="zh-CN" altLang="en-US" b="1" dirty="0"/>
              <a:t>的 </a:t>
            </a:r>
            <a:r>
              <a:rPr lang="en-US" altLang="zh-CN" b="1" dirty="0"/>
              <a:t>async </a:t>
            </a:r>
            <a:r>
              <a:rPr lang="zh-CN" altLang="en-US" b="1" dirty="0"/>
              <a:t>封装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用额外</a:t>
            </a:r>
            <a:r>
              <a:rPr lang="en-US" altLang="zh-CN" dirty="0"/>
              <a:t>channel</a:t>
            </a:r>
            <a:r>
              <a:rPr lang="zh-CN" altLang="en-US" dirty="0"/>
              <a:t>来唤醒 </a:t>
            </a:r>
            <a:r>
              <a:rPr lang="en-US" altLang="zh-CN" dirty="0"/>
              <a:t>Tx, Rx 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性能是 </a:t>
            </a:r>
            <a:r>
              <a:rPr lang="en-US" altLang="zh-CN" dirty="0"/>
              <a:t>crossbeam 1/2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1"/>
              </a:rPr>
              <a:t>https://crates.io/crates/crossfire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Bounded / unbounded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Mpsc / Mpmc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7086" y="1656930"/>
            <a:ext cx="4095093" cy="223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线程</a:t>
            </a:r>
            <a:r>
              <a:rPr lang="en-US" altLang="zh-CN" b="1" dirty="0"/>
              <a:t>(</a:t>
            </a:r>
            <a:r>
              <a:rPr lang="zh-CN" altLang="en-US" b="1" dirty="0"/>
              <a:t>阻塞</a:t>
            </a:r>
            <a:r>
              <a:rPr lang="en-US" altLang="zh-CN" b="1" dirty="0"/>
              <a:t>)</a:t>
            </a:r>
            <a:r>
              <a:rPr lang="zh-CN" altLang="en-US" b="1" dirty="0"/>
              <a:t> 和 </a:t>
            </a:r>
            <a:r>
              <a:rPr lang="en-US" altLang="zh-CN" b="1" dirty="0"/>
              <a:t>async </a:t>
            </a:r>
            <a:r>
              <a:rPr lang="zh-CN" altLang="en-US" b="1" dirty="0"/>
              <a:t>的桥梁</a:t>
            </a:r>
            <a:endParaRPr lang="en-US" altLang="zh-CN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async -&gt; async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 </a:t>
            </a:r>
            <a:r>
              <a:rPr lang="en-US" altLang="zh-CN" dirty="0"/>
              <a:t>-&gt; async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Async -&gt;</a:t>
            </a:r>
            <a:r>
              <a:rPr lang="zh-CN" altLang="en-US" dirty="0"/>
              <a:t>线程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发展前景</a:t>
            </a:r>
            <a:endParaRPr kumimoji="1" lang="en-US" altLang="zh-CN" sz="4400" b="1" dirty="0">
              <a:latin typeface="Proxima Nova Rg" panose="0200050603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863" y="1801121"/>
            <a:ext cx="6997006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商业 </a:t>
            </a:r>
            <a:r>
              <a:rPr lang="en-US" altLang="zh-CN" b="1" dirty="0"/>
              <a:t>+ </a:t>
            </a:r>
            <a:r>
              <a:rPr lang="zh-CN" altLang="en-US" b="1" dirty="0"/>
              <a:t>开源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敬请期待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个人简介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6993" y="2451186"/>
            <a:ext cx="305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/>
              <a:t>宁安 （</a:t>
            </a:r>
            <a:r>
              <a:rPr lang="en-US" altLang="zh-CN" sz="2800" b="1" dirty="0"/>
              <a:t>Plan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en-US" altLang="zh-CN" sz="1600" b="1" dirty="0"/>
              <a:t>github.com/</a:t>
            </a:r>
            <a:r>
              <a:rPr lang="en-US" altLang="zh-CN" sz="1600" b="1" dirty="0" err="1"/>
              <a:t>frostyplanet</a:t>
            </a:r>
            <a:endParaRPr lang="en-US" altLang="zh-CN" sz="1600" b="1" dirty="0"/>
          </a:p>
          <a:p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463369" y="2505671"/>
            <a:ext cx="47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存储架构师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@qingcloud 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51504" y="3462756"/>
            <a:ext cx="506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网络运维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-&gt;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系统运维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-&gt;DBA-&gt;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研发</a:t>
            </a:r>
            <a:endParaRPr kumimoji="1"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83222" y="2132971"/>
            <a:ext cx="1787669" cy="1987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目标调研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理论和工程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设计与哲学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实践经验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4811" y="2119901"/>
            <a:ext cx="6285695" cy="1987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02662" y="2132971"/>
            <a:ext cx="425116" cy="1987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5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9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10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19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Agenda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需求、想象与现实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41621" y="2295331"/>
            <a:ext cx="5646939" cy="3247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653167" y="2258839"/>
            <a:ext cx="5473960" cy="3247053"/>
          </a:xfrm>
          <a:prstGeom prst="ellipse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41621" y="1842670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用户需求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71385" y="4791613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理论架构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73438" y="351784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工程实现</a:t>
            </a:r>
            <a:endParaRPr lang="en-US" altLang="zh-CN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37544" y="3226359"/>
            <a:ext cx="42511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1867" y="3068064"/>
            <a:ext cx="1620957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容器</a:t>
            </a:r>
            <a:endParaRPr lang="en-US" altLang="zh-CN" sz="28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数据分析</a:t>
            </a:r>
            <a:endParaRPr lang="en-US" altLang="zh-CN" sz="28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</a:t>
            </a:r>
            <a:endParaRPr lang="en-US" altLang="zh-CN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</a:t>
            </a:r>
            <a:endParaRPr lang="en-US" altLang="zh-CN" sz="28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2800" b="0" cap="none" spc="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76293" y="2431777"/>
            <a:ext cx="7560584" cy="2408673"/>
            <a:chOff x="1924502" y="3822000"/>
            <a:chExt cx="6366606" cy="2408673"/>
          </a:xfrm>
        </p:grpSpPr>
        <p:sp>
          <p:nvSpPr>
            <p:cNvPr id="4" name="文本框 3"/>
            <p:cNvSpPr txBox="1"/>
            <p:nvPr/>
          </p:nvSpPr>
          <p:spPr>
            <a:xfrm>
              <a:off x="1924502" y="5093643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Hadoop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72486" y="3822000"/>
              <a:ext cx="4018622" cy="2408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场景</a:t>
              </a:r>
              <a:r>
                <a:rPr kumimoji="1"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: </a:t>
              </a: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数据分析</a:t>
              </a:r>
              <a:endPara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中心架构</a:t>
              </a:r>
              <a:r>
                <a:rPr kumimoji="1"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:</a:t>
              </a: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Name Node + Data Node   (C </a:t>
              </a:r>
              <a:r>
                <a:rPr kumimoji="1" lang="en-US" altLang="zh-CN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A</a:t>
              </a:r>
              <a:r>
                <a:rPr kumimoji="1"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 P)</a:t>
              </a:r>
              <a:endPara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工程质量</a:t>
              </a:r>
              <a:r>
                <a:rPr kumimoji="1"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: Nice</a:t>
              </a:r>
              <a:endPara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开源存储现状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355123" y="2431777"/>
            <a:ext cx="1152144" cy="1152144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58178" y="2307350"/>
            <a:ext cx="2994563" cy="2243299"/>
            <a:chOff x="1412845" y="2029968"/>
            <a:chExt cx="2994563" cy="2243299"/>
          </a:xfrm>
        </p:grpSpPr>
        <p:sp>
          <p:nvSpPr>
            <p:cNvPr id="7" name="椭圆 6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2845" y="3440025"/>
              <a:ext cx="1681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GlusterFS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371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开源存储现状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82008" y="2093075"/>
            <a:ext cx="6524192" cy="295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场景</a:t>
            </a: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: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NAS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P2P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架构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+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插件化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(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xlator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)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：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DHT -&gt; AFR / Disperse  -&gt; … 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设计老旧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: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ReadDir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不收敛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, 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一致性差，脑裂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…   </a:t>
            </a:r>
            <a:r>
              <a:rPr kumimoji="1" lang="en-US" altLang="zh-CN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C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A </a:t>
            </a:r>
            <a:r>
              <a:rPr kumimoji="1" lang="en-US" altLang="zh-CN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P</a:t>
            </a:r>
            <a:endParaRPr kumimoji="1" lang="en-US" altLang="zh-CN" sz="1800" dirty="0">
              <a:solidFill>
                <a:schemeClr val="tx2">
                  <a:lumMod val="40000"/>
                  <a:lumOff val="60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工程：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Bug &amp; Regression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460173" y="2292189"/>
            <a:ext cx="2871216" cy="2202903"/>
            <a:chOff x="1536192" y="2029968"/>
            <a:chExt cx="2871216" cy="2202903"/>
          </a:xfrm>
        </p:grpSpPr>
        <p:sp>
          <p:nvSpPr>
            <p:cNvPr id="11" name="椭圆 10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36192" y="3393268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Ceph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901690"/>
              <a:ext cx="2871216" cy="33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开源存储现状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21213" y="1966524"/>
            <a:ext cx="4649357" cy="2955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场景：对象 </a:t>
            </a:r>
            <a:r>
              <a:rPr kumimoji="1" lang="zh-CN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文件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架构过重</a:t>
            </a: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, 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代码庞大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	File -&gt; Object -&gt; PG -&gt; OSD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设计：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难以驾驭的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CRUSH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分布算法</a:t>
            </a:r>
            <a:endParaRPr kumimoji="1"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	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72575" y="4008483"/>
            <a:ext cx="1440216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(C </a:t>
            </a:r>
            <a:r>
              <a:rPr kumimoji="1" lang="en-US" altLang="zh-CN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A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 P)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数据同步理论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6118" y="1657687"/>
            <a:ext cx="4649357" cy="485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Master Slave : 	MySQL </a:t>
            </a:r>
            <a:endParaRPr lang="en-US" altLang="zh-CN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 </a:t>
            </a:r>
            <a:r>
              <a:rPr lang="zh-CN" altLang="en-US" sz="1600" dirty="0"/>
              <a:t>一致性</a:t>
            </a:r>
            <a:r>
              <a:rPr lang="en-US" altLang="zh-CN" sz="1600" dirty="0"/>
              <a:t>/</a:t>
            </a:r>
            <a:r>
              <a:rPr lang="zh-CN" altLang="en-US" sz="1600" dirty="0"/>
              <a:t>高可用 不可调和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Paxos / Raft : 	Zk / Etcd </a:t>
            </a:r>
            <a:endParaRPr lang="en-US" altLang="zh-CN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网络抖动</a:t>
            </a:r>
            <a:r>
              <a:rPr lang="en-US" altLang="zh-CN" sz="1600" dirty="0"/>
              <a:t>,</a:t>
            </a:r>
            <a:r>
              <a:rPr lang="zh-CN" altLang="en-US" sz="1600" dirty="0"/>
              <a:t> 服务中断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MVCC  </a:t>
            </a:r>
            <a:r>
              <a:rPr lang="zh-CN" altLang="en-US" sz="1600" dirty="0"/>
              <a:t>因果悖论，绕</a:t>
            </a:r>
            <a:r>
              <a:rPr lang="en-US" altLang="zh-CN" sz="1600" dirty="0"/>
              <a:t>!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最终一致性 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	Dynamo ,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Cassandra</a:t>
            </a:r>
            <a:endParaRPr lang="en-US" altLang="zh-CN" sz="16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直截了当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多重宇宙</a:t>
            </a:r>
            <a:endParaRPr lang="en-US" altLang="zh-CN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放弃治疗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6001342" y="4998179"/>
            <a:ext cx="36737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else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  <a:endParaRPr lang="zh-CN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图片 3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576" y="1850670"/>
            <a:ext cx="4514850" cy="254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2765</Words>
  <Application>WPS 演示</Application>
  <PresentationFormat>宽屏</PresentationFormat>
  <Paragraphs>374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0" baseType="lpstr">
      <vt:lpstr>Arial</vt:lpstr>
      <vt:lpstr>宋体</vt:lpstr>
      <vt:lpstr>Wingdings</vt:lpstr>
      <vt:lpstr>Proxima Nova Lt</vt:lpstr>
      <vt:lpstr>苹方-简</vt:lpstr>
      <vt:lpstr>Proxima Nova Rg</vt:lpstr>
      <vt:lpstr>PingFang SC Medium</vt:lpstr>
      <vt:lpstr>PingFang SC Light</vt:lpstr>
      <vt:lpstr>PingFang SC Thin</vt:lpstr>
      <vt:lpstr>gotham</vt:lpstr>
      <vt:lpstr>等线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汉仪中等线KW</vt:lpstr>
      <vt:lpstr>Thonburi</vt:lpstr>
      <vt:lpstr>Alibaba PuHuiTi R</vt:lpstr>
      <vt:lpstr>等线 Light</vt:lpstr>
      <vt:lpstr>等线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cp:revision>102</cp:revision>
  <dcterms:created xsi:type="dcterms:W3CDTF">2022-07-18T04:15:24Z</dcterms:created>
  <dcterms:modified xsi:type="dcterms:W3CDTF">2022-07-18T04:15:24Z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2052-4.3.0.7280</vt:lpwstr>
  </property>
</Properties>
</file>