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6"/>
  </p:notesMasterIdLst>
  <p:handoutMasterIdLst>
    <p:handoutMasterId r:id="rId27"/>
  </p:handoutMasterIdLst>
  <p:sldIdLst>
    <p:sldId id="324" r:id="rId2"/>
    <p:sldId id="323" r:id="rId3"/>
    <p:sldId id="353" r:id="rId4"/>
    <p:sldId id="325" r:id="rId5"/>
    <p:sldId id="326" r:id="rId6"/>
    <p:sldId id="327" r:id="rId7"/>
    <p:sldId id="328" r:id="rId8"/>
    <p:sldId id="329" r:id="rId9"/>
    <p:sldId id="322" r:id="rId10"/>
    <p:sldId id="356" r:id="rId11"/>
    <p:sldId id="331" r:id="rId12"/>
    <p:sldId id="332" r:id="rId13"/>
    <p:sldId id="345" r:id="rId14"/>
    <p:sldId id="346" r:id="rId15"/>
    <p:sldId id="347" r:id="rId16"/>
    <p:sldId id="355" r:id="rId17"/>
    <p:sldId id="344" r:id="rId18"/>
    <p:sldId id="333" r:id="rId19"/>
    <p:sldId id="351" r:id="rId20"/>
    <p:sldId id="334" r:id="rId21"/>
    <p:sldId id="336" r:id="rId22"/>
    <p:sldId id="339" r:id="rId23"/>
    <p:sldId id="354" r:id="rId24"/>
    <p:sldId id="340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80FF00"/>
    <a:srgbClr val="669B48"/>
    <a:srgbClr val="FFCC00"/>
    <a:srgbClr val="4682C7"/>
    <a:srgbClr val="0095D5"/>
    <a:srgbClr val="3756CB"/>
    <a:srgbClr val="00B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13" autoAdjust="0"/>
    <p:restoredTop sz="93491" autoAdjust="0"/>
  </p:normalViewPr>
  <p:slideViewPr>
    <p:cSldViewPr snapToGrid="0">
      <p:cViewPr>
        <p:scale>
          <a:sx n="100" d="100"/>
          <a:sy n="100" d="100"/>
        </p:scale>
        <p:origin x="-1392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226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</a:defRPr>
            </a:lvl1pPr>
          </a:lstStyle>
          <a:p>
            <a:r>
              <a:rPr lang="en-US"/>
              <a:t>Visual Studio Live! Las Vegas 2011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46813" y="8686800"/>
            <a:ext cx="611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</a:defRPr>
            </a:lvl1pPr>
          </a:lstStyle>
          <a:p>
            <a:fld id="{CB872E68-7B3F-4EC8-913F-E59C8A0D77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94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Franklin Gothic Medium" pitchFamily="34" charset="0"/>
              </a:defRPr>
            </a:lvl1pPr>
          </a:lstStyle>
          <a:p>
            <a:r>
              <a:rPr lang="en-US"/>
              <a:t>Visual Studio Live! Las Vegas 2011MGB 2003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1575"/>
            <a:ext cx="5667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Franklin Gothic Medium" pitchFamily="34" charset="0"/>
                <a:cs typeface="Arial" charset="0"/>
              </a:defRPr>
            </a:lvl1pPr>
          </a:lstStyle>
          <a:p>
            <a:r>
              <a:rPr lang="en-US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/>
              <a:t>This presentation is for informational purposes only. Microsoft makes no warranties, express or implied, in this summary.</a:t>
            </a:r>
            <a:endParaRPr lang="en-US" sz="1200">
              <a:cs typeface="+mn-cs"/>
            </a:endParaRP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fld id="{2EA5CCDD-D2B0-43C7-893A-2F15DC9106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5803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+mn-cs"/>
      </a:defRPr>
    </a:lvl1pPr>
    <a:lvl2pPr marL="233363" indent="95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ranklin Gothic Medium" pitchFamily="34" charset="0"/>
        <a:ea typeface="+mn-ea"/>
        <a:cs typeface="+mn-cs"/>
      </a:defRPr>
    </a:lvl2pPr>
    <a:lvl3pPr marL="457200" indent="-952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+mn-cs"/>
      </a:defRPr>
    </a:lvl3pPr>
    <a:lvl4pPr marL="681038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+mn-cs"/>
      </a:defRPr>
    </a:lvl4pPr>
    <a:lvl5pPr marL="90487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Visual Studio Live! Las Vegas 2011MGB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2003 Microsoft Corporation. All rights reserved.</a:t>
            </a:r>
          </a:p>
          <a:p>
            <a:pPr eaLnBrk="0" hangingPunct="0"/>
            <a:r>
              <a:rPr lang="en-US"/>
              <a:t>This presentation is for informational purposes only. Microsoft makes no warranties, express or implied, in this summary.</a:t>
            </a:r>
            <a:endParaRPr lang="en-US" sz="120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Visual Studio Live! Las Vegas 2011MGB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2003 Microsoft Corporation. All rights reserved.</a:t>
            </a:r>
          </a:p>
          <a:p>
            <a:pPr eaLnBrk="0" hangingPunct="0"/>
            <a:r>
              <a:rPr lang="en-US"/>
              <a:t>This presentation is for informational purposes only. Microsoft makes no warranties, express or implied, in this summary.</a:t>
            </a:r>
            <a:endParaRPr lang="en-US" sz="120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-These</a:t>
            </a:r>
            <a:r>
              <a:rPr lang="en-US" baseline="0" dirty="0" smtClean="0"/>
              <a:t> changes are small and combined together can make you highly productive web developers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-Questions @end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Visual Studio Live! Las Vegas 2011MGB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2003 Microsoft Corporation. All rights reserved.</a:t>
            </a:r>
          </a:p>
          <a:p>
            <a:pPr eaLnBrk="0" hangingPunct="0"/>
            <a:r>
              <a:rPr lang="en-US"/>
              <a:t>This presentation is for informational purposes only. Microsoft makes no warranties, express or implied, in this summary.</a:t>
            </a:r>
            <a:endParaRPr lang="en-US" sz="1200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61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3436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6200" y="131763"/>
            <a:ext cx="1843088" cy="6122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131763"/>
            <a:ext cx="5380037" cy="6122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77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879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6019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484313"/>
            <a:ext cx="3608387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484313"/>
            <a:ext cx="3608388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3518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9730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3479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78982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586847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78385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31763"/>
            <a:ext cx="73691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/>
  <p:txStyles>
    <p:titleStyle>
      <a:lvl1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4572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9144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3716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18288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431800" indent="-431800" algn="l" defTabSz="896938" rtl="0" eaLnBrk="0" fontAlgn="base" hangingPunct="0">
        <a:spcBef>
          <a:spcPct val="10000"/>
        </a:spcBef>
        <a:spcAft>
          <a:spcPct val="15000"/>
        </a:spcAft>
        <a:buClr>
          <a:srgbClr val="00B0EB"/>
        </a:buClr>
        <a:buSzPct val="75000"/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25425" algn="l" defTabSz="896938" rtl="0" eaLnBrk="0" fontAlgn="base" hangingPunct="0">
        <a:spcBef>
          <a:spcPct val="0"/>
        </a:spcBef>
        <a:spcAft>
          <a:spcPct val="25000"/>
        </a:spcAft>
        <a:buClr>
          <a:srgbClr val="00B0EB"/>
        </a:buClr>
        <a:buSzPct val="100000"/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2100">
          <a:solidFill>
            <a:srgbClr val="D4D4D4"/>
          </a:solidFill>
          <a:latin typeface="+mn-lt"/>
        </a:defRPr>
      </a:lvl2pPr>
      <a:lvl3pPr marL="869950" algn="l" defTabSz="896938" rtl="0" eaLnBrk="0" fontAlgn="base" hangingPunct="0">
        <a:spcBef>
          <a:spcPct val="0"/>
        </a:spcBef>
        <a:spcAft>
          <a:spcPct val="0"/>
        </a:spcAft>
        <a:buClr>
          <a:srgbClr val="00B0EB"/>
        </a:buClr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1900" b="1">
          <a:solidFill>
            <a:srgbClr val="FFCC00"/>
          </a:solidFill>
          <a:latin typeface="+mn-lt"/>
        </a:defRPr>
      </a:lvl3pPr>
      <a:lvl4pPr marL="998538" algn="l" defTabSz="896938" rtl="0" eaLnBrk="0" fontAlgn="base" hangingPunct="0">
        <a:spcBef>
          <a:spcPct val="20000"/>
        </a:spcBef>
        <a:spcAft>
          <a:spcPct val="0"/>
        </a:spcAft>
        <a:buClr>
          <a:srgbClr val="00B0EB"/>
        </a:buClr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4pPr>
      <a:lvl5pPr marL="1344613" algn="l" defTabSz="896938" rtl="0" eaLnBrk="0" fontAlgn="base" hangingPunct="0">
        <a:spcBef>
          <a:spcPct val="20000"/>
        </a:spcBef>
        <a:spcAft>
          <a:spcPct val="0"/>
        </a:spcAft>
        <a:buClr>
          <a:srgbClr val="00B0EB"/>
        </a:buClr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5pPr>
      <a:lvl6pPr marL="1801813" algn="l" defTabSz="896938" rtl="0" eaLnBrk="0" fontAlgn="base" hangingPunct="0">
        <a:spcBef>
          <a:spcPct val="20000"/>
        </a:spcBef>
        <a:spcAft>
          <a:spcPct val="0"/>
        </a:spcAft>
        <a:buClr>
          <a:srgbClr val="00B0EB"/>
        </a:buClr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6pPr>
      <a:lvl7pPr marL="2259013" algn="l" defTabSz="896938" rtl="0" eaLnBrk="0" fontAlgn="base" hangingPunct="0">
        <a:spcBef>
          <a:spcPct val="20000"/>
        </a:spcBef>
        <a:spcAft>
          <a:spcPct val="0"/>
        </a:spcAft>
        <a:buClr>
          <a:srgbClr val="00B0EB"/>
        </a:buClr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7pPr>
      <a:lvl8pPr marL="2716213" algn="l" defTabSz="896938" rtl="0" eaLnBrk="0" fontAlgn="base" hangingPunct="0">
        <a:spcBef>
          <a:spcPct val="20000"/>
        </a:spcBef>
        <a:spcAft>
          <a:spcPct val="0"/>
        </a:spcAft>
        <a:buClr>
          <a:srgbClr val="00B0EB"/>
        </a:buClr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8pPr>
      <a:lvl9pPr marL="3173413" algn="l" defTabSz="896938" rtl="0" eaLnBrk="0" fontAlgn="base" hangingPunct="0">
        <a:spcBef>
          <a:spcPct val="20000"/>
        </a:spcBef>
        <a:spcAft>
          <a:spcPct val="0"/>
        </a:spcAft>
        <a:buClr>
          <a:srgbClr val="00B0EB"/>
        </a:buClr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-us" TargetMode="External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vstudio/hh127353" TargetMode="External"/><Relationship Id="rId2" Type="http://schemas.openxmlformats.org/officeDocument/2006/relationships/hyperlink" Target="http://blogs.msdn.com/pranav_rastog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vslive.com/Events/Redmond-2011/Sessions/Tuesday/T6-Bigger-Faster-Stronger-Optimizing-ASP.NET-4-and-4.5-Applications.aspx" TargetMode="External"/><Relationship Id="rId4" Type="http://schemas.openxmlformats.org/officeDocument/2006/relationships/hyperlink" Target="http://vslive.com/Events/Redmond-2011/Sessions/Wednesday/W20-NuGet-Add-Reference-Awesome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65200" y="1709738"/>
            <a:ext cx="7343775" cy="979487"/>
          </a:xfrm>
          <a:noFill/>
          <a:ln/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r"/>
            <a:r>
              <a:rPr lang="en-US" b="1" dirty="0" smtClean="0">
                <a:effectLst/>
              </a:rPr>
              <a:t>ASP.NET Web Forms </a:t>
            </a:r>
            <a:r>
              <a:rPr lang="en-US" b="1" dirty="0">
                <a:effectLst/>
              </a:rPr>
              <a:t>and VS vNext : Do more with less </a:t>
            </a:r>
            <a:endParaRPr lang="en-US" dirty="0"/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4289425" y="2736850"/>
            <a:ext cx="39878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Pranav Rastogi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r" eaLnBrk="1" hangingPunct="1"/>
            <a:r>
              <a:rPr lang="en-US" sz="1800" b="1" dirty="0" smtClean="0">
                <a:solidFill>
                  <a:srgbClr val="00B0EB"/>
                </a:solidFill>
                <a:latin typeface="Arial" charset="0"/>
              </a:rPr>
              <a:t>SDET</a:t>
            </a:r>
            <a:endParaRPr lang="en-US" b="1" dirty="0">
              <a:solidFill>
                <a:srgbClr val="FFCC00"/>
              </a:solidFill>
              <a:latin typeface="Arial" charset="0"/>
            </a:endParaRPr>
          </a:p>
          <a:p>
            <a:pPr eaLnBrk="1" hangingPunct="1"/>
            <a:endParaRPr lang="en-US" b="1" dirty="0">
              <a:solidFill>
                <a:srgbClr val="FFCC00"/>
              </a:solidFill>
              <a:latin typeface="Arial" charset="0"/>
            </a:endParaRPr>
          </a:p>
          <a:p>
            <a:pPr eaLnBrk="1" hangingPunct="1"/>
            <a:endParaRPr lang="en-US" sz="1400" dirty="0">
              <a:latin typeface="Times New Roman" pitchFamily="28" charset="0"/>
            </a:endParaRP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6477000" y="3849688"/>
            <a:ext cx="19129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Level: </a:t>
            </a:r>
            <a:r>
              <a:rPr lang="en-US">
                <a:solidFill>
                  <a:srgbClr val="00B0EB"/>
                </a:solidFill>
                <a:latin typeface="Arial" charset="0"/>
              </a:rPr>
              <a:t>Intermediate</a:t>
            </a:r>
            <a:endParaRPr lang="en-US">
              <a:solidFill>
                <a:srgbClr val="80FF00"/>
              </a:solidFill>
              <a:latin typeface="Arial" charset="0"/>
            </a:endParaRPr>
          </a:p>
          <a:p>
            <a:pPr algn="r"/>
            <a:endParaRPr lang="en-US" b="1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“”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Filtering</a:t>
            </a:r>
          </a:p>
          <a:p>
            <a:r>
              <a:rPr lang="en-US" dirty="0" smtClean="0"/>
              <a:t>User Controls</a:t>
            </a:r>
          </a:p>
          <a:p>
            <a:r>
              <a:rPr lang="en-US" dirty="0" smtClean="0"/>
              <a:t>Intellisense</a:t>
            </a:r>
          </a:p>
          <a:p>
            <a:r>
              <a:rPr lang="en-US" dirty="0" smtClean="0"/>
              <a:t>Tag Correction</a:t>
            </a:r>
          </a:p>
          <a:p>
            <a:r>
              <a:rPr lang="en-US" dirty="0" smtClean="0"/>
              <a:t>Indenting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60900" y="1484313"/>
            <a:ext cx="4006850" cy="4770437"/>
          </a:xfrm>
        </p:spPr>
        <p:txBody>
          <a:bodyPr/>
          <a:lstStyle/>
          <a:p>
            <a:r>
              <a:rPr lang="en-US" dirty="0" smtClean="0"/>
              <a:t>Model Binding</a:t>
            </a:r>
          </a:p>
          <a:p>
            <a:r>
              <a:rPr lang="en-US" dirty="0" smtClean="0"/>
              <a:t>Request Validation</a:t>
            </a:r>
          </a:p>
          <a:p>
            <a:r>
              <a:rPr lang="en-US" dirty="0" smtClean="0"/>
              <a:t>Anti XSS</a:t>
            </a:r>
          </a:p>
          <a:p>
            <a:r>
              <a:rPr lang="en-US" dirty="0" smtClean="0"/>
              <a:t>Templated Data </a:t>
            </a:r>
            <a:r>
              <a:rPr lang="en-US" dirty="0" smtClean="0"/>
              <a:t>Controls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6145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more with less!!!</a:t>
            </a:r>
            <a:endParaRPr lang="en-US" dirty="0"/>
          </a:p>
        </p:txBody>
      </p:sp>
      <p:pic>
        <p:nvPicPr>
          <p:cNvPr id="4" name="Picture 2" descr="C:\Vishal\Conference\TR13\Show\AllSecrets\AllSecrets\images\Web1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2264569"/>
            <a:ext cx="53435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200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pranavra\Documents\talks\vslive2011\Assets\images\solutioncompat\vs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3348038"/>
            <a:ext cx="26289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pranavra\Documents\talks\vslive2011\Assets\images\solutioncompat\lo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75" y="2701925"/>
            <a:ext cx="2540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pranavra\Documents\talks\vslive2011\Assets\images\solutioncompat\vs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3186113"/>
            <a:ext cx="22288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201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Control – Before &amp; After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pranavra\Documents\talks\vslive2011\Assets\images\usercontrol\addnewi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462087"/>
            <a:ext cx="4164012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ranavra\Documents\talks\vslive2011\Assets\images\usercontrol\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" y="2819400"/>
            <a:ext cx="385762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ranavra\Documents\talks\vslive2011\Assets\images\usercontrol\pa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619625"/>
            <a:ext cx="33337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ranavra\Documents\talks\vslive2011\Assets\images\usercontrol\regis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581650"/>
            <a:ext cx="45815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ranavra\Documents\talks\vslive2011\Assets\images\usercontrol\dev11_extrac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1733550"/>
            <a:ext cx="41338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own Arrow 11"/>
          <p:cNvSpPr/>
          <p:nvPr/>
        </p:nvSpPr>
        <p:spPr bwMode="auto">
          <a:xfrm>
            <a:off x="1724025" y="2557462"/>
            <a:ext cx="152400" cy="452438"/>
          </a:xfrm>
          <a:prstGeom prst="downArrow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1724025" y="4267200"/>
            <a:ext cx="152400" cy="452438"/>
          </a:xfrm>
          <a:prstGeom prst="downArrow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1704975" y="5129212"/>
            <a:ext cx="152400" cy="452438"/>
          </a:xfrm>
          <a:prstGeom prst="downArrow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979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Generation - Before </a:t>
            </a:r>
            <a:r>
              <a:rPr lang="en-US" dirty="0"/>
              <a:t>&amp; After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14339"/>
            <a:ext cx="3353268" cy="94310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4" name="Picture 6" descr="C:\Users\pranavra\Documents\talks\vslive2011\Assets\images\eventgeneration\design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471413"/>
            <a:ext cx="17145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pranavra\Documents\talks\vslive2011\Assets\images\eventgeneration\generateev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32" y="6022183"/>
            <a:ext cx="277177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pranavra\Documents\talks\vslive2011\Assets\images\eventgeneration\lighti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5181600"/>
            <a:ext cx="19812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pranavra\Documents\talks\vslive2011\Assets\images\eventgeneration\propertie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9" y="2851117"/>
            <a:ext cx="3205162" cy="189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own Arrow 14"/>
          <p:cNvSpPr/>
          <p:nvPr/>
        </p:nvSpPr>
        <p:spPr bwMode="auto">
          <a:xfrm>
            <a:off x="1724025" y="2557462"/>
            <a:ext cx="152400" cy="452438"/>
          </a:xfrm>
          <a:prstGeom prst="downArrow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1728788" y="5610225"/>
            <a:ext cx="152400" cy="452438"/>
          </a:xfrm>
          <a:prstGeom prst="downArrow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1728788" y="4729162"/>
            <a:ext cx="152400" cy="452438"/>
          </a:xfrm>
          <a:prstGeom prst="downArrow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66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-</a:t>
            </a:r>
            <a:r>
              <a:rPr lang="en-US" dirty="0"/>
              <a:t>Before &amp; After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pranavra\Documents\talks\vslive2011\Assets\images\inserting\fvinsertmeth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4" y="4943475"/>
            <a:ext cx="40576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pranavra\Documents\talks\vslive2011\Assets\images\inserting\odsmeth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" y="2564606"/>
            <a:ext cx="4052888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pranavra\Documents\talks\vslive2011\Assets\images\inserting\modelbi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49" y="1685925"/>
            <a:ext cx="4327551" cy="18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pranavra\Documents\talks\vslive2011\Assets\images\inserting\attribu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11" y="3924300"/>
            <a:ext cx="36861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own Arrow 13"/>
          <p:cNvSpPr/>
          <p:nvPr/>
        </p:nvSpPr>
        <p:spPr bwMode="auto">
          <a:xfrm>
            <a:off x="2038350" y="4557712"/>
            <a:ext cx="152400" cy="452438"/>
          </a:xfrm>
          <a:prstGeom prst="downArrow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6105525" y="3495675"/>
            <a:ext cx="152400" cy="452438"/>
          </a:xfrm>
          <a:prstGeom prst="downArrow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" y="1216818"/>
            <a:ext cx="42862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Down Arrow 11"/>
          <p:cNvSpPr/>
          <p:nvPr/>
        </p:nvSpPr>
        <p:spPr bwMode="auto">
          <a:xfrm>
            <a:off x="1962150" y="2171699"/>
            <a:ext cx="152400" cy="452438"/>
          </a:xfrm>
          <a:prstGeom prst="downArrow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162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Others…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Validation</a:t>
            </a:r>
          </a:p>
          <a:p>
            <a:r>
              <a:rPr lang="en-US" dirty="0" smtClean="0"/>
              <a:t>Templated</a:t>
            </a:r>
            <a:r>
              <a:rPr lang="en-US" dirty="0"/>
              <a:t> </a:t>
            </a:r>
            <a:r>
              <a:rPr lang="en-US" dirty="0" err="1" smtClean="0"/>
              <a:t>DataControls</a:t>
            </a:r>
            <a:endParaRPr lang="en-US" dirty="0" smtClean="0"/>
          </a:p>
          <a:p>
            <a:r>
              <a:rPr lang="en-US" dirty="0" smtClean="0"/>
              <a:t>Encoding</a:t>
            </a:r>
          </a:p>
          <a:p>
            <a:r>
              <a:rPr lang="en-US" smtClean="0"/>
              <a:t>Tag </a:t>
            </a:r>
            <a:r>
              <a:rPr lang="en-US" dirty="0" smtClean="0"/>
              <a:t>Completion</a:t>
            </a:r>
          </a:p>
          <a:p>
            <a:r>
              <a:rPr lang="en-US" dirty="0" smtClean="0"/>
              <a:t>Attribute </a:t>
            </a:r>
            <a:r>
              <a:rPr lang="en-US" dirty="0"/>
              <a:t>I</a:t>
            </a:r>
            <a:r>
              <a:rPr lang="en-US" dirty="0" smtClean="0"/>
              <a:t>ntellisense</a:t>
            </a:r>
          </a:p>
          <a:p>
            <a:r>
              <a:rPr lang="en-US" dirty="0" smtClean="0"/>
              <a:t>Filtering</a:t>
            </a:r>
          </a:p>
          <a:p>
            <a:r>
              <a:rPr lang="en-US" dirty="0" smtClean="0"/>
              <a:t>Smart Tasks In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71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Standards </a:t>
            </a:r>
            <a:r>
              <a:rPr lang="en-US" dirty="0"/>
              <a:t>&amp;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CSS3</a:t>
            </a:r>
          </a:p>
          <a:p>
            <a:r>
              <a:rPr lang="en-US" dirty="0" smtClean="0"/>
              <a:t>Bundling &amp; Minification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51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more with less</a:t>
            </a:r>
            <a:r>
              <a:rPr lang="en-US" dirty="0" smtClean="0"/>
              <a:t>!!!</a:t>
            </a:r>
            <a:endParaRPr lang="en-US" dirty="0"/>
          </a:p>
        </p:txBody>
      </p:sp>
      <p:pic>
        <p:nvPicPr>
          <p:cNvPr id="4" name="Picture 2" descr="C:\Vishal\Conference\TR13\Show\AllSecrets\AllSecrets\images\Web1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2264569"/>
            <a:ext cx="53435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629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Standards </a:t>
            </a:r>
            <a:r>
              <a:rPr lang="en-US" dirty="0"/>
              <a:t>&amp;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</a:p>
          <a:p>
            <a:pPr lvl="1"/>
            <a:r>
              <a:rPr lang="en-US" dirty="0" smtClean="0"/>
              <a:t>Snippets / DOCTYPE</a:t>
            </a:r>
          </a:p>
          <a:p>
            <a:r>
              <a:rPr lang="en-US" dirty="0" smtClean="0"/>
              <a:t>JavaScript</a:t>
            </a:r>
          </a:p>
          <a:p>
            <a:pPr lvl="1"/>
            <a:r>
              <a:rPr lang="en-US" dirty="0" err="1" smtClean="0"/>
              <a:t>Goto</a:t>
            </a:r>
            <a:r>
              <a:rPr lang="en-US" dirty="0" smtClean="0"/>
              <a:t> / Reference</a:t>
            </a:r>
          </a:p>
          <a:p>
            <a:r>
              <a:rPr lang="en-US" dirty="0" smtClean="0"/>
              <a:t>CSS3</a:t>
            </a:r>
          </a:p>
          <a:p>
            <a:pPr lvl="1"/>
            <a:r>
              <a:rPr lang="en-US" dirty="0" smtClean="0"/>
              <a:t>Color Picker / snippets</a:t>
            </a:r>
          </a:p>
          <a:p>
            <a:r>
              <a:rPr lang="en-US" dirty="0" smtClean="0"/>
              <a:t>Bundling &amp; Minification</a:t>
            </a:r>
          </a:p>
          <a:p>
            <a:pPr lvl="1"/>
            <a:r>
              <a:rPr lang="en-US" dirty="0" smtClean="0"/>
              <a:t>Minify CSS/JS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50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r>
              <a:rPr lang="en-US" dirty="0"/>
              <a:t>What will you get from this talk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more with less</a:t>
            </a:r>
          </a:p>
          <a:p>
            <a:r>
              <a:rPr lang="en-US" dirty="0" smtClean="0"/>
              <a:t>See new features</a:t>
            </a:r>
          </a:p>
          <a:p>
            <a:r>
              <a:rPr lang="en-US" dirty="0" smtClean="0"/>
              <a:t>How to integrate them into your existing application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Inspector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98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384" y="1414989"/>
            <a:ext cx="1485513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Bent Arrow 7"/>
          <p:cNvSpPr/>
          <p:nvPr/>
        </p:nvSpPr>
        <p:spPr>
          <a:xfrm>
            <a:off x="2399709" y="1547597"/>
            <a:ext cx="1929897" cy="1322097"/>
          </a:xfrm>
          <a:prstGeom prst="bentArrow">
            <a:avLst>
              <a:gd name="adj1" fmla="val 10122"/>
              <a:gd name="adj2" fmla="val 19396"/>
              <a:gd name="adj3" fmla="val 23096"/>
              <a:gd name="adj4" fmla="val 437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893" tIns="60947" rIns="121893" bIns="60947" rtlCol="0" anchor="ctr"/>
          <a:lstStyle/>
          <a:p>
            <a:pPr algn="ctr" defTabSz="1218936"/>
            <a:endParaRPr lang="en-US">
              <a:solidFill>
                <a:prstClr val="black"/>
              </a:solidFill>
              <a:latin typeface="Segoe UI Ligh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8736" y="4447165"/>
            <a:ext cx="797280" cy="369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21893" tIns="60947" rIns="121893" bIns="60947" rtlCol="0">
            <a:spAutoFit/>
          </a:bodyPr>
          <a:lstStyle/>
          <a:p>
            <a:pPr defTabSz="1218936"/>
            <a:r>
              <a:rPr lang="en-US" dirty="0" smtClean="0">
                <a:latin typeface="Segoe UI Light" pitchFamily="34" charset="0"/>
              </a:rPr>
              <a:t>Server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7240" y="4442604"/>
            <a:ext cx="733480" cy="369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21893" tIns="60947" rIns="121893" bIns="60947" rtlCol="0">
            <a:spAutoFit/>
          </a:bodyPr>
          <a:lstStyle/>
          <a:p>
            <a:pPr defTabSz="1218936"/>
            <a:r>
              <a:rPr lang="en-US" dirty="0" smtClean="0">
                <a:latin typeface="Segoe UI Light" pitchFamily="34" charset="0"/>
              </a:rPr>
              <a:t>Client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1150" y="5206539"/>
            <a:ext cx="441733" cy="415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21893" tIns="60947" rIns="121893" bIns="60947" rtlCol="0">
            <a:spAutoFit/>
          </a:bodyPr>
          <a:lstStyle/>
          <a:p>
            <a:pPr defTabSz="1218936"/>
            <a:r>
              <a:rPr lang="en-US" dirty="0" smtClean="0">
                <a:latin typeface="Segoe UI Light" pitchFamily="34" charset="0"/>
              </a:rPr>
              <a:t>.</a:t>
            </a:r>
            <a:r>
              <a:rPr lang="en-US" sz="1900" dirty="0" err="1">
                <a:latin typeface="Segoe UI Light" pitchFamily="34" charset="0"/>
              </a:rPr>
              <a:t>js</a:t>
            </a:r>
            <a:endParaRPr lang="en-US" sz="1900" dirty="0">
              <a:latin typeface="Segoe UI Ligh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15160" y="5206539"/>
            <a:ext cx="537913" cy="33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21893" tIns="60947" rIns="121893" bIns="60947" rtlCol="0">
            <a:spAutoFit/>
          </a:bodyPr>
          <a:lstStyle>
            <a:defPPr>
              <a:defRPr lang="en-US"/>
            </a:defPPr>
            <a:lvl1pPr>
              <a:defRPr sz="1400">
                <a:latin typeface="Segoe UI Light" pitchFamily="34" charset="0"/>
              </a:defRPr>
            </a:lvl1pPr>
          </a:lstStyle>
          <a:p>
            <a:pPr defTabSz="1218936"/>
            <a:r>
              <a:rPr lang="en-US" dirty="0"/>
              <a:t>CSS</a:t>
            </a:r>
          </a:p>
        </p:txBody>
      </p:sp>
      <p:cxnSp>
        <p:nvCxnSpPr>
          <p:cNvPr id="14" name="Straight Connector 13"/>
          <p:cNvCxnSpPr>
            <a:endCxn id="10" idx="0"/>
          </p:cNvCxnSpPr>
          <p:nvPr/>
        </p:nvCxnSpPr>
        <p:spPr>
          <a:xfrm flipH="1">
            <a:off x="1757376" y="4203281"/>
            <a:ext cx="544974" cy="243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22174" y="4218377"/>
            <a:ext cx="925393" cy="190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642017" y="4820556"/>
            <a:ext cx="673143" cy="359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1" idx="0"/>
          </p:cNvCxnSpPr>
          <p:nvPr/>
        </p:nvCxnSpPr>
        <p:spPr>
          <a:xfrm flipV="1">
            <a:off x="2399709" y="3400092"/>
            <a:ext cx="0" cy="42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62050" y="1342413"/>
            <a:ext cx="779967" cy="338528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>
            <a:defPPr>
              <a:defRPr lang="en-US"/>
            </a:defPPr>
            <a:lvl1pPr>
              <a:defRPr sz="1400">
                <a:latin typeface="Segoe UI Light" pitchFamily="34" charset="0"/>
              </a:defRPr>
            </a:lvl1pPr>
          </a:lstStyle>
          <a:p>
            <a:pPr defTabSz="1218936"/>
            <a:r>
              <a:rPr lang="en-US" dirty="0"/>
              <a:t>Publish</a:t>
            </a:r>
          </a:p>
        </p:txBody>
      </p:sp>
      <p:sp>
        <p:nvSpPr>
          <p:cNvPr id="20" name="Bent Arrow 19"/>
          <p:cNvSpPr/>
          <p:nvPr/>
        </p:nvSpPr>
        <p:spPr>
          <a:xfrm rot="5400000">
            <a:off x="6575817" y="1134889"/>
            <a:ext cx="876300" cy="2118363"/>
          </a:xfrm>
          <a:prstGeom prst="bentArrow">
            <a:avLst>
              <a:gd name="adj1" fmla="val 14136"/>
              <a:gd name="adj2" fmla="val 25000"/>
              <a:gd name="adj3" fmla="val 34506"/>
              <a:gd name="adj4" fmla="val 4827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893" tIns="60947" rIns="121893" bIns="60947" rtlCol="0" anchor="ctr"/>
          <a:lstStyle/>
          <a:p>
            <a:pPr algn="ctr" defTabSz="1218936"/>
            <a:endParaRPr lang="en-US">
              <a:solidFill>
                <a:prstClr val="black"/>
              </a:solidFill>
              <a:latin typeface="Segoe UI Ligh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0062" y="3793251"/>
            <a:ext cx="1100568" cy="615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21893" tIns="60947" rIns="121893" bIns="60947" rtlCol="0">
            <a:spAutoFit/>
          </a:bodyPr>
          <a:lstStyle/>
          <a:p>
            <a:pPr defTabSz="1218936"/>
            <a:r>
              <a:rPr lang="en-US" dirty="0" smtClean="0">
                <a:latin typeface="Segoe UI Light" pitchFamily="34" charset="0"/>
              </a:rPr>
              <a:t>Live DOM</a:t>
            </a:r>
          </a:p>
          <a:p>
            <a:pPr algn="ctr" defTabSz="1218936"/>
            <a:r>
              <a:rPr lang="en-US" dirty="0" smtClean="0">
                <a:latin typeface="Segoe UI Light" pitchFamily="34" charset="0"/>
              </a:rPr>
              <a:t>(HTML)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18232" y="3934378"/>
            <a:ext cx="579591" cy="369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21893" tIns="60947" rIns="121893" bIns="60947" rtlCol="0">
            <a:spAutoFit/>
          </a:bodyPr>
          <a:lstStyle/>
          <a:p>
            <a:pPr defTabSz="1218936"/>
            <a:r>
              <a:rPr lang="en-US" dirty="0" smtClean="0">
                <a:latin typeface="Segoe UI Light" pitchFamily="34" charset="0"/>
              </a:rPr>
              <a:t>CSS</a:t>
            </a:r>
            <a:endParaRPr lang="en-US" dirty="0">
              <a:latin typeface="Segoe UI Light" pitchFamily="34" charset="0"/>
            </a:endParaRPr>
          </a:p>
        </p:txBody>
      </p:sp>
      <p:cxnSp>
        <p:nvCxnSpPr>
          <p:cNvPr id="24" name="Straight Connector 23"/>
          <p:cNvCxnSpPr>
            <a:endCxn id="21" idx="0"/>
          </p:cNvCxnSpPr>
          <p:nvPr/>
        </p:nvCxnSpPr>
        <p:spPr>
          <a:xfrm flipH="1">
            <a:off x="6200346" y="3400092"/>
            <a:ext cx="1633547" cy="393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833893" y="3415681"/>
            <a:ext cx="562303" cy="533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2" idx="0"/>
          </p:cNvCxnSpPr>
          <p:nvPr/>
        </p:nvCxnSpPr>
        <p:spPr>
          <a:xfrm flipH="1">
            <a:off x="7208028" y="3400092"/>
            <a:ext cx="646348" cy="534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47443" y="5168067"/>
            <a:ext cx="914619" cy="415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21893" tIns="60947" rIns="121893" bIns="60947" rtlCol="0">
            <a:spAutoFit/>
          </a:bodyPr>
          <a:lstStyle/>
          <a:p>
            <a:pPr defTabSz="1218936"/>
            <a:r>
              <a:rPr lang="en-US" sz="1900" dirty="0">
                <a:latin typeface="Segoe UI Light" pitchFamily="34" charset="0"/>
              </a:rPr>
              <a:t>HTML</a:t>
            </a:r>
            <a:r>
              <a:rPr lang="en-US" dirty="0" smtClean="0">
                <a:latin typeface="Segoe UI Light" pitchFamily="34" charset="0"/>
              </a:rPr>
              <a:t> </a:t>
            </a:r>
            <a:endParaRPr lang="en-US" dirty="0">
              <a:latin typeface="Segoe UI Light" pitchFamily="34" charset="0"/>
            </a:endParaRPr>
          </a:p>
        </p:txBody>
      </p:sp>
      <p:cxnSp>
        <p:nvCxnSpPr>
          <p:cNvPr id="28" name="Straight Connector 27"/>
          <p:cNvCxnSpPr>
            <a:stCxn id="27" idx="0"/>
          </p:cNvCxnSpPr>
          <p:nvPr/>
        </p:nvCxnSpPr>
        <p:spPr>
          <a:xfrm flipV="1">
            <a:off x="2704753" y="4808573"/>
            <a:ext cx="709753" cy="359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62985" y="1342413"/>
            <a:ext cx="801395" cy="415476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defTabSz="1218936"/>
            <a:r>
              <a:rPr lang="en-US" sz="1900" dirty="0">
                <a:latin typeface="Segoe UI Light" pitchFamily="34" charset="0"/>
              </a:rPr>
              <a:t>HTTP</a:t>
            </a:r>
          </a:p>
        </p:txBody>
      </p:sp>
      <p:pic>
        <p:nvPicPr>
          <p:cNvPr id="30" name="Picture 2" descr="http://www.microsoft.com/visualstudio/_base_v1/images/chrome/visual_studio_logo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8" y="2915644"/>
            <a:ext cx="2717092" cy="406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044991" y="3821186"/>
            <a:ext cx="709435" cy="369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21893" tIns="60947" rIns="121893" bIns="60947" rtlCol="0">
            <a:spAutoFit/>
          </a:bodyPr>
          <a:lstStyle/>
          <a:p>
            <a:pPr defTabSz="1218936"/>
            <a:r>
              <a:rPr lang="en-US" dirty="0" smtClean="0">
                <a:latin typeface="Segoe UI Light" pitchFamily="34" charset="0"/>
              </a:rPr>
              <a:t>Code</a:t>
            </a:r>
            <a:endParaRPr lang="en-US" dirty="0">
              <a:latin typeface="Segoe UI Light" pitchFamily="34" charset="0"/>
            </a:endParaRPr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092" y="2350906"/>
            <a:ext cx="1195603" cy="112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644631" y="5108672"/>
            <a:ext cx="1385232" cy="861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21893" tIns="60947" rIns="121893" bIns="60947" rtlCol="0">
            <a:spAutoFit/>
          </a:bodyPr>
          <a:lstStyle/>
          <a:p>
            <a:pPr defTabSz="1218936"/>
            <a:r>
              <a:rPr lang="en-US" dirty="0" err="1" smtClean="0">
                <a:latin typeface="Segoe UI Light" pitchFamily="34" charset="0"/>
              </a:rPr>
              <a:t>Aspx</a:t>
            </a:r>
            <a:endParaRPr lang="en-US" dirty="0" smtClean="0">
              <a:latin typeface="Segoe UI Light" pitchFamily="34" charset="0"/>
            </a:endParaRPr>
          </a:p>
          <a:p>
            <a:pPr defTabSz="1218936"/>
            <a:r>
              <a:rPr lang="en-US" dirty="0" err="1" smtClean="0">
                <a:latin typeface="Segoe UI Light" pitchFamily="34" charset="0"/>
              </a:rPr>
              <a:t>Masterpage</a:t>
            </a:r>
            <a:endParaRPr lang="en-US" dirty="0" smtClean="0">
              <a:latin typeface="Segoe UI Light" pitchFamily="34" charset="0"/>
            </a:endParaRPr>
          </a:p>
          <a:p>
            <a:pPr defTabSz="1218936"/>
            <a:r>
              <a:rPr lang="en-US" dirty="0" err="1" smtClean="0">
                <a:latin typeface="Segoe UI Light" pitchFamily="34" charset="0"/>
              </a:rPr>
              <a:t>Usercontrol</a:t>
            </a:r>
            <a:endParaRPr lang="en-US" dirty="0" smtClean="0">
              <a:latin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60271" y="4012140"/>
            <a:ext cx="416085" cy="369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21893" tIns="60947" rIns="121893" bIns="60947" rtlCol="0">
            <a:spAutoFit/>
          </a:bodyPr>
          <a:lstStyle/>
          <a:p>
            <a:pPr defTabSz="1218936"/>
            <a:r>
              <a:rPr lang="en-US" dirty="0" smtClean="0">
                <a:latin typeface="Segoe UI Light" pitchFamily="34" charset="0"/>
              </a:rPr>
              <a:t>JS</a:t>
            </a:r>
            <a:endParaRPr lang="en-US" dirty="0">
              <a:latin typeface="Segoe UI Light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526311" y="4850317"/>
            <a:ext cx="1" cy="317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7" idx="0"/>
          </p:cNvCxnSpPr>
          <p:nvPr/>
        </p:nvCxnSpPr>
        <p:spPr>
          <a:xfrm flipV="1">
            <a:off x="1337247" y="4863115"/>
            <a:ext cx="186567" cy="245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19" y="2096788"/>
            <a:ext cx="813641" cy="747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623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more with less</a:t>
            </a:r>
            <a:r>
              <a:rPr lang="en-US" dirty="0" smtClean="0"/>
              <a:t>!!!</a:t>
            </a:r>
            <a:endParaRPr lang="en-US" dirty="0"/>
          </a:p>
        </p:txBody>
      </p:sp>
      <p:pic>
        <p:nvPicPr>
          <p:cNvPr id="4" name="Picture 2" descr="C:\Vishal\Conference\TR13\Show\AllSecrets\AllSecrets\images\Web1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2264569"/>
            <a:ext cx="53435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768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8" y="1316095"/>
            <a:ext cx="7369175" cy="4135323"/>
          </a:xfrm>
        </p:spPr>
      </p:pic>
    </p:spTree>
    <p:extLst>
      <p:ext uri="{BB962C8B-B14F-4D97-AF65-F5344CB8AC3E}">
        <p14:creationId xmlns:p14="http://schemas.microsoft.com/office/powerpoint/2010/main" val="4202813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blogs.msdn.com/pranav_rastogi/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Visual Studio 11 Developer Preview</a:t>
            </a:r>
            <a:endParaRPr lang="en-US" dirty="0" smtClean="0"/>
          </a:p>
          <a:p>
            <a:r>
              <a:rPr lang="en-US" dirty="0" smtClean="0"/>
              <a:t>Email: pranavra@microsoft.com</a:t>
            </a:r>
          </a:p>
          <a:p>
            <a:r>
              <a:rPr lang="en-US" dirty="0" smtClean="0"/>
              <a:t>Twitter @</a:t>
            </a:r>
            <a:r>
              <a:rPr lang="en-US" dirty="0" err="1" smtClean="0"/>
              <a:t>rustd</a:t>
            </a:r>
            <a:endParaRPr lang="en-US" dirty="0"/>
          </a:p>
          <a:p>
            <a:r>
              <a:rPr lang="en-US" dirty="0" smtClean="0">
                <a:hlinkClick r:id="rId4"/>
              </a:rPr>
              <a:t>W20 </a:t>
            </a:r>
            <a:r>
              <a:rPr lang="en-US" dirty="0" err="1">
                <a:hlinkClick r:id="rId4"/>
              </a:rPr>
              <a:t>NuGet</a:t>
            </a:r>
            <a:r>
              <a:rPr lang="en-US" dirty="0">
                <a:hlinkClick r:id="rId4"/>
              </a:rPr>
              <a:t>: Add Reference | </a:t>
            </a:r>
            <a:r>
              <a:rPr lang="en-US" dirty="0" smtClean="0">
                <a:hlinkClick r:id="rId4"/>
              </a:rPr>
              <a:t>Awesome</a:t>
            </a:r>
            <a:endParaRPr lang="en-US" dirty="0" smtClean="0"/>
          </a:p>
          <a:p>
            <a:r>
              <a:rPr lang="en-US" dirty="0">
                <a:hlinkClick r:id="rId5"/>
              </a:rPr>
              <a:t>T6 Bigger, Faster, Stronger: Optimizing ASP.NET 4 and 4.5 Applications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46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8" y="1316095"/>
            <a:ext cx="7369175" cy="4135323"/>
          </a:xfrm>
        </p:spPr>
      </p:pic>
    </p:spTree>
    <p:extLst>
      <p:ext uri="{BB962C8B-B14F-4D97-AF65-F5344CB8AC3E}">
        <p14:creationId xmlns:p14="http://schemas.microsoft.com/office/powerpoint/2010/main" val="3473237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look 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Compatibility b/w VS2010 &amp; VS11</a:t>
            </a:r>
          </a:p>
          <a:p>
            <a:r>
              <a:rPr lang="en-US" dirty="0" smtClean="0"/>
              <a:t>ASP.NET Web Forms</a:t>
            </a:r>
          </a:p>
          <a:p>
            <a:r>
              <a:rPr lang="en-US" dirty="0" smtClean="0"/>
              <a:t>Web Standards Support</a:t>
            </a:r>
          </a:p>
          <a:p>
            <a:r>
              <a:rPr lang="en-US" dirty="0" smtClean="0"/>
              <a:t>Optimization</a:t>
            </a:r>
          </a:p>
          <a:p>
            <a:r>
              <a:rPr lang="en-US" dirty="0" smtClean="0"/>
              <a:t>Page Inspector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71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HEARD YOU!!!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User Voice</a:t>
            </a:r>
          </a:p>
          <a:p>
            <a:r>
              <a:rPr lang="en-US" dirty="0" smtClean="0"/>
              <a:t>Most of the features are code complete</a:t>
            </a:r>
          </a:p>
          <a:p>
            <a:r>
              <a:rPr lang="en-US" dirty="0" smtClean="0"/>
              <a:t>And all that is just half of VS11 goodness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66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4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35" y="552450"/>
            <a:ext cx="7856813" cy="52101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887135" y="552450"/>
            <a:ext cx="7685365" cy="7715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90600" y="552450"/>
            <a:ext cx="7581900" cy="771525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686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5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1"/>
            <a:ext cx="7248525" cy="565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1076325" y="1838325"/>
            <a:ext cx="6838950" cy="1285875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40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238125"/>
            <a:ext cx="7181850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1066801" y="4991100"/>
            <a:ext cx="6657974" cy="771525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845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19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4" y="257176"/>
            <a:ext cx="7486651" cy="591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990600" y="352426"/>
            <a:ext cx="7343775" cy="97155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ual Studio Live! Las Vegas 2011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Visual Studio Live! Las Vegas 201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Visual Studio Live! Las Vegas 201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Las Vegas 201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2829</TotalTime>
  <Words>376</Words>
  <Application>Microsoft Office PowerPoint</Application>
  <PresentationFormat>On-screen Show (4:3)</PresentationFormat>
  <Paragraphs>97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Visual Studio Live! Las Vegas 2011</vt:lpstr>
      <vt:lpstr>ASP.NET Web Forms and VS vNext : Do more with less </vt:lpstr>
      <vt:lpstr>What will you get from this talk</vt:lpstr>
      <vt:lpstr>PowerPoint Presentation</vt:lpstr>
      <vt:lpstr>What we will look at</vt:lpstr>
      <vt:lpstr>We HEARD YOU!!!</vt:lpstr>
      <vt:lpstr>PowerPoint Presentation</vt:lpstr>
      <vt:lpstr>PowerPoint Presentation</vt:lpstr>
      <vt:lpstr>PowerPoint Presentation</vt:lpstr>
      <vt:lpstr>PowerPoint Presentation</vt:lpstr>
      <vt:lpstr>Web Forms</vt:lpstr>
      <vt:lpstr>Do more with less!!!</vt:lpstr>
      <vt:lpstr>Solution Compatibility</vt:lpstr>
      <vt:lpstr>User Control – Before &amp; After</vt:lpstr>
      <vt:lpstr>Event Generation - Before &amp; After</vt:lpstr>
      <vt:lpstr>Inserting -Before &amp; After</vt:lpstr>
      <vt:lpstr>And Others…</vt:lpstr>
      <vt:lpstr>Web Standards &amp; Optimization</vt:lpstr>
      <vt:lpstr>Do more with less!!!</vt:lpstr>
      <vt:lpstr>Web Standards &amp; Optimization</vt:lpstr>
      <vt:lpstr>Page Inspector</vt:lpstr>
      <vt:lpstr>pain</vt:lpstr>
      <vt:lpstr>Do more with less!!!</vt:lpstr>
      <vt:lpstr>PowerPoint Presentation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Pranav Rastogi</dc:creator>
  <cp:lastModifiedBy>Pranav Rastogi</cp:lastModifiedBy>
  <cp:revision>128</cp:revision>
  <dcterms:created xsi:type="dcterms:W3CDTF">2004-06-15T18:50:25Z</dcterms:created>
  <dcterms:modified xsi:type="dcterms:W3CDTF">2011-10-18T05:47:26Z</dcterms:modified>
</cp:coreProperties>
</file>