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0"/>
  </p:notesMasterIdLst>
  <p:handoutMasterIdLst>
    <p:handoutMasterId r:id="rId11"/>
  </p:handoutMasterIdLst>
  <p:sldIdLst>
    <p:sldId id="340" r:id="rId2"/>
    <p:sldId id="257" r:id="rId3"/>
    <p:sldId id="347" r:id="rId4"/>
    <p:sldId id="348" r:id="rId5"/>
    <p:sldId id="355" r:id="rId6"/>
    <p:sldId id="356" r:id="rId7"/>
    <p:sldId id="353" r:id="rId8"/>
    <p:sldId id="354" r:id="rId9"/>
  </p:sldIdLst>
  <p:sldSz cx="9144000" cy="6858000" type="screen4x3"/>
  <p:notesSz cx="68580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716" autoAdjust="0"/>
  </p:normalViewPr>
  <p:slideViewPr>
    <p:cSldViewPr snapToGrid="0">
      <p:cViewPr varScale="1">
        <p:scale>
          <a:sx n="56" d="100"/>
          <a:sy n="56" d="100"/>
        </p:scale>
        <p:origin x="183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90" d="100"/>
          <a:sy n="90" d="100"/>
        </p:scale>
        <p:origin x="-2106" y="900"/>
      </p:cViewPr>
      <p:guideLst>
        <p:guide orient="horz" pos="290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027" y="1"/>
            <a:ext cx="2972421" cy="461963"/>
          </a:xfrm>
          <a:prstGeom prst="rect">
            <a:avLst/>
          </a:prstGeom>
        </p:spPr>
        <p:txBody>
          <a:bodyPr vert="horz" lIns="91440" tIns="45720" rIns="91440" bIns="45720" rtlCol="0"/>
          <a:lstStyle>
            <a:lvl1pPr algn="r">
              <a:defRPr sz="1200"/>
            </a:lvl1pPr>
          </a:lstStyle>
          <a:p>
            <a:fld id="{6CDCD5FD-254F-4202-8552-7E43CD0D5A2E}" type="datetimeFigureOut">
              <a:rPr lang="en-US" smtClean="0"/>
              <a:t>4/29/2018</a:t>
            </a:fld>
            <a:endParaRPr lang="en-US" dirty="0"/>
          </a:p>
        </p:txBody>
      </p:sp>
      <p:sp>
        <p:nvSpPr>
          <p:cNvPr id="4" name="Footer Placeholder 3"/>
          <p:cNvSpPr>
            <a:spLocks noGrp="1"/>
          </p:cNvSpPr>
          <p:nvPr>
            <p:ph type="ftr" sz="quarter" idx="2"/>
          </p:nvPr>
        </p:nvSpPr>
        <p:spPr>
          <a:xfrm>
            <a:off x="1" y="8772526"/>
            <a:ext cx="2972421" cy="4619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027" y="8772526"/>
            <a:ext cx="2972421" cy="461963"/>
          </a:xfrm>
          <a:prstGeom prst="rect">
            <a:avLst/>
          </a:prstGeom>
        </p:spPr>
        <p:txBody>
          <a:bodyPr vert="horz" lIns="91440" tIns="45720" rIns="91440" bIns="45720" rtlCol="0" anchor="b"/>
          <a:lstStyle>
            <a:lvl1pPr algn="r">
              <a:defRPr sz="1200"/>
            </a:lvl1pPr>
          </a:lstStyle>
          <a:p>
            <a:fld id="{860B93DE-063A-4D5A-A248-EFC0C40E8B84}" type="slidenum">
              <a:rPr lang="en-US" smtClean="0"/>
              <a:t>‹#›</a:t>
            </a:fld>
            <a:endParaRPr lang="en-US" dirty="0"/>
          </a:p>
        </p:txBody>
      </p:sp>
    </p:spTree>
    <p:extLst>
      <p:ext uri="{BB962C8B-B14F-4D97-AF65-F5344CB8AC3E}">
        <p14:creationId xmlns:p14="http://schemas.microsoft.com/office/powerpoint/2010/main" val="1719814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884613" y="0"/>
            <a:ext cx="2971800" cy="463408"/>
          </a:xfrm>
          <a:prstGeom prst="rect">
            <a:avLst/>
          </a:prstGeom>
        </p:spPr>
        <p:txBody>
          <a:bodyPr vert="horz" lIns="92830" tIns="46415" rIns="92830" bIns="46415" rtlCol="0"/>
          <a:lstStyle>
            <a:lvl1pPr algn="r">
              <a:defRPr sz="1200"/>
            </a:lvl1pPr>
          </a:lstStyle>
          <a:p>
            <a:fld id="{B51BB8ED-0DB1-4977-AF0A-398B67351571}" type="datetimeFigureOut">
              <a:rPr lang="en-US" smtClean="0"/>
              <a:t>4/29/2018</a:t>
            </a:fld>
            <a:endParaRPr lang="en-US" dirty="0"/>
          </a:p>
        </p:txBody>
      </p:sp>
      <p:sp>
        <p:nvSpPr>
          <p:cNvPr id="4" name="Slide Image Placeholder 3"/>
          <p:cNvSpPr>
            <a:spLocks noGrp="1" noRot="1" noChangeAspect="1"/>
          </p:cNvSpPr>
          <p:nvPr>
            <p:ph type="sldImg" idx="2"/>
          </p:nvPr>
        </p:nvSpPr>
        <p:spPr>
          <a:xfrm>
            <a:off x="1350963" y="1154113"/>
            <a:ext cx="4156075"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685800" y="4444862"/>
            <a:ext cx="548640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297180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772670"/>
            <a:ext cx="2971800" cy="463407"/>
          </a:xfrm>
          <a:prstGeom prst="rect">
            <a:avLst/>
          </a:prstGeom>
        </p:spPr>
        <p:txBody>
          <a:bodyPr vert="horz" lIns="92830" tIns="46415" rIns="92830" bIns="46415" rtlCol="0" anchor="b"/>
          <a:lstStyle>
            <a:lvl1pPr algn="r">
              <a:defRPr sz="1200"/>
            </a:lvl1pPr>
          </a:lstStyle>
          <a:p>
            <a:fld id="{E465FCCE-B422-4E1B-9156-9E78C713A012}" type="slidenum">
              <a:rPr lang="en-US" smtClean="0"/>
              <a:t>‹#›</a:t>
            </a:fld>
            <a:endParaRPr lang="en-US" dirty="0"/>
          </a:p>
        </p:txBody>
      </p:sp>
    </p:spTree>
    <p:extLst>
      <p:ext uri="{BB962C8B-B14F-4D97-AF65-F5344CB8AC3E}">
        <p14:creationId xmlns:p14="http://schemas.microsoft.com/office/powerpoint/2010/main" val="120061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noProof="0" dirty="0"/>
              <a:t>Welcome and introductions to what brought you to this class, your skillsets</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33217" indent="-282007" eaLnBrk="0" hangingPunct="0">
              <a:defRPr>
                <a:solidFill>
                  <a:schemeClr val="tx1"/>
                </a:solidFill>
                <a:latin typeface="Arial" charset="0"/>
              </a:defRPr>
            </a:lvl2pPr>
            <a:lvl3pPr marL="1128027" indent="-225605" eaLnBrk="0" hangingPunct="0">
              <a:defRPr>
                <a:solidFill>
                  <a:schemeClr val="tx1"/>
                </a:solidFill>
                <a:latin typeface="Arial" charset="0"/>
              </a:defRPr>
            </a:lvl3pPr>
            <a:lvl4pPr marL="1579237" indent="-225605" eaLnBrk="0" hangingPunct="0">
              <a:defRPr>
                <a:solidFill>
                  <a:schemeClr val="tx1"/>
                </a:solidFill>
                <a:latin typeface="Arial" charset="0"/>
              </a:defRPr>
            </a:lvl4pPr>
            <a:lvl5pPr marL="2030448" indent="-225605" eaLnBrk="0" hangingPunct="0">
              <a:defRPr>
                <a:solidFill>
                  <a:schemeClr val="tx1"/>
                </a:solidFill>
                <a:latin typeface="Arial" charset="0"/>
              </a:defRPr>
            </a:lvl5pPr>
            <a:lvl6pPr marL="2481659" indent="-225605" eaLnBrk="0" fontAlgn="base" hangingPunct="0">
              <a:spcBef>
                <a:spcPct val="0"/>
              </a:spcBef>
              <a:spcAft>
                <a:spcPct val="0"/>
              </a:spcAft>
              <a:defRPr>
                <a:solidFill>
                  <a:schemeClr val="tx1"/>
                </a:solidFill>
                <a:latin typeface="Arial" charset="0"/>
              </a:defRPr>
            </a:lvl6pPr>
            <a:lvl7pPr marL="2932869" indent="-225605" eaLnBrk="0" fontAlgn="base" hangingPunct="0">
              <a:spcBef>
                <a:spcPct val="0"/>
              </a:spcBef>
              <a:spcAft>
                <a:spcPct val="0"/>
              </a:spcAft>
              <a:defRPr>
                <a:solidFill>
                  <a:schemeClr val="tx1"/>
                </a:solidFill>
                <a:latin typeface="Arial" charset="0"/>
              </a:defRPr>
            </a:lvl7pPr>
            <a:lvl8pPr marL="3384080" indent="-225605" eaLnBrk="0" fontAlgn="base" hangingPunct="0">
              <a:spcBef>
                <a:spcPct val="0"/>
              </a:spcBef>
              <a:spcAft>
                <a:spcPct val="0"/>
              </a:spcAft>
              <a:defRPr>
                <a:solidFill>
                  <a:schemeClr val="tx1"/>
                </a:solidFill>
                <a:latin typeface="Arial" charset="0"/>
              </a:defRPr>
            </a:lvl8pPr>
            <a:lvl9pPr marL="3835291" indent="-225605" eaLnBrk="0" fontAlgn="base" hangingPunct="0">
              <a:spcBef>
                <a:spcPct val="0"/>
              </a:spcBef>
              <a:spcAft>
                <a:spcPct val="0"/>
              </a:spcAft>
              <a:defRPr>
                <a:solidFill>
                  <a:schemeClr val="tx1"/>
                </a:solidFill>
                <a:latin typeface="Arial" charset="0"/>
              </a:defRPr>
            </a:lvl9pPr>
          </a:lstStyle>
          <a:p>
            <a:pPr eaLnBrk="1" hangingPunct="1"/>
            <a:fld id="{B453A98D-8BE2-44B5-B3DE-20E60A41BABA}" type="slidenum">
              <a:rPr lang="en-US" smtClean="0"/>
              <a:pPr eaLnBrk="1" hangingPunct="1"/>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a:t>
            </a:r>
            <a:r>
              <a:rPr lang="en-US" baseline="0" dirty="0"/>
              <a:t> intros and w</a:t>
            </a:r>
            <a:r>
              <a:rPr lang="en-US" dirty="0"/>
              <a:t>hat brought you to this class.</a:t>
            </a:r>
          </a:p>
        </p:txBody>
      </p:sp>
      <p:sp>
        <p:nvSpPr>
          <p:cNvPr id="4" name="Slide Number Placeholder 3"/>
          <p:cNvSpPr>
            <a:spLocks noGrp="1"/>
          </p:cNvSpPr>
          <p:nvPr>
            <p:ph type="sldNum" sz="quarter" idx="10"/>
          </p:nvPr>
        </p:nvSpPr>
        <p:spPr/>
        <p:txBody>
          <a:bodyPr/>
          <a:lstStyle/>
          <a:p>
            <a:fld id="{E465FCCE-B422-4E1B-9156-9E78C713A012}" type="slidenum">
              <a:rPr lang="en-US" smtClean="0"/>
              <a:t>2</a:t>
            </a:fld>
            <a:endParaRPr lang="en-US" dirty="0"/>
          </a:p>
        </p:txBody>
      </p:sp>
    </p:spTree>
    <p:extLst>
      <p:ext uri="{BB962C8B-B14F-4D97-AF65-F5344CB8AC3E}">
        <p14:creationId xmlns:p14="http://schemas.microsoft.com/office/powerpoint/2010/main" val="331634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we’re doing what we’re doing and who it affects.</a:t>
            </a:r>
            <a:endParaRPr lang="en-US" dirty="0"/>
          </a:p>
          <a:p>
            <a:endParaRPr lang="en-US" dirty="0"/>
          </a:p>
          <a:p>
            <a:r>
              <a:rPr lang="en-US" dirty="0"/>
              <a:t>Keyboard</a:t>
            </a:r>
            <a:r>
              <a:rPr lang="en-US" baseline="0" dirty="0"/>
              <a:t> only users – Excel keyboard accessible if it’s in the grid.</a:t>
            </a:r>
          </a:p>
          <a:p>
            <a:r>
              <a:rPr lang="en-US" baseline="0" dirty="0"/>
              <a:t>Screen magnifier users – People with low vision or blocked vision.</a:t>
            </a:r>
          </a:p>
          <a:p>
            <a:r>
              <a:rPr lang="en-US" baseline="0" dirty="0"/>
              <a:t>Use of color – Be aware not everyone sees color the same way. </a:t>
            </a:r>
          </a:p>
          <a:p>
            <a:r>
              <a:rPr lang="en-US" baseline="0" dirty="0"/>
              <a:t>Screen Reader Friendly – What is a screen reader? Will spend time making Excel files readable for screen readers.</a:t>
            </a:r>
          </a:p>
          <a:p>
            <a:r>
              <a:rPr lang="en-US" baseline="0" dirty="0"/>
              <a:t>Cognitive Load – Simplifying tables and presentation will make the info easier to quickly consume for everyone.</a:t>
            </a:r>
            <a:endParaRPr lang="en-US" dirty="0"/>
          </a:p>
        </p:txBody>
      </p:sp>
      <p:sp>
        <p:nvSpPr>
          <p:cNvPr id="4" name="Slide Number Placeholder 3"/>
          <p:cNvSpPr>
            <a:spLocks noGrp="1"/>
          </p:cNvSpPr>
          <p:nvPr>
            <p:ph type="sldNum" sz="quarter" idx="10"/>
          </p:nvPr>
        </p:nvSpPr>
        <p:spPr/>
        <p:txBody>
          <a:bodyPr/>
          <a:lstStyle/>
          <a:p>
            <a:fld id="{E465FCCE-B422-4E1B-9156-9E78C713A012}" type="slidenum">
              <a:rPr lang="en-US" smtClean="0"/>
              <a:t>3</a:t>
            </a:fld>
            <a:endParaRPr lang="en-US" dirty="0"/>
          </a:p>
        </p:txBody>
      </p:sp>
    </p:spTree>
    <p:extLst>
      <p:ext uri="{BB962C8B-B14F-4D97-AF65-F5344CB8AC3E}">
        <p14:creationId xmlns:p14="http://schemas.microsoft.com/office/powerpoint/2010/main" val="259127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here,</a:t>
            </a:r>
            <a:r>
              <a:rPr lang="en-US" baseline="0" dirty="0"/>
              <a:t> you probably aren’t familiar w/what an accessible Excel file looks like, so we’re going to start with that, so that we’re clear on what our goals are today.</a:t>
            </a:r>
          </a:p>
          <a:p>
            <a:endParaRPr lang="en-US" baseline="0" dirty="0"/>
          </a:p>
          <a:p>
            <a:r>
              <a:rPr lang="en-US" baseline="0" dirty="0"/>
              <a:t>Spot the difference partner exercise, group share.</a:t>
            </a:r>
            <a:endParaRPr lang="en-US" dirty="0"/>
          </a:p>
        </p:txBody>
      </p:sp>
      <p:sp>
        <p:nvSpPr>
          <p:cNvPr id="4" name="Slide Number Placeholder 3"/>
          <p:cNvSpPr>
            <a:spLocks noGrp="1"/>
          </p:cNvSpPr>
          <p:nvPr>
            <p:ph type="sldNum" sz="quarter" idx="10"/>
          </p:nvPr>
        </p:nvSpPr>
        <p:spPr/>
        <p:txBody>
          <a:bodyPr/>
          <a:lstStyle/>
          <a:p>
            <a:fld id="{E465FCCE-B422-4E1B-9156-9E78C713A012}" type="slidenum">
              <a:rPr lang="en-US" smtClean="0"/>
              <a:t>4</a:t>
            </a:fld>
            <a:endParaRPr lang="en-US" dirty="0"/>
          </a:p>
        </p:txBody>
      </p:sp>
    </p:spTree>
    <p:extLst>
      <p:ext uri="{BB962C8B-B14F-4D97-AF65-F5344CB8AC3E}">
        <p14:creationId xmlns:p14="http://schemas.microsoft.com/office/powerpoint/2010/main" val="75260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24">
              <a:defRPr/>
            </a:pPr>
            <a:r>
              <a:rPr lang="en-US" baseline="0" dirty="0"/>
              <a:t>(slide in) another consideration is to optimize for screen magnification.</a:t>
            </a:r>
          </a:p>
          <a:p>
            <a:pPr defTabSz="457124">
              <a:defRPr/>
            </a:pPr>
            <a:r>
              <a:rPr lang="en-US" baseline="0" dirty="0"/>
              <a:t>Many people with low vision will use a screen magnifier to read documents. And any anyone accessing a document on a phone or tablet will have a limited viewport, as well.</a:t>
            </a:r>
          </a:p>
          <a:p>
            <a:pPr defTabSz="457124">
              <a:defRPr/>
            </a:pPr>
            <a:endParaRPr lang="en-US" baseline="0" dirty="0"/>
          </a:p>
          <a:p>
            <a:pPr defTabSz="457124">
              <a:defRPr/>
            </a:pPr>
            <a:r>
              <a:rPr lang="en-US" baseline="0" dirty="0"/>
              <a:t>when using a limited view port, a user can only see a few cells at a time, and will start at the top and pan left to right. </a:t>
            </a:r>
          </a:p>
          <a:p>
            <a:pPr defTabSz="457124">
              <a:defRPr/>
            </a:pPr>
            <a:endParaRPr lang="en-US" baseline="0" dirty="0"/>
          </a:p>
          <a:p>
            <a:pPr defTabSz="457124">
              <a:defRPr/>
            </a:pPr>
            <a:r>
              <a:rPr lang="en-US" baseline="0" dirty="0"/>
              <a:t>(slide in) for example, when this table with a limited viewport, right off, they would see an empty column A, read the titles rows 1 and 2, and then empty rows 3 and 4. That’s a lot of blank space to wade through to get to the actual information on this sheet. So it’s best to eliminate blank rows and columns in excel. And It’s also important to check is that the information makes sense when read left to right top to bottom. </a:t>
            </a:r>
          </a:p>
          <a:p>
            <a:pPr defTabSz="457124">
              <a:defRPr/>
            </a:pPr>
            <a:endParaRPr lang="en-US" baseline="0" dirty="0"/>
          </a:p>
          <a:p>
            <a:pPr defTabSz="457124">
              <a:defRPr/>
            </a:pPr>
            <a:r>
              <a:rPr lang="en-US" baseline="0" dirty="0"/>
              <a:t>Another thing that happens under screen magnification is that fonts begin to pixelate. Therefore it’s important to use a sans serif font like Arial or Verdana.</a:t>
            </a:r>
          </a:p>
          <a:p>
            <a:pPr defTabSz="457124">
              <a:defRPr/>
            </a:pPr>
            <a:endParaRPr lang="en-US" baseline="0" dirty="0"/>
          </a:p>
          <a:p>
            <a:pPr defTabSz="457124">
              <a:defRPr/>
            </a:pPr>
            <a:r>
              <a:rPr lang="en-US" baseline="0" dirty="0"/>
              <a:t>Also the font need to be a minimum of size 12.</a:t>
            </a:r>
          </a:p>
          <a:p>
            <a:pPr defTabSz="457124">
              <a:defRPr/>
            </a:pPr>
            <a:endParaRPr lang="en-US" baseline="0" dirty="0"/>
          </a:p>
          <a:p>
            <a:pPr defTabSz="457124">
              <a:defRPr/>
            </a:pPr>
            <a:r>
              <a:rPr lang="en-US" baseline="0" dirty="0"/>
              <a:t>Lastly, you need to use strong contrast to maximize readability.  The headers on this table do not have enough contrast between the background color and the text color. </a:t>
            </a:r>
          </a:p>
          <a:p>
            <a:pPr defTabSz="457124">
              <a:defRPr/>
            </a:pPr>
            <a:endParaRPr lang="en-US" baseline="0" dirty="0"/>
          </a:p>
          <a:p>
            <a:pPr defTabSz="457124">
              <a:defRPr/>
            </a:pPr>
            <a:r>
              <a:rPr lang="en-US" baseline="0" dirty="0"/>
              <a:t>Here’s an example of the same table but it has been optimized for accessibility. (slide in)</a:t>
            </a:r>
          </a:p>
          <a:p>
            <a:pPr defTabSz="457124">
              <a:defRPr/>
            </a:pPr>
            <a:endParaRPr lang="en-US" baseline="0" dirty="0"/>
          </a:p>
          <a:p>
            <a:pPr defTabSz="457124">
              <a:defRPr/>
            </a:pPr>
            <a:r>
              <a:rPr lang="en-US" baseline="0" dirty="0"/>
              <a:t>Empty rows and columns were deleted. </a:t>
            </a:r>
          </a:p>
          <a:p>
            <a:pPr defTabSz="457124">
              <a:defRPr/>
            </a:pPr>
            <a:endParaRPr lang="en-US" baseline="0" dirty="0"/>
          </a:p>
          <a:p>
            <a:pPr defTabSz="457124">
              <a:defRPr/>
            </a:pPr>
            <a:r>
              <a:rPr lang="en-US" baseline="0" dirty="0"/>
              <a:t>The font was changed to Arial and bumped up to size 12.</a:t>
            </a:r>
          </a:p>
          <a:p>
            <a:pPr defTabSz="457124">
              <a:defRPr/>
            </a:pPr>
            <a:endParaRPr lang="en-US" baseline="0" dirty="0"/>
          </a:p>
          <a:p>
            <a:pPr defTabSz="457124">
              <a:defRPr/>
            </a:pPr>
            <a:r>
              <a:rPr lang="en-US" baseline="0" dirty="0"/>
              <a:t>And the color contrast was fixed on the headers. </a:t>
            </a:r>
          </a:p>
          <a:p>
            <a:pPr defTabSz="457124">
              <a:defRPr/>
            </a:pPr>
            <a:endParaRPr lang="en-US" baseline="0" dirty="0"/>
          </a:p>
          <a:p>
            <a:pPr defTabSz="457124">
              <a:defRPr/>
            </a:pPr>
            <a:r>
              <a:rPr lang="en-US" baseline="0" dirty="0"/>
              <a:t>You will probably agree that these changes have made the table much more readable for anyone, not just </a:t>
            </a:r>
            <a:r>
              <a:rPr lang="en-US" baseline="0" dirty="0" err="1"/>
              <a:t>thse</a:t>
            </a:r>
            <a:r>
              <a:rPr lang="en-US" baseline="0" dirty="0"/>
              <a:t> with visual </a:t>
            </a:r>
            <a:r>
              <a:rPr lang="en-US" baseline="0" dirty="0" err="1"/>
              <a:t>imairments</a:t>
            </a:r>
            <a:endParaRPr lang="en-US" baseline="0" dirty="0"/>
          </a:p>
          <a:p>
            <a:pPr defTabSz="457124">
              <a:defRPr/>
            </a:pPr>
            <a:endParaRPr lang="en-US" baseline="0" dirty="0"/>
          </a:p>
          <a:p>
            <a:pPr defTabSz="457124">
              <a:defRPr/>
            </a:pPr>
            <a:r>
              <a:rPr lang="en-US" baseline="0" dirty="0"/>
              <a:t>Overall, this table is pretty difficult for anyone to read.</a:t>
            </a:r>
          </a:p>
        </p:txBody>
      </p:sp>
      <p:sp>
        <p:nvSpPr>
          <p:cNvPr id="4" name="Slide Number Placeholder 3"/>
          <p:cNvSpPr>
            <a:spLocks noGrp="1"/>
          </p:cNvSpPr>
          <p:nvPr>
            <p:ph type="sldNum" sz="quarter" idx="10"/>
          </p:nvPr>
        </p:nvSpPr>
        <p:spPr/>
        <p:txBody>
          <a:bodyPr/>
          <a:lstStyle/>
          <a:p>
            <a:fld id="{E465FCCE-B422-4E1B-9156-9E78C713A012}" type="slidenum">
              <a:rPr lang="en-US" smtClean="0"/>
              <a:t>5</a:t>
            </a:fld>
            <a:endParaRPr lang="en-US" dirty="0"/>
          </a:p>
        </p:txBody>
      </p:sp>
    </p:spTree>
    <p:extLst>
      <p:ext uri="{BB962C8B-B14F-4D97-AF65-F5344CB8AC3E}">
        <p14:creationId xmlns:p14="http://schemas.microsoft.com/office/powerpoint/2010/main" val="201045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 tip. Save time by making the fonts in your Microsoft Excel program accessible by default.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go to File &gt; Options &gt; General &gt;and look for “ When Creating New Workbooks…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Choose a sans serif font such as Verdana or Arial and choose font size 12.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Also be sure to always set the zoom to 100% or the font won’t really be the size you’ve set them at. And </a:t>
            </a:r>
            <a:r>
              <a:rPr lang="en-US" sz="1200" kern="1200" baseline="0" dirty="0">
                <a:solidFill>
                  <a:schemeClr val="tx1"/>
                </a:solidFill>
                <a:effectLst/>
                <a:latin typeface="+mn-lt"/>
                <a:ea typeface="+mn-ea"/>
                <a:cs typeface="+mn-cs"/>
              </a:rPr>
              <a:t> set first cell at A1 on first worksheet.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465FCCE-B422-4E1B-9156-9E78C713A012}" type="slidenum">
              <a:rPr lang="en-US" smtClean="0"/>
              <a:t>6</a:t>
            </a:fld>
            <a:endParaRPr lang="en-US" dirty="0"/>
          </a:p>
        </p:txBody>
      </p:sp>
    </p:spTree>
    <p:extLst>
      <p:ext uri="{BB962C8B-B14F-4D97-AF65-F5344CB8AC3E}">
        <p14:creationId xmlns:p14="http://schemas.microsoft.com/office/powerpoint/2010/main" val="31845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24">
              <a:defRPr/>
            </a:pPr>
            <a:r>
              <a:rPr lang="en-US" baseline="0" dirty="0"/>
              <a:t>When color is included in your spreadsheets, you need to make sure that information is not conveyed with color *alone*. </a:t>
            </a:r>
          </a:p>
          <a:p>
            <a:pPr defTabSz="457124">
              <a:defRPr/>
            </a:pPr>
            <a:r>
              <a:rPr lang="en-US" baseline="0" dirty="0"/>
              <a:t>This is because not everyone sees colors the same way, and also not everyone can see. Those who can’t see, use screen readers that read the information on the screen aloud.</a:t>
            </a:r>
            <a:br>
              <a:rPr lang="en-US" baseline="0" dirty="0"/>
            </a:br>
            <a:br>
              <a:rPr lang="en-US" baseline="0" dirty="0"/>
            </a:br>
            <a:r>
              <a:rPr lang="en-US" baseline="0" dirty="0"/>
              <a:t>Let’s look at an example (slide in).</a:t>
            </a:r>
          </a:p>
          <a:p>
            <a:pPr defTabSz="457124">
              <a:defRPr/>
            </a:pPr>
            <a:r>
              <a:rPr lang="en-US" baseline="0" dirty="0"/>
              <a:t>Here is a table with a date column that has past due thresholds, indicated by blue and green backgrounds. Presumably there would be a legend that would explain exactly what the blue and green shading mean. The problem is that some users may not be able to distinguish between the blue and green colors; and people who use screen readers would hear the text in the cells but would not be aware of the background colors at all. So this is an example of how using color to convey information can be inaccessible. </a:t>
            </a:r>
          </a:p>
          <a:p>
            <a:pPr defTabSz="457124">
              <a:defRPr/>
            </a:pPr>
            <a:br>
              <a:rPr lang="en-US" baseline="0" dirty="0"/>
            </a:br>
            <a:r>
              <a:rPr lang="en-US" baseline="0" dirty="0"/>
              <a:t>But… with some small tweaks, this table can be made accessible. For example, you could add a column that *says* what is past threshold – in this table it is either a diagnostic, an assessment, or neither. For those who can distinguish the color shading, it is much more obvious now that blue means (diagnostic) and green means (assessment). And for those who can’t rely on color, the information is clearly communicated in text. This table is now accessible. </a:t>
            </a:r>
          </a:p>
          <a:p>
            <a:pPr defTabSz="457124">
              <a:defRPr/>
            </a:pPr>
            <a:endParaRPr lang="en-US" baseline="0" dirty="0"/>
          </a:p>
          <a:p>
            <a:pPr defTabSz="457124">
              <a:defRPr/>
            </a:pPr>
            <a:r>
              <a:rPr lang="en-US" baseline="0" dirty="0"/>
              <a:t>By the way, watch out for color in charts too. For example, in a pie chart, you can add labels and values next to each wedge so that users who are color blind can have an alternate way to get the information.</a:t>
            </a:r>
          </a:p>
        </p:txBody>
      </p:sp>
      <p:sp>
        <p:nvSpPr>
          <p:cNvPr id="4" name="Slide Number Placeholder 3"/>
          <p:cNvSpPr>
            <a:spLocks noGrp="1"/>
          </p:cNvSpPr>
          <p:nvPr>
            <p:ph type="sldNum" sz="quarter" idx="10"/>
          </p:nvPr>
        </p:nvSpPr>
        <p:spPr/>
        <p:txBody>
          <a:bodyPr/>
          <a:lstStyle/>
          <a:p>
            <a:fld id="{E465FCCE-B422-4E1B-9156-9E78C713A012}" type="slidenum">
              <a:rPr lang="en-US" smtClean="0"/>
              <a:t>7</a:t>
            </a:fld>
            <a:endParaRPr lang="en-US" dirty="0"/>
          </a:p>
        </p:txBody>
      </p:sp>
    </p:spTree>
    <p:extLst>
      <p:ext uri="{BB962C8B-B14F-4D97-AF65-F5344CB8AC3E}">
        <p14:creationId xmlns:p14="http://schemas.microsoft.com/office/powerpoint/2010/main" val="3039517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that some of your excel-generated charts and graphs may also be used for presentations in small to large groups. Having said that, make sure that associate a number with each bar in your graph along with the name.</a:t>
            </a:r>
          </a:p>
          <a:p>
            <a:endParaRPr lang="en-US" dirty="0"/>
          </a:p>
          <a:p>
            <a:r>
              <a:rPr lang="en-US" dirty="0"/>
              <a:t>Checked preloaded palettes</a:t>
            </a:r>
            <a:r>
              <a:rPr lang="en-US" baseline="0" dirty="0"/>
              <a:t> for pie charts in Excel 2013 and none pass for accessibility with black or white characters.</a:t>
            </a:r>
            <a:endParaRPr lang="es-US" dirty="0"/>
          </a:p>
        </p:txBody>
      </p:sp>
      <p:sp>
        <p:nvSpPr>
          <p:cNvPr id="4" name="Slide Number Placeholder 3"/>
          <p:cNvSpPr>
            <a:spLocks noGrp="1"/>
          </p:cNvSpPr>
          <p:nvPr>
            <p:ph type="sldNum" sz="quarter" idx="10"/>
          </p:nvPr>
        </p:nvSpPr>
        <p:spPr/>
        <p:txBody>
          <a:bodyPr/>
          <a:lstStyle/>
          <a:p>
            <a:fld id="{E465FCCE-B422-4E1B-9156-9E78C713A012}" type="slidenum">
              <a:rPr lang="en-US" smtClean="0"/>
              <a:t>8</a:t>
            </a:fld>
            <a:endParaRPr lang="en-US" dirty="0"/>
          </a:p>
        </p:txBody>
      </p:sp>
    </p:spTree>
    <p:extLst>
      <p:ext uri="{BB962C8B-B14F-4D97-AF65-F5344CB8AC3E}">
        <p14:creationId xmlns:p14="http://schemas.microsoft.com/office/powerpoint/2010/main" val="847901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800" spc="-50" baseline="0">
                <a:solidFill>
                  <a:schemeClr val="tx1">
                    <a:lumMod val="85000"/>
                    <a:lumOff val="15000"/>
                  </a:schemeClr>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b="1" cap="none" spc="200" baseline="0">
                <a:solidFill>
                  <a:schemeClr val="tx2"/>
                </a:solidFill>
                <a:latin typeface="Tahoma" pitchFamily="34" charset="0"/>
                <a:ea typeface="Tahoma" pitchFamily="34" charset="0"/>
                <a:cs typeface="Tahoma"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CB7C825-0AC3-4A1D-931F-2B23CAD712C5}" type="datetime1">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37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69ED6-A493-4E18-9150-6BFE50A140F5}" type="datetime1">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5D8705-E3AD-497D-A8FA-BE6C609D0269}" type="slidenum">
              <a:rPr lang="en-US" smtClean="0"/>
              <a:t>‹#›</a:t>
            </a:fld>
            <a:endParaRPr lang="en-US" dirty="0"/>
          </a:p>
        </p:txBody>
      </p:sp>
    </p:spTree>
    <p:extLst>
      <p:ext uri="{BB962C8B-B14F-4D97-AF65-F5344CB8AC3E}">
        <p14:creationId xmlns:p14="http://schemas.microsoft.com/office/powerpoint/2010/main" val="301524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EAD97-7377-43C3-9339-A87B8B20CC09}" type="datetime1">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5D8705-E3AD-497D-A8FA-BE6C609D0269}" type="slidenum">
              <a:rPr lang="en-US" smtClean="0"/>
              <a:t>‹#›</a:t>
            </a:fld>
            <a:endParaRPr lang="en-US" dirty="0"/>
          </a:p>
        </p:txBody>
      </p:sp>
    </p:spTree>
    <p:extLst>
      <p:ext uri="{BB962C8B-B14F-4D97-AF65-F5344CB8AC3E}">
        <p14:creationId xmlns:p14="http://schemas.microsoft.com/office/powerpoint/2010/main" val="18077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53835" y="410426"/>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2A9F1-2CEC-4701-AE8E-D2DE49EA5A9C}" type="datetime1">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33500" y="6083436"/>
            <a:ext cx="984019" cy="210751"/>
          </a:xfrm>
        </p:spPr>
        <p:txBody>
          <a:bodyPr/>
          <a:lstStyle/>
          <a:p>
            <a:fld id="{CF5D8705-E3AD-497D-A8FA-BE6C609D0269}" type="slidenum">
              <a:rPr lang="en-US" smtClean="0"/>
              <a:t>‹#›</a:t>
            </a:fld>
            <a:endParaRPr lang="en-US" dirty="0"/>
          </a:p>
        </p:txBody>
      </p:sp>
    </p:spTree>
    <p:extLst>
      <p:ext uri="{BB962C8B-B14F-4D97-AF65-F5344CB8AC3E}">
        <p14:creationId xmlns:p14="http://schemas.microsoft.com/office/powerpoint/2010/main" val="388669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B7C825-0AC3-4A1D-931F-2B23CAD712C5}" type="datetime1">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65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68438"/>
          </a:xfrm>
        </p:spPr>
        <p:txBody>
          <a:bodyPr>
            <a:normAutofit/>
          </a:bodyPr>
          <a:lstStyle>
            <a:lvl1pPr>
              <a:defRPr sz="4000" baseline="0">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22961" y="6634480"/>
            <a:ext cx="1854203" cy="190431"/>
          </a:xfrm>
        </p:spPr>
        <p:txBody>
          <a:bodyPr/>
          <a:lstStyle/>
          <a:p>
            <a:fld id="{4BA46534-D7D6-4549-A5E3-02322A2D832B}" type="datetime1">
              <a:rPr lang="en-US" smtClean="0"/>
              <a:t>4/29/2018</a:t>
            </a:fld>
            <a:endParaRPr lang="en-US" dirty="0"/>
          </a:p>
        </p:txBody>
      </p:sp>
      <p:sp>
        <p:nvSpPr>
          <p:cNvPr id="5" name="Footer Placeholder 4"/>
          <p:cNvSpPr>
            <a:spLocks noGrp="1"/>
          </p:cNvSpPr>
          <p:nvPr>
            <p:ph type="ftr" sz="quarter" idx="11"/>
          </p:nvPr>
        </p:nvSpPr>
        <p:spPr>
          <a:xfrm>
            <a:off x="2764639" y="6634480"/>
            <a:ext cx="3617103" cy="190431"/>
          </a:xfrm>
        </p:spPr>
        <p:txBody>
          <a:bodyPr/>
          <a:lstStyle/>
          <a:p>
            <a:endParaRPr lang="en-US" dirty="0"/>
          </a:p>
        </p:txBody>
      </p:sp>
      <p:sp>
        <p:nvSpPr>
          <p:cNvPr id="6" name="Slide Number Placeholder 5"/>
          <p:cNvSpPr>
            <a:spLocks noGrp="1"/>
          </p:cNvSpPr>
          <p:nvPr>
            <p:ph type="sldNum" sz="quarter" idx="12"/>
          </p:nvPr>
        </p:nvSpPr>
        <p:spPr>
          <a:xfrm>
            <a:off x="8014624" y="6289040"/>
            <a:ext cx="984019" cy="190431"/>
          </a:xfrm>
        </p:spPr>
        <p:txBody>
          <a:bodyPr/>
          <a:lstStyle/>
          <a:p>
            <a:fld id="{CF5D8705-E3AD-497D-A8FA-BE6C609D0269}" type="slidenum">
              <a:rPr lang="en-US" smtClean="0"/>
              <a:t>‹#›</a:t>
            </a:fld>
            <a:endParaRPr lang="en-US" dirty="0"/>
          </a:p>
        </p:txBody>
      </p:sp>
    </p:spTree>
    <p:extLst>
      <p:ext uri="{BB962C8B-B14F-4D97-AF65-F5344CB8AC3E}">
        <p14:creationId xmlns:p14="http://schemas.microsoft.com/office/powerpoint/2010/main" val="333892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675120"/>
            <a:ext cx="9141619" cy="213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61879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latin typeface="Verdana" pitchFamily="34" charset="0"/>
                <a:ea typeface="Verdana" pitchFamily="34" charset="0"/>
                <a:cs typeface="Verdana" pitchFamily="34" charset="0"/>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Verdana" pitchFamily="34" charset="0"/>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22961" y="6682804"/>
            <a:ext cx="1854203" cy="172587"/>
          </a:xfrm>
        </p:spPr>
        <p:txBody>
          <a:bodyPr/>
          <a:lstStyle/>
          <a:p>
            <a:fld id="{D0DFCCFD-1B82-4D2C-B588-5B8391BAB90A}" type="datetime1">
              <a:rPr lang="en-US" smtClean="0"/>
              <a:t>4/29/2018</a:t>
            </a:fld>
            <a:endParaRPr lang="en-US" dirty="0"/>
          </a:p>
        </p:txBody>
      </p:sp>
      <p:sp>
        <p:nvSpPr>
          <p:cNvPr id="5" name="Footer Placeholder 4"/>
          <p:cNvSpPr>
            <a:spLocks noGrp="1"/>
          </p:cNvSpPr>
          <p:nvPr>
            <p:ph type="ftr" sz="quarter" idx="11"/>
          </p:nvPr>
        </p:nvSpPr>
        <p:spPr>
          <a:xfrm>
            <a:off x="2764639" y="6675120"/>
            <a:ext cx="3617103" cy="180271"/>
          </a:xfrm>
        </p:spPr>
        <p:txBody>
          <a:bodyPr/>
          <a:lstStyle/>
          <a:p>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71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65563" y="742110"/>
            <a:ext cx="7543800" cy="666320"/>
          </a:xfrm>
        </p:spPr>
        <p:txBody>
          <a:bodyPr/>
          <a:lstStyle/>
          <a:p>
            <a:r>
              <a:rPr lang="en-US" dirty="0"/>
              <a:t>Click to edit Master title style</a:t>
            </a:r>
          </a:p>
        </p:txBody>
      </p:sp>
      <p:sp>
        <p:nvSpPr>
          <p:cNvPr id="3" name="Content Placeholder 2"/>
          <p:cNvSpPr>
            <a:spLocks noGrp="1"/>
          </p:cNvSpPr>
          <p:nvPr>
            <p:ph sz="half" idx="1"/>
          </p:nvPr>
        </p:nvSpPr>
        <p:spPr>
          <a:xfrm>
            <a:off x="822960" y="1665962"/>
            <a:ext cx="3703320" cy="42031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665962"/>
            <a:ext cx="3703320" cy="42031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5F52B3-5157-454B-B203-EDDBDE340148}" type="datetime1">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5D8705-E3AD-497D-A8FA-BE6C609D0269}" type="slidenum">
              <a:rPr lang="en-US" smtClean="0"/>
              <a:t>‹#›</a:t>
            </a:fld>
            <a:endParaRPr lang="en-US" dirty="0"/>
          </a:p>
        </p:txBody>
      </p:sp>
    </p:spTree>
    <p:extLst>
      <p:ext uri="{BB962C8B-B14F-4D97-AF65-F5344CB8AC3E}">
        <p14:creationId xmlns:p14="http://schemas.microsoft.com/office/powerpoint/2010/main" val="134131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49BE13-6623-4B4C-8615-1138CDC9441F}" type="datetime1">
              <a:rPr lang="en-US" smtClean="0"/>
              <a:t>4/29/2018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5D8705-E3AD-497D-A8FA-BE6C609D0269}" type="slidenum">
              <a:rPr lang="en-US" smtClean="0"/>
              <a:t>‹#›</a:t>
            </a:fld>
            <a:endParaRPr lang="en-US" dirty="0"/>
          </a:p>
        </p:txBody>
      </p:sp>
    </p:spTree>
    <p:extLst>
      <p:ext uri="{BB962C8B-B14F-4D97-AF65-F5344CB8AC3E}">
        <p14:creationId xmlns:p14="http://schemas.microsoft.com/office/powerpoint/2010/main" val="37389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7CF37C-E5BA-4AA3-B881-22F4A202773D}" type="datetime1">
              <a:rPr lang="en-US" smtClean="0"/>
              <a:t>4/29/2018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006830" y="6187440"/>
            <a:ext cx="984019" cy="281871"/>
          </a:xfrm>
        </p:spPr>
        <p:txBody>
          <a:bodyPr/>
          <a:lstStyle>
            <a:lvl1pPr>
              <a:defRPr sz="1400">
                <a:solidFill>
                  <a:schemeClr val="tx1"/>
                </a:solidFill>
              </a:defRPr>
            </a:lvl1pPr>
          </a:lstStyle>
          <a:p>
            <a:fld id="{CF5D8705-E3AD-497D-A8FA-BE6C609D0269}" type="slidenum">
              <a:rPr lang="en-US" smtClean="0"/>
              <a:pPr/>
              <a:t>‹#›</a:t>
            </a:fld>
            <a:endParaRPr lang="en-US" dirty="0"/>
          </a:p>
        </p:txBody>
      </p:sp>
    </p:spTree>
    <p:extLst>
      <p:ext uri="{BB962C8B-B14F-4D97-AF65-F5344CB8AC3E}">
        <p14:creationId xmlns:p14="http://schemas.microsoft.com/office/powerpoint/2010/main" val="359191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675120"/>
            <a:ext cx="9141619"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60863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F9355E-C551-46EF-A820-05CE4D28EAAC}" type="datetime1">
              <a:rPr lang="en-US" smtClean="0"/>
              <a:t>4/29/2018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F5D8705-E3AD-497D-A8FA-BE6C609D0269}" type="slidenum">
              <a:rPr lang="en-US" smtClean="0"/>
              <a:t>‹#›</a:t>
            </a:fld>
            <a:endParaRPr lang="en-US" dirty="0"/>
          </a:p>
        </p:txBody>
      </p:sp>
    </p:spTree>
    <p:extLst>
      <p:ext uri="{BB962C8B-B14F-4D97-AF65-F5344CB8AC3E}">
        <p14:creationId xmlns:p14="http://schemas.microsoft.com/office/powerpoint/2010/main" val="78638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476E9CA-F241-4B8A-92F2-40CE7B0218AF}" type="datetime1">
              <a:rPr lang="en-US" smtClean="0"/>
              <a:t>4/29/2018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5D8705-E3AD-497D-A8FA-BE6C609D0269}" type="slidenum">
              <a:rPr lang="en-US" smtClean="0"/>
              <a:t>‹#›</a:t>
            </a:fld>
            <a:endParaRPr lang="en-US" dirty="0"/>
          </a:p>
        </p:txBody>
      </p:sp>
    </p:spTree>
    <p:extLst>
      <p:ext uri="{BB962C8B-B14F-4D97-AF65-F5344CB8AC3E}">
        <p14:creationId xmlns:p14="http://schemas.microsoft.com/office/powerpoint/2010/main" val="23594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614160"/>
            <a:ext cx="9144001" cy="243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55783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475989"/>
            <a:ext cx="7543800" cy="6779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13895"/>
            <a:ext cx="7543801" cy="455519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614160"/>
            <a:ext cx="1854203" cy="210751"/>
          </a:xfrm>
          <a:prstGeom prst="rect">
            <a:avLst/>
          </a:prstGeom>
        </p:spPr>
        <p:txBody>
          <a:bodyPr vert="horz" lIns="91440" tIns="45720" rIns="91440" bIns="45720" rtlCol="0" anchor="ctr"/>
          <a:lstStyle>
            <a:lvl1pPr algn="l">
              <a:defRPr sz="900">
                <a:solidFill>
                  <a:srgbClr val="FFFFFF"/>
                </a:solidFill>
              </a:defRPr>
            </a:lvl1pPr>
          </a:lstStyle>
          <a:p>
            <a:fld id="{90C97E71-7223-4CA9-AC29-65B2FE37CDAA}" type="datetime1">
              <a:rPr lang="en-US" smtClean="0"/>
              <a:t>4/29/2018</a:t>
            </a:fld>
            <a:endParaRPr lang="en-US" dirty="0"/>
          </a:p>
        </p:txBody>
      </p:sp>
      <p:sp>
        <p:nvSpPr>
          <p:cNvPr id="5" name="Footer Placeholder 4"/>
          <p:cNvSpPr>
            <a:spLocks noGrp="1"/>
          </p:cNvSpPr>
          <p:nvPr>
            <p:ph type="ftr" sz="quarter" idx="3"/>
          </p:nvPr>
        </p:nvSpPr>
        <p:spPr>
          <a:xfrm>
            <a:off x="2764639" y="6614160"/>
            <a:ext cx="3617103" cy="21075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874750" y="6251382"/>
            <a:ext cx="984019" cy="210751"/>
          </a:xfrm>
          <a:prstGeom prst="rect">
            <a:avLst/>
          </a:prstGeom>
        </p:spPr>
        <p:txBody>
          <a:bodyPr vert="horz" lIns="91440" tIns="45720" rIns="91440" bIns="45720" rtlCol="0" anchor="ctr"/>
          <a:lstStyle>
            <a:lvl1pPr algn="r">
              <a:defRPr sz="1400">
                <a:solidFill>
                  <a:schemeClr val="tx1"/>
                </a:solidFill>
              </a:defRPr>
            </a:lvl1pPr>
          </a:lstStyle>
          <a:p>
            <a:fld id="{CF5D8705-E3AD-497D-A8FA-BE6C609D0269}" type="slidenum">
              <a:rPr lang="en-US" smtClean="0"/>
              <a:pPr/>
              <a:t>‹#›</a:t>
            </a:fld>
            <a:endParaRPr lang="en-US" dirty="0"/>
          </a:p>
        </p:txBody>
      </p:sp>
      <p:cxnSp>
        <p:nvCxnSpPr>
          <p:cNvPr id="10" name="Straight Connector 9"/>
          <p:cNvCxnSpPr/>
          <p:nvPr/>
        </p:nvCxnSpPr>
        <p:spPr>
          <a:xfrm>
            <a:off x="895149" y="115362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999353"/>
      </p:ext>
    </p:extLst>
  </p:cSld>
  <p:clrMap bg1="lt1" tx1="dk1" bg2="lt2" tx2="dk2" accent1="accent1" accent2="accent2" accent3="accent3" accent4="accent4" accent5="accent5" accent6="accent6" hlink="hlink" folHlink="folHlink"/>
  <p:sldLayoutIdLst>
    <p:sldLayoutId id="2147483793" r:id="rId1"/>
    <p:sldLayoutId id="2147483804"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8062" y="209260"/>
            <a:ext cx="7772400" cy="1295400"/>
          </a:xfrm>
        </p:spPr>
        <p:txBody>
          <a:bodyPr>
            <a:noAutofit/>
          </a:bodyPr>
          <a:lstStyle/>
          <a:p>
            <a:pPr algn="ctr"/>
            <a:r>
              <a:rPr lang="en-US" sz="3600" b="1" noProof="0" dirty="0">
                <a:latin typeface="Arial" panose="020B0604020202020204" pitchFamily="34" charset="0"/>
                <a:cs typeface="Arial" panose="020B0604020202020204" pitchFamily="34" charset="0"/>
              </a:rPr>
              <a:t>Accessible Microsoft Office:</a:t>
            </a:r>
            <a:br>
              <a:rPr lang="en-US" sz="3600" b="1" noProof="0" dirty="0">
                <a:latin typeface="Arial" panose="020B0604020202020204" pitchFamily="34" charset="0"/>
                <a:cs typeface="Arial" panose="020B0604020202020204" pitchFamily="34" charset="0"/>
              </a:rPr>
            </a:br>
            <a:r>
              <a:rPr lang="en-US" sz="3600" b="1" noProof="0" dirty="0">
                <a:latin typeface="Arial" panose="020B0604020202020204" pitchFamily="34" charset="0"/>
                <a:cs typeface="Arial" panose="020B0604020202020204" pitchFamily="34" charset="0"/>
              </a:rPr>
              <a:t>Excel 2010/2013</a:t>
            </a:r>
          </a:p>
        </p:txBody>
      </p:sp>
      <p:sp>
        <p:nvSpPr>
          <p:cNvPr id="3" name="Subtitle 2"/>
          <p:cNvSpPr>
            <a:spLocks noGrp="1"/>
          </p:cNvSpPr>
          <p:nvPr>
            <p:ph type="subTitle" idx="1"/>
          </p:nvPr>
        </p:nvSpPr>
        <p:spPr>
          <a:xfrm>
            <a:off x="887104" y="4612943"/>
            <a:ext cx="7588156" cy="1678675"/>
          </a:xfrm>
        </p:spPr>
        <p:txBody>
          <a:bodyPr rtlCol="0">
            <a:normAutofit/>
          </a:bodyPr>
          <a:lstStyle/>
          <a:p>
            <a:pPr algn="ctr">
              <a:spcAft>
                <a:spcPts val="0"/>
              </a:spcAft>
              <a:defRPr/>
            </a:pPr>
            <a:br>
              <a:rPr lang="en-US" sz="2400" b="0" spc="0" noProof="0" dirty="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2400" b="0" spc="0" noProof="0" dirty="0">
                <a:solidFill>
                  <a:schemeClr val="tx1"/>
                </a:solidFill>
                <a:latin typeface="Verdana" panose="020B0604030504040204" pitchFamily="34" charset="0"/>
                <a:ea typeface="Verdana" panose="020B0604030504040204" pitchFamily="34" charset="0"/>
                <a:cs typeface="Verdana" panose="020B0604030504040204" pitchFamily="34" charset="0"/>
              </a:rPr>
              <a:t>Richard Steinberg, Accessibility Specialist</a:t>
            </a:r>
            <a:br>
              <a:rPr lang="en-US" sz="2400" b="0" spc="0" noProof="0" dirty="0">
                <a:solidFill>
                  <a:schemeClr val="tx1"/>
                </a:solidFill>
                <a:latin typeface="Verdana" panose="020B0604030504040204" pitchFamily="34" charset="0"/>
                <a:ea typeface="Verdana" panose="020B0604030504040204" pitchFamily="34" charset="0"/>
                <a:cs typeface="Verdana" panose="020B0604030504040204" pitchFamily="34" charset="0"/>
              </a:rPr>
            </a:br>
            <a:endParaRPr lang="en-US" sz="2400" b="0" spc="0" noProof="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spcAft>
                <a:spcPts val="0"/>
              </a:spcAft>
              <a:defRPr/>
            </a:pPr>
            <a:endParaRPr lang="en-US" sz="2400" spc="0" noProof="0" dirty="0">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descr="Microsoft Office 2013 icons for Word, Excel, PowerPoint, and Outl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624" y="1802541"/>
            <a:ext cx="71532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05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38411"/>
            <a:ext cx="7543800" cy="628389"/>
          </a:xfrm>
        </p:spPr>
        <p:txBody>
          <a:bodyPr>
            <a:noAutofit/>
          </a:bodyPr>
          <a:lstStyle/>
          <a:p>
            <a:r>
              <a:rPr lang="en-US" dirty="0"/>
              <a:t>         Accessible Spreadsheets</a:t>
            </a:r>
          </a:p>
        </p:txBody>
      </p:sp>
      <p:sp>
        <p:nvSpPr>
          <p:cNvPr id="3" name="Content Placeholder 2"/>
          <p:cNvSpPr>
            <a:spLocks noGrp="1"/>
          </p:cNvSpPr>
          <p:nvPr>
            <p:ph idx="1"/>
          </p:nvPr>
        </p:nvSpPr>
        <p:spPr>
          <a:xfrm>
            <a:off x="886216" y="1488441"/>
            <a:ext cx="7251944" cy="4645659"/>
          </a:xfrm>
        </p:spPr>
        <p:txBody>
          <a:bodyPr>
            <a:normAutofit/>
          </a:bodyPr>
          <a:lstStyle/>
          <a:p>
            <a:pPr marL="479425" indent="-457200">
              <a:spcAft>
                <a:spcPts val="1200"/>
              </a:spcAft>
              <a:buFont typeface="Wingdings" pitchFamily="2" charset="2"/>
              <a:buChar char="ü"/>
              <a:tabLst>
                <a:tab pos="514350" algn="l"/>
              </a:tabLst>
            </a:pPr>
            <a:endParaRPr lang="en-US" sz="1000" dirty="0"/>
          </a:p>
          <a:p>
            <a:pPr marL="22225" indent="0" algn="ctr">
              <a:spcAft>
                <a:spcPts val="1200"/>
              </a:spcAft>
              <a:buNone/>
              <a:tabLst>
                <a:tab pos="514350" algn="l"/>
              </a:tabLst>
            </a:pPr>
            <a:endParaRPr lang="en-US" sz="3200" dirty="0"/>
          </a:p>
          <a:p>
            <a:pPr marL="22225" indent="0" algn="ctr">
              <a:spcAft>
                <a:spcPts val="1200"/>
              </a:spcAft>
              <a:buNone/>
              <a:tabLst>
                <a:tab pos="514350" algn="l"/>
              </a:tabLst>
            </a:pPr>
            <a:endParaRPr lang="en-US" sz="3200" dirty="0"/>
          </a:p>
          <a:p>
            <a:pPr marL="22225" indent="0" algn="ctr">
              <a:spcAft>
                <a:spcPts val="1200"/>
              </a:spcAft>
              <a:buNone/>
              <a:tabLst>
                <a:tab pos="514350" algn="l"/>
              </a:tabLst>
            </a:pPr>
            <a:endParaRPr lang="en-US" sz="3200" dirty="0"/>
          </a:p>
          <a:p>
            <a:pPr marL="22225" indent="0" algn="ctr">
              <a:spcAft>
                <a:spcPts val="1200"/>
              </a:spcAft>
              <a:buNone/>
              <a:tabLst>
                <a:tab pos="514350" algn="l"/>
              </a:tabLst>
            </a:pPr>
            <a:endParaRPr lang="en-US" sz="3200" dirty="0"/>
          </a:p>
          <a:p>
            <a:pPr marL="22225" indent="0" algn="ctr">
              <a:spcAft>
                <a:spcPts val="1200"/>
              </a:spcAft>
              <a:buNone/>
              <a:tabLst>
                <a:tab pos="514350" algn="l"/>
              </a:tabLst>
            </a:pPr>
            <a:r>
              <a:rPr lang="en-US" sz="3200" dirty="0"/>
              <a:t>Introductions</a:t>
            </a:r>
          </a:p>
          <a:p>
            <a:pPr marL="22225" indent="0">
              <a:buNone/>
              <a:tabLst>
                <a:tab pos="514350" algn="l"/>
              </a:tabLst>
            </a:pPr>
            <a:endParaRPr lang="en-US"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27" y="120669"/>
            <a:ext cx="1542196" cy="154219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848" y="2062716"/>
            <a:ext cx="2659884" cy="2659884"/>
          </a:xfrm>
          <a:prstGeom prst="rect">
            <a:avLst/>
          </a:prstGeom>
        </p:spPr>
      </p:pic>
    </p:spTree>
    <p:extLst>
      <p:ext uri="{BB962C8B-B14F-4D97-AF65-F5344CB8AC3E}">
        <p14:creationId xmlns:p14="http://schemas.microsoft.com/office/powerpoint/2010/main" val="428201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38411"/>
            <a:ext cx="7775130" cy="628389"/>
          </a:xfrm>
        </p:spPr>
        <p:txBody>
          <a:bodyPr>
            <a:noAutofit/>
          </a:bodyPr>
          <a:lstStyle/>
          <a:p>
            <a:r>
              <a:rPr lang="en-US" noProof="0" dirty="0"/>
              <a:t>        </a:t>
            </a:r>
            <a:r>
              <a:rPr lang="en-US" sz="3200" noProof="0" dirty="0"/>
              <a:t>  </a:t>
            </a:r>
            <a:r>
              <a:rPr lang="en-US" noProof="0" dirty="0"/>
              <a:t>A11y Considerations</a:t>
            </a:r>
          </a:p>
        </p:txBody>
      </p:sp>
      <p:sp>
        <p:nvSpPr>
          <p:cNvPr id="3" name="Content Placeholder 2"/>
          <p:cNvSpPr>
            <a:spLocks noGrp="1"/>
          </p:cNvSpPr>
          <p:nvPr>
            <p:ph idx="1"/>
          </p:nvPr>
        </p:nvSpPr>
        <p:spPr>
          <a:xfrm>
            <a:off x="886216" y="1488441"/>
            <a:ext cx="7251944" cy="4645659"/>
          </a:xfrm>
        </p:spPr>
        <p:txBody>
          <a:bodyPr>
            <a:noAutofit/>
          </a:bodyPr>
          <a:lstStyle/>
          <a:p>
            <a:pPr lvl="8" indent="-457200">
              <a:buFont typeface="Wingdings" panose="05000000000000000000" pitchFamily="2" charset="2"/>
              <a:buChar char="Ø"/>
            </a:pPr>
            <a:endParaRPr lang="en-US" sz="900" noProof="0" dirty="0">
              <a:latin typeface="Tahoma" panose="020B0604030504040204" pitchFamily="34" charset="0"/>
              <a:ea typeface="Tahoma" panose="020B0604030504040204" pitchFamily="34" charset="0"/>
              <a:cs typeface="Tahoma" panose="020B0604030504040204" pitchFamily="34" charset="0"/>
            </a:endParaRPr>
          </a:p>
          <a:p>
            <a:pPr lvl="8" indent="-457200">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Keyboard Only</a:t>
            </a:r>
            <a:br>
              <a:rPr lang="en-US" sz="1600" dirty="0">
                <a:latin typeface="Tahoma" panose="020B0604030504040204" pitchFamily="34" charset="0"/>
                <a:ea typeface="Tahoma" panose="020B0604030504040204" pitchFamily="34" charset="0"/>
                <a:cs typeface="Tahoma" panose="020B0604030504040204" pitchFamily="34" charset="0"/>
              </a:rPr>
            </a:br>
            <a:endParaRPr lang="en-US" sz="1600" dirty="0">
              <a:latin typeface="Tahoma" panose="020B0604030504040204" pitchFamily="34" charset="0"/>
              <a:ea typeface="Tahoma" panose="020B0604030504040204" pitchFamily="34" charset="0"/>
              <a:cs typeface="Tahoma" panose="020B0604030504040204" pitchFamily="34" charset="0"/>
            </a:endParaRPr>
          </a:p>
          <a:p>
            <a:pPr lvl="8" indent="-457200">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Screen Magnification</a:t>
            </a:r>
            <a:br>
              <a:rPr lang="en-US" sz="1600" dirty="0">
                <a:latin typeface="Tahoma" panose="020B0604030504040204" pitchFamily="34" charset="0"/>
                <a:ea typeface="Tahoma" panose="020B0604030504040204" pitchFamily="34" charset="0"/>
                <a:cs typeface="Tahoma" panose="020B0604030504040204" pitchFamily="34" charset="0"/>
              </a:rPr>
            </a:br>
            <a:endParaRPr lang="en-US" sz="1600" dirty="0">
              <a:latin typeface="Tahoma" panose="020B0604030504040204" pitchFamily="34" charset="0"/>
              <a:ea typeface="Tahoma" panose="020B0604030504040204" pitchFamily="34" charset="0"/>
              <a:cs typeface="Tahoma" panose="020B0604030504040204" pitchFamily="34" charset="0"/>
            </a:endParaRPr>
          </a:p>
          <a:p>
            <a:pPr lvl="8" indent="-457200">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Use of Color</a:t>
            </a:r>
            <a:br>
              <a:rPr lang="en-US" sz="1600" dirty="0">
                <a:latin typeface="Tahoma" panose="020B0604030504040204" pitchFamily="34" charset="0"/>
                <a:ea typeface="Tahoma" panose="020B0604030504040204" pitchFamily="34" charset="0"/>
                <a:cs typeface="Tahoma" panose="020B0604030504040204" pitchFamily="34" charset="0"/>
              </a:rPr>
            </a:br>
            <a:endParaRPr lang="en-US" sz="1600" dirty="0">
              <a:latin typeface="Tahoma" panose="020B0604030504040204" pitchFamily="34" charset="0"/>
              <a:ea typeface="Tahoma" panose="020B0604030504040204" pitchFamily="34" charset="0"/>
              <a:cs typeface="Tahoma" panose="020B0604030504040204" pitchFamily="34" charset="0"/>
            </a:endParaRPr>
          </a:p>
          <a:p>
            <a:pPr lvl="8" indent="-457200">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Screen Reader Friendly</a:t>
            </a:r>
            <a:br>
              <a:rPr lang="en-US" sz="1600" dirty="0">
                <a:latin typeface="Tahoma" panose="020B0604030504040204" pitchFamily="34" charset="0"/>
                <a:ea typeface="Tahoma" panose="020B0604030504040204" pitchFamily="34" charset="0"/>
                <a:cs typeface="Tahoma" panose="020B0604030504040204" pitchFamily="34" charset="0"/>
              </a:rPr>
            </a:br>
            <a:endParaRPr lang="en-US" sz="1600" dirty="0">
              <a:latin typeface="Tahoma" panose="020B0604030504040204" pitchFamily="34" charset="0"/>
              <a:ea typeface="Tahoma" panose="020B0604030504040204" pitchFamily="34" charset="0"/>
              <a:cs typeface="Tahoma" panose="020B0604030504040204" pitchFamily="34" charset="0"/>
            </a:endParaRPr>
          </a:p>
          <a:p>
            <a:pPr lvl="8" indent="-457200">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Cognitive Load</a:t>
            </a:r>
            <a:br>
              <a:rPr lang="en-US" sz="3600" noProof="0" dirty="0">
                <a:latin typeface="Tahoma" panose="020B0604030504040204" pitchFamily="34" charset="0"/>
                <a:ea typeface="Tahoma" panose="020B0604030504040204" pitchFamily="34" charset="0"/>
                <a:cs typeface="Tahoma" panose="020B0604030504040204" pitchFamily="34" charset="0"/>
              </a:rPr>
            </a:br>
            <a:endParaRPr lang="en-US" sz="3600" noProof="0" dirty="0">
              <a:latin typeface="Tahoma" panose="020B0604030504040204" pitchFamily="34" charset="0"/>
              <a:ea typeface="Tahoma" panose="020B0604030504040204" pitchFamily="34" charset="0"/>
              <a:cs typeface="Tahoma" panose="020B0604030504040204" pitchFamily="34" charset="0"/>
            </a:endParaRPr>
          </a:p>
          <a:p>
            <a:pPr marL="463550" indent="-441325">
              <a:buFont typeface="Wingdings" panose="05000000000000000000" pitchFamily="2" charset="2"/>
              <a:buChar char="v"/>
              <a:tabLst>
                <a:tab pos="514350" algn="l"/>
              </a:tabLst>
            </a:pPr>
            <a:endParaRPr lang="en-US" sz="3600" noProof="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27" y="120669"/>
            <a:ext cx="1542196" cy="1542196"/>
          </a:xfrm>
          <a:prstGeom prst="rect">
            <a:avLst/>
          </a:prstGeom>
        </p:spPr>
      </p:pic>
    </p:spTree>
    <p:extLst>
      <p:ext uri="{BB962C8B-B14F-4D97-AF65-F5344CB8AC3E}">
        <p14:creationId xmlns:p14="http://schemas.microsoft.com/office/powerpoint/2010/main" val="110446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988" y="2483894"/>
            <a:ext cx="5554633" cy="4066258"/>
          </a:xfrm>
          <a:prstGeom prst="rect">
            <a:avLst/>
          </a:prstGeom>
        </p:spPr>
      </p:pic>
      <p:sp>
        <p:nvSpPr>
          <p:cNvPr id="2" name="Title 1"/>
          <p:cNvSpPr>
            <a:spLocks noGrp="1"/>
          </p:cNvSpPr>
          <p:nvPr>
            <p:ph type="title"/>
          </p:nvPr>
        </p:nvSpPr>
        <p:spPr>
          <a:xfrm>
            <a:off x="750627" y="438411"/>
            <a:ext cx="8215951" cy="628389"/>
          </a:xfrm>
        </p:spPr>
        <p:txBody>
          <a:bodyPr>
            <a:noAutofit/>
          </a:bodyPr>
          <a:lstStyle/>
          <a:p>
            <a:r>
              <a:rPr lang="en-US" noProof="0" dirty="0"/>
              <a:t>         What does success look like?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627" y="120669"/>
            <a:ext cx="1542196" cy="1542196"/>
          </a:xfrm>
          <a:prstGeom prst="rect">
            <a:avLst/>
          </a:prstGeom>
        </p:spPr>
      </p:pic>
      <p:sp>
        <p:nvSpPr>
          <p:cNvPr id="3" name="Content Placeholder 2"/>
          <p:cNvSpPr>
            <a:spLocks noGrp="1"/>
          </p:cNvSpPr>
          <p:nvPr>
            <p:ph idx="1"/>
          </p:nvPr>
        </p:nvSpPr>
        <p:spPr>
          <a:xfrm>
            <a:off x="1054975" y="1327543"/>
            <a:ext cx="7543801" cy="4555199"/>
          </a:xfrm>
        </p:spPr>
        <p:txBody>
          <a:bodyPr>
            <a:normAutofit/>
          </a:bodyPr>
          <a:lstStyle/>
          <a:p>
            <a:pPr marL="0" indent="0">
              <a:buNone/>
            </a:pPr>
            <a:endParaRPr lang="en-US" sz="1600" noProof="0" dirty="0"/>
          </a:p>
          <a:p>
            <a:pPr marL="0" indent="0" algn="ctr">
              <a:buNone/>
            </a:pPr>
            <a:r>
              <a:rPr lang="en-US" sz="3200" noProof="0" dirty="0"/>
              <a:t>Begin with the end in mind. </a:t>
            </a:r>
            <a:br>
              <a:rPr lang="en-US" sz="3200" noProof="0" dirty="0"/>
            </a:br>
            <a:r>
              <a:rPr lang="en-US" sz="3200" noProof="0" dirty="0"/>
              <a:t>-- Stephen Covey</a:t>
            </a:r>
            <a:br>
              <a:rPr lang="en-US" sz="3200" noProof="0" dirty="0"/>
            </a:br>
            <a:endParaRPr lang="en-US" sz="3200" noProof="0" dirty="0"/>
          </a:p>
          <a:p>
            <a:pPr marL="0" indent="0" algn="ctr">
              <a:buNone/>
            </a:pPr>
            <a:endParaRPr lang="en-US" sz="3200" noProof="0" dirty="0"/>
          </a:p>
          <a:p>
            <a:pPr marL="0" indent="0" algn="ctr">
              <a:buNone/>
            </a:pPr>
            <a:endParaRPr lang="en-US" sz="3200" noProof="0" dirty="0"/>
          </a:p>
        </p:txBody>
      </p:sp>
    </p:spTree>
    <p:extLst>
      <p:ext uri="{BB962C8B-B14F-4D97-AF65-F5344CB8AC3E}">
        <p14:creationId xmlns:p14="http://schemas.microsoft.com/office/powerpoint/2010/main" val="317074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0" dirty="0"/>
              <a:t>Spacing and Fonts</a:t>
            </a:r>
          </a:p>
        </p:txBody>
      </p:sp>
      <p:sp>
        <p:nvSpPr>
          <p:cNvPr id="3" name="Content Placeholder 2"/>
          <p:cNvSpPr>
            <a:spLocks noGrp="1"/>
          </p:cNvSpPr>
          <p:nvPr>
            <p:ph idx="1"/>
          </p:nvPr>
        </p:nvSpPr>
        <p:spPr>
          <a:xfrm>
            <a:off x="822959" y="1723335"/>
            <a:ext cx="7543801" cy="528535"/>
          </a:xfrm>
        </p:spPr>
        <p:txBody>
          <a:bodyPr/>
          <a:lstStyle/>
          <a:p>
            <a:pPr>
              <a:buFont typeface="Wingdings" panose="05000000000000000000" pitchFamily="2" charset="2"/>
              <a:buChar char="ü"/>
            </a:pPr>
            <a:r>
              <a:rPr lang="en-US" noProof="0" dirty="0"/>
              <a:t>Optimize for users who use screen magnification.</a:t>
            </a:r>
          </a:p>
        </p:txBody>
      </p:sp>
      <p:sp>
        <p:nvSpPr>
          <p:cNvPr id="4" name="Slide Number Placeholder 3"/>
          <p:cNvSpPr>
            <a:spLocks noGrp="1"/>
          </p:cNvSpPr>
          <p:nvPr>
            <p:ph type="sldNum" sz="quarter" idx="12"/>
          </p:nvPr>
        </p:nvSpPr>
        <p:spPr/>
        <p:txBody>
          <a:bodyPr/>
          <a:lstStyle/>
          <a:p>
            <a:fld id="{CF5D8705-E3AD-497D-A8FA-BE6C609D0269}" type="slidenum">
              <a:rPr lang="en-US" smtClean="0"/>
              <a:t>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27" y="120669"/>
            <a:ext cx="1542196" cy="15421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880" y="2367865"/>
            <a:ext cx="7331258" cy="2519724"/>
          </a:xfrm>
          <a:prstGeom prst="rect">
            <a:avLst/>
          </a:prstGeom>
          <a:ln>
            <a:solidFill>
              <a:schemeClr val="bg1">
                <a:lumMod val="50000"/>
              </a:schemeClr>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206" y="2357858"/>
            <a:ext cx="7451874" cy="2609927"/>
          </a:xfrm>
          <a:prstGeom prst="rect">
            <a:avLst/>
          </a:prstGeom>
          <a:ln>
            <a:solidFill>
              <a:schemeClr val="bg1">
                <a:lumMod val="50000"/>
              </a:schemeClr>
            </a:solidFill>
          </a:ln>
        </p:spPr>
      </p:pic>
    </p:spTree>
    <p:extLst>
      <p:ext uri="{BB962C8B-B14F-4D97-AF65-F5344CB8AC3E}">
        <p14:creationId xmlns:p14="http://schemas.microsoft.com/office/powerpoint/2010/main" val="28479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864" y="286605"/>
            <a:ext cx="7324749" cy="968438"/>
          </a:xfrm>
        </p:spPr>
        <p:txBody>
          <a:bodyPr/>
          <a:lstStyle/>
          <a:p>
            <a:pPr algn="ctr"/>
            <a:r>
              <a:rPr lang="en-US" noProof="0" dirty="0"/>
              <a:t>How to Set Default Font</a:t>
            </a:r>
          </a:p>
        </p:txBody>
      </p:sp>
      <p:sp>
        <p:nvSpPr>
          <p:cNvPr id="4" name="Slide Number Placeholder 3"/>
          <p:cNvSpPr>
            <a:spLocks noGrp="1"/>
          </p:cNvSpPr>
          <p:nvPr>
            <p:ph type="sldNum" sz="quarter" idx="12"/>
          </p:nvPr>
        </p:nvSpPr>
        <p:spPr/>
        <p:txBody>
          <a:bodyPr/>
          <a:lstStyle/>
          <a:p>
            <a:fld id="{CF5D8705-E3AD-497D-A8FA-BE6C609D0269}" type="slidenum">
              <a:rPr lang="en-US" smtClean="0"/>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27" y="120669"/>
            <a:ext cx="1542196" cy="15421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813" y="1712913"/>
            <a:ext cx="1033463" cy="1501446"/>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bwMode="auto">
          <a:xfrm>
            <a:off x="2629828" y="2709390"/>
            <a:ext cx="6063796" cy="1516777"/>
          </a:xfrm>
          <a:prstGeom prst="rect">
            <a:avLst/>
          </a:prstGeom>
          <a:ln w="63500">
            <a:solidFill>
              <a:schemeClr val="tx1">
                <a:lumMod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363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808" y="286605"/>
            <a:ext cx="7543800" cy="968438"/>
          </a:xfrm>
        </p:spPr>
        <p:txBody>
          <a:bodyPr/>
          <a:lstStyle/>
          <a:p>
            <a:pPr algn="ctr"/>
            <a:r>
              <a:rPr lang="en-US" noProof="0" dirty="0"/>
              <a:t>Intro to Color Blindness</a:t>
            </a:r>
          </a:p>
        </p:txBody>
      </p:sp>
      <p:sp>
        <p:nvSpPr>
          <p:cNvPr id="4" name="Slide Number Placeholder 3"/>
          <p:cNvSpPr>
            <a:spLocks noGrp="1"/>
          </p:cNvSpPr>
          <p:nvPr>
            <p:ph type="sldNum" sz="quarter" idx="12"/>
          </p:nvPr>
        </p:nvSpPr>
        <p:spPr/>
        <p:txBody>
          <a:bodyPr/>
          <a:lstStyle/>
          <a:p>
            <a:fld id="{CF5D8705-E3AD-497D-A8FA-BE6C609D0269}" type="slidenum">
              <a:rPr lang="en-US" smtClean="0"/>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27" y="120669"/>
            <a:ext cx="1542196" cy="1542196"/>
          </a:xfrm>
          <a:prstGeom prst="rect">
            <a:avLst/>
          </a:prstGeom>
        </p:spPr>
      </p:pic>
      <p:sp>
        <p:nvSpPr>
          <p:cNvPr id="7" name="Content Placeholder 6"/>
          <p:cNvSpPr>
            <a:spLocks noGrp="1"/>
          </p:cNvSpPr>
          <p:nvPr>
            <p:ph idx="1"/>
          </p:nvPr>
        </p:nvSpPr>
        <p:spPr>
          <a:xfrm>
            <a:off x="822959" y="1662866"/>
            <a:ext cx="7543801" cy="479834"/>
          </a:xfrm>
        </p:spPr>
        <p:txBody>
          <a:bodyPr/>
          <a:lstStyle/>
          <a:p>
            <a:r>
              <a:rPr lang="en-US" noProof="0" dirty="0"/>
              <a:t>Information should not be conveyed by color alone</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8" y="2418615"/>
            <a:ext cx="5145497" cy="286038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 y="2418615"/>
            <a:ext cx="8229601" cy="2860385"/>
          </a:xfrm>
          <a:prstGeom prst="rect">
            <a:avLst/>
          </a:prstGeom>
          <a:ln>
            <a:solidFill>
              <a:schemeClr val="bg1">
                <a:lumMod val="50000"/>
              </a:schemeClr>
            </a:solidFill>
          </a:ln>
        </p:spPr>
      </p:pic>
    </p:spTree>
    <p:extLst>
      <p:ext uri="{BB962C8B-B14F-4D97-AF65-F5344CB8AC3E}">
        <p14:creationId xmlns:p14="http://schemas.microsoft.com/office/powerpoint/2010/main" val="18800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0" dirty="0"/>
              <a:t>Pie Chart Examples</a:t>
            </a:r>
          </a:p>
        </p:txBody>
      </p:sp>
      <p:sp>
        <p:nvSpPr>
          <p:cNvPr id="4" name="Slide Number Placeholder 3"/>
          <p:cNvSpPr>
            <a:spLocks noGrp="1"/>
          </p:cNvSpPr>
          <p:nvPr>
            <p:ph type="sldNum" sz="quarter" idx="12"/>
          </p:nvPr>
        </p:nvSpPr>
        <p:spPr/>
        <p:txBody>
          <a:bodyPr/>
          <a:lstStyle/>
          <a:p>
            <a:fld id="{CF5D8705-E3AD-497D-A8FA-BE6C609D0269}" type="slidenum">
              <a:rPr lang="en-US" smtClean="0"/>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27" y="120669"/>
            <a:ext cx="1542196" cy="1542196"/>
          </a:xfrm>
          <a:prstGeom prst="rect">
            <a:avLst/>
          </a:prstGeom>
        </p:spPr>
      </p:pic>
      <p:pic>
        <p:nvPicPr>
          <p:cNvPr id="2056" name="Picture 8" descr="Pie chart in color with legend off to the s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638" y="1732467"/>
            <a:ext cx="630713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descr="Pie chart in gray scale with legend off to the s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320" y="1737360"/>
            <a:ext cx="630713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descr="Pie chart in gray scale with black letters and no borders on pie slic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280" y="1426464"/>
            <a:ext cx="7176015" cy="476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descr="Pie chart in gray scale with black letters and pie slices with black bord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280" y="1426464"/>
            <a:ext cx="7183256" cy="477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descr="Pie chart in gray scale with leader lines and pie label pointing to pie slic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168" y="1426464"/>
            <a:ext cx="8333345" cy="4701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5" name="Picture 17" descr="Pie chart in gray scale with white letters that also says fails color contrast even when color turned back 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816" y="1432629"/>
            <a:ext cx="6999186" cy="466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18" descr="Pie chart in gray scale with black letters that also says fails color contrast even when color turned back 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168" y="1408176"/>
            <a:ext cx="7052532" cy="4630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0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2057"/>
                                        </p:tgtEl>
                                        <p:attrNameLst>
                                          <p:attrName>style.visibility</p:attrName>
                                        </p:attrNameLst>
                                      </p:cBhvr>
                                      <p:to>
                                        <p:strVal val="visible"/>
                                      </p:to>
                                    </p:set>
                                    <p:animEffect transition="in" filter="fade">
                                      <p:cBhvr>
                                        <p:cTn id="12" dur="500"/>
                                        <p:tgtEl>
                                          <p:spTgt spid="20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2058"/>
                                        </p:tgtEl>
                                        <p:attrNameLst>
                                          <p:attrName>style.visibility</p:attrName>
                                        </p:attrNameLst>
                                      </p:cBhvr>
                                      <p:to>
                                        <p:strVal val="visible"/>
                                      </p:to>
                                    </p:set>
                                    <p:animEffect transition="in" filter="fade">
                                      <p:cBhvr>
                                        <p:cTn id="17" dur="500"/>
                                        <p:tgtEl>
                                          <p:spTgt spid="20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500"/>
                                  </p:stCondLst>
                                  <p:childTnLst>
                                    <p:set>
                                      <p:cBhvr>
                                        <p:cTn id="21" dur="1" fill="hold">
                                          <p:stCondLst>
                                            <p:cond delay="0"/>
                                          </p:stCondLst>
                                        </p:cTn>
                                        <p:tgtEl>
                                          <p:spTgt spid="2059"/>
                                        </p:tgtEl>
                                        <p:attrNameLst>
                                          <p:attrName>style.visibility</p:attrName>
                                        </p:attrNameLst>
                                      </p:cBhvr>
                                      <p:to>
                                        <p:strVal val="visible"/>
                                      </p:to>
                                    </p:set>
                                    <p:animEffect transition="in" filter="fade">
                                      <p:cBhvr>
                                        <p:cTn id="22" dur="500"/>
                                        <p:tgtEl>
                                          <p:spTgt spid="20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500"/>
                                  </p:stCondLst>
                                  <p:childTnLst>
                                    <p:set>
                                      <p:cBhvr>
                                        <p:cTn id="26" dur="1" fill="hold">
                                          <p:stCondLst>
                                            <p:cond delay="0"/>
                                          </p:stCondLst>
                                        </p:cTn>
                                        <p:tgtEl>
                                          <p:spTgt spid="2061"/>
                                        </p:tgtEl>
                                        <p:attrNameLst>
                                          <p:attrName>style.visibility</p:attrName>
                                        </p:attrNameLst>
                                      </p:cBhvr>
                                      <p:to>
                                        <p:strVal val="visible"/>
                                      </p:to>
                                    </p:set>
                                    <p:animEffect transition="in" filter="fade">
                                      <p:cBhvr>
                                        <p:cTn id="27" dur="500"/>
                                        <p:tgtEl>
                                          <p:spTgt spid="20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500"/>
                                  </p:stCondLst>
                                  <p:childTnLst>
                                    <p:set>
                                      <p:cBhvr>
                                        <p:cTn id="31" dur="1" fill="hold">
                                          <p:stCondLst>
                                            <p:cond delay="0"/>
                                          </p:stCondLst>
                                        </p:cTn>
                                        <p:tgtEl>
                                          <p:spTgt spid="2065"/>
                                        </p:tgtEl>
                                        <p:attrNameLst>
                                          <p:attrName>style.visibility</p:attrName>
                                        </p:attrNameLst>
                                      </p:cBhvr>
                                      <p:to>
                                        <p:strVal val="visible"/>
                                      </p:to>
                                    </p:set>
                                    <p:animEffect transition="in" filter="fade">
                                      <p:cBhvr>
                                        <p:cTn id="32" dur="500"/>
                                        <p:tgtEl>
                                          <p:spTgt spid="20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500"/>
                                  </p:stCondLst>
                                  <p:childTnLst>
                                    <p:set>
                                      <p:cBhvr>
                                        <p:cTn id="36" dur="1" fill="hold">
                                          <p:stCondLst>
                                            <p:cond delay="0"/>
                                          </p:stCondLst>
                                        </p:cTn>
                                        <p:tgtEl>
                                          <p:spTgt spid="2066"/>
                                        </p:tgtEl>
                                        <p:attrNameLst>
                                          <p:attrName>style.visibility</p:attrName>
                                        </p:attrNameLst>
                                      </p:cBhvr>
                                      <p:to>
                                        <p:strVal val="visible"/>
                                      </p:to>
                                    </p:set>
                                    <p:animEffect transition="in" filter="fade">
                                      <p:cBhvr>
                                        <p:cTn id="37" dur="500"/>
                                        <p:tgtEl>
                                          <p:spTgt spid="2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3636</TotalTime>
  <Words>730</Words>
  <Application>Microsoft Office PowerPoint</Application>
  <PresentationFormat>On-screen Show (4:3)</PresentationFormat>
  <Paragraphs>88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Tahoma</vt:lpstr>
      <vt:lpstr>Verdana</vt:lpstr>
      <vt:lpstr>Wingdings</vt:lpstr>
      <vt:lpstr>Retrospect</vt:lpstr>
      <vt:lpstr>Accessible Microsoft Office: Excel 2010/2013</vt:lpstr>
      <vt:lpstr>         Accessible Spreadsheets</vt:lpstr>
      <vt:lpstr>          A11y Considerations</vt:lpstr>
      <vt:lpstr>         What does success look like?</vt:lpstr>
      <vt:lpstr>Spacing and Fonts</vt:lpstr>
      <vt:lpstr>How to Set Default Font</vt:lpstr>
      <vt:lpstr>Intro to Color Blindness</vt:lpstr>
      <vt:lpstr>Pie Chart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Excel Presentation</dc:title>
  <dc:creator>Richard Steinberg</dc:creator>
  <cp:lastModifiedBy>Richard</cp:lastModifiedBy>
  <cp:revision>272</cp:revision>
  <cp:lastPrinted>2014-02-10T22:00:46Z</cp:lastPrinted>
  <dcterms:created xsi:type="dcterms:W3CDTF">2014-01-13T21:46:17Z</dcterms:created>
  <dcterms:modified xsi:type="dcterms:W3CDTF">2018-04-30T03:12:34Z</dcterms:modified>
</cp:coreProperties>
</file>