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83" r:id="rId3"/>
    <p:sldId id="275" r:id="rId4"/>
    <p:sldId id="257" r:id="rId5"/>
    <p:sldId id="258" r:id="rId6"/>
    <p:sldId id="259" r:id="rId7"/>
    <p:sldId id="260" r:id="rId8"/>
    <p:sldId id="261" r:id="rId9"/>
    <p:sldId id="262" r:id="rId10"/>
    <p:sldId id="263" r:id="rId11"/>
    <p:sldId id="264" r:id="rId12"/>
    <p:sldId id="265" r:id="rId13"/>
    <p:sldId id="280" r:id="rId14"/>
    <p:sldId id="281" r:id="rId15"/>
    <p:sldId id="282" r:id="rId16"/>
    <p:sldId id="295" r:id="rId17"/>
    <p:sldId id="266" r:id="rId18"/>
    <p:sldId id="267" r:id="rId19"/>
    <p:sldId id="268" r:id="rId20"/>
    <p:sldId id="291" r:id="rId21"/>
    <p:sldId id="296" r:id="rId22"/>
    <p:sldId id="292" r:id="rId23"/>
    <p:sldId id="293" r:id="rId24"/>
    <p:sldId id="294" r:id="rId25"/>
    <p:sldId id="288" r:id="rId26"/>
    <p:sldId id="284" r:id="rId27"/>
    <p:sldId id="285" r:id="rId28"/>
    <p:sldId id="286" r:id="rId29"/>
    <p:sldId id="287" r:id="rId30"/>
    <p:sldId id="289" r:id="rId31"/>
    <p:sldId id="290" r:id="rId32"/>
    <p:sldId id="269" r:id="rId33"/>
    <p:sldId id="270" r:id="rId34"/>
    <p:sldId id="271" r:id="rId35"/>
    <p:sldId id="272" r:id="rId36"/>
    <p:sldId id="273" r:id="rId37"/>
    <p:sldId id="274" r:id="rId38"/>
    <p:sldId id="277" r:id="rId39"/>
    <p:sldId id="278" r:id="rId40"/>
    <p:sldId id="279"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5" autoAdjust="0"/>
    <p:restoredTop sz="83302" autoAdjust="0"/>
  </p:normalViewPr>
  <p:slideViewPr>
    <p:cSldViewPr>
      <p:cViewPr varScale="1">
        <p:scale>
          <a:sx n="37" d="100"/>
          <a:sy n="37" d="100"/>
        </p:scale>
        <p:origin x="852" y="54"/>
      </p:cViewPr>
      <p:guideLst>
        <p:guide pos="3839"/>
        <p:guide orient="horz" pos="2160"/>
      </p:guideLst>
    </p:cSldViewPr>
  </p:slideViewPr>
  <p:notesTextViewPr>
    <p:cViewPr>
      <p:scale>
        <a:sx n="1" d="1"/>
        <a:sy n="1" d="1"/>
      </p:scale>
      <p:origin x="0" y="0"/>
    </p:cViewPr>
  </p:notesTextViewPr>
  <p:notesViewPr>
    <p:cSldViewPr showGuides="1">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54653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Provide a descriptive name for each worksheet in your workbook, and a descriptive title for each area of your worksheet that is formatted as a table. </a:t>
            </a:r>
          </a:p>
          <a:p>
            <a:pPr lvl="0"/>
            <a:endParaRPr lang="en-US" sz="1200" dirty="0"/>
          </a:p>
          <a:p>
            <a:pPr lvl="0"/>
            <a:r>
              <a:rPr lang="en-US" sz="1200" dirty="0"/>
              <a:t>To change the name of a worksheet, double-click on the name in the tab at the bottom and type in a new name.  Worksheet names must be between one and 31 characters long. The special characters colon, slash, backslash, question mark, asterisk, and left and right square brackets are not allowed.</a:t>
            </a:r>
          </a:p>
          <a:p>
            <a:endParaRPr lang="en-US" dirty="0"/>
          </a:p>
          <a:p>
            <a:pPr defTabSz="966612">
              <a:defRPr/>
            </a:pPr>
            <a:r>
              <a:rPr lang="en-US" sz="1200" dirty="0"/>
              <a:t>Give each table a descriptive title that explains what information it contains.  The title should be in one or more rows directly above the table, and should start in column A. For example, instead of the title, “Summer Timeline,” use a title that will tell the reader five years from now what the table is about, such as, “Office 2013/2016 Accessibility Training Module Timeline, Summer 2016.” </a:t>
            </a:r>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366626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table should have row and column headers for every column and every row in a way that makes sense.  Don’t leave any headers blank, even if the meaning seems obvious to you. Column headers should occupy just one row if possible.</a:t>
            </a:r>
          </a:p>
          <a:p>
            <a:pPr defTabSz="966612">
              <a:defRPr/>
            </a:pPr>
            <a:endParaRPr lang="en-US" sz="1200" dirty="0"/>
          </a:p>
          <a:p>
            <a:pPr defTabSz="966612">
              <a:defRPr/>
            </a:pPr>
            <a:r>
              <a:rPr lang="en-US" sz="1200" dirty="0"/>
              <a:t>This is the most complicated part of making a table accessible in Excel, but it helps screen reader users know which cells represent the headers of your table. It involves defining the “Title Region” which is a little bit of code that lets the screen reader know to repeat the row and column titles when reading the data. </a:t>
            </a:r>
          </a:p>
          <a:p>
            <a:pPr defTabSz="966612">
              <a:defRPr/>
            </a:pPr>
            <a:endParaRPr lang="en-US" sz="1200" dirty="0"/>
          </a:p>
          <a:p>
            <a:pPr defTabSz="966612">
              <a:defRPr/>
            </a:pPr>
            <a:r>
              <a:rPr lang="en-US" sz="1200" dirty="0"/>
              <a:t>First, a little about how a screen reader reads a table. The default for a screen reader in English is to read starting at the top, and going left to right.  When it gets to the end of a line, it goes to the next line down and reads, again, from left to right.</a:t>
            </a:r>
          </a:p>
          <a:p>
            <a:pPr defTabSz="966612">
              <a:defRPr/>
            </a:pPr>
            <a:endParaRPr lang="en-US" sz="1200" dirty="0"/>
          </a:p>
          <a:p>
            <a:pPr defTabSz="966612">
              <a:defRPr/>
            </a:pPr>
            <a:r>
              <a:rPr lang="en-US" sz="1200" dirty="0"/>
              <a:t>What we want is the screen reader to repeat the column header each time before it reads the value. </a:t>
            </a:r>
          </a:p>
          <a:p>
            <a:r>
              <a:rPr lang="en-US" sz="1200" dirty="0"/>
              <a:t>Before we get going, we need to know three things about our table: </a:t>
            </a:r>
          </a:p>
          <a:p>
            <a:pPr lvl="0"/>
            <a:r>
              <a:rPr lang="en-US" sz="1200" dirty="0"/>
              <a:t>Is this the first (or only) table on this worksheet?</a:t>
            </a:r>
          </a:p>
          <a:p>
            <a:pPr lvl="0"/>
            <a:r>
              <a:rPr lang="en-US" sz="1200" dirty="0"/>
              <a:t>What are the cells for the top left and bottom right cells in your table?</a:t>
            </a:r>
          </a:p>
          <a:p>
            <a:pPr lvl="0"/>
            <a:r>
              <a:rPr lang="en-US" sz="1200" dirty="0"/>
              <a:t>Is this worksheet the first (or only) worksheet in this workbook?</a:t>
            </a:r>
          </a:p>
          <a:p>
            <a:pPr lvl="0"/>
            <a:endParaRPr lang="en-US" sz="1200" dirty="0"/>
          </a:p>
          <a:p>
            <a:r>
              <a:rPr lang="en-US" sz="1200" b="1" dirty="0"/>
              <a:t>Here’s how we do it:</a:t>
            </a:r>
          </a:p>
          <a:p>
            <a:pPr lvl="0"/>
            <a:r>
              <a:rPr lang="en-US" sz="1200" dirty="0"/>
              <a:t>To get started, select the top-left cell in your table.  Don’t count the titles, but you do count all row and column headers as part of your table. In this example, start in A2</a:t>
            </a:r>
          </a:p>
          <a:p>
            <a:pPr lvl="0"/>
            <a:endParaRPr lang="en-US" sz="1200" dirty="0"/>
          </a:p>
          <a:p>
            <a:pPr lvl="0"/>
            <a:r>
              <a:rPr lang="en-US" sz="1200" dirty="0"/>
              <a:t>Go to the Formulas tab in the Ribbon, and choose </a:t>
            </a:r>
            <a:r>
              <a:rPr lang="en-US" sz="1200" b="1" dirty="0"/>
              <a:t>Name Manager</a:t>
            </a:r>
            <a:r>
              <a:rPr lang="en-US" sz="1200" dirty="0"/>
              <a:t> in the </a:t>
            </a:r>
            <a:r>
              <a:rPr lang="en-US" sz="1200" b="1" dirty="0"/>
              <a:t>Defined Names</a:t>
            </a:r>
            <a:r>
              <a:rPr lang="en-US" sz="1200" dirty="0"/>
              <a:t> group.  Choose </a:t>
            </a:r>
            <a:r>
              <a:rPr lang="en-US" sz="1200" b="1" dirty="0"/>
              <a:t>New</a:t>
            </a:r>
            <a:r>
              <a:rPr lang="en-US" sz="1200" dirty="0"/>
              <a:t> in the top left corner. A new dialog box opens.  In the </a:t>
            </a:r>
            <a:r>
              <a:rPr lang="en-US" sz="1200" b="1" dirty="0"/>
              <a:t>Name</a:t>
            </a:r>
            <a:r>
              <a:rPr lang="en-US" sz="1200" dirty="0"/>
              <a:t> field, we are going to type a fairly complicated name. </a:t>
            </a:r>
          </a:p>
          <a:p>
            <a:pPr defTabSz="966612">
              <a:defRPr/>
            </a:pPr>
            <a:r>
              <a:rPr lang="en-US" sz="1200" dirty="0"/>
              <a:t>Type </a:t>
            </a:r>
            <a:r>
              <a:rPr lang="en-US" sz="1200" b="1" dirty="0" err="1"/>
              <a:t>TitleRegion</a:t>
            </a:r>
            <a:r>
              <a:rPr lang="en-US" sz="1200" dirty="0"/>
              <a:t> then put a 1 if this is the first table on your worksheet; then a period; then the range of cells in your table from top left to bottom right (with a period in between); then another period; then the worksheet number. So in this case our Title code looks like this: TitleRegion1.a2.d6.1</a:t>
            </a:r>
          </a:p>
          <a:p>
            <a:pPr defTabSz="966612">
              <a:defRPr/>
            </a:pPr>
            <a:endParaRPr lang="en-US" sz="1200" dirty="0"/>
          </a:p>
          <a:p>
            <a:r>
              <a:rPr lang="en-US" sz="1200" dirty="0"/>
              <a:t>You can ignore all other fields in this dialog box.  Click </a:t>
            </a:r>
            <a:r>
              <a:rPr lang="en-US" sz="1200" b="1" dirty="0"/>
              <a:t>OK</a:t>
            </a:r>
            <a:r>
              <a:rPr lang="en-US" sz="1200" dirty="0"/>
              <a:t> and </a:t>
            </a:r>
            <a:r>
              <a:rPr lang="en-US" sz="1200" b="1" dirty="0"/>
              <a:t>Close</a:t>
            </a:r>
            <a:r>
              <a:rPr lang="en-US" sz="1200" dirty="0"/>
              <a:t>. </a:t>
            </a:r>
          </a:p>
          <a:p>
            <a:endParaRPr lang="en-US" sz="1200" dirty="0"/>
          </a:p>
          <a:p>
            <a:r>
              <a:rPr lang="en-US" sz="1200" dirty="0"/>
              <a:t>That’s it!  You’ve just given JAWS the instructions for how to properly read the table so the listener can easily understand it and associate the column and row headers with the data cells.</a:t>
            </a:r>
          </a:p>
          <a:p>
            <a:pPr lvl="0"/>
            <a:endParaRPr lang="en-US" sz="1200" dirty="0"/>
          </a:p>
          <a:p>
            <a:pPr lvl="0"/>
            <a:r>
              <a:rPr lang="en-US" sz="1200" dirty="0"/>
              <a:t>If your table only has </a:t>
            </a:r>
            <a:r>
              <a:rPr lang="en-US" sz="1200" b="1" dirty="0"/>
              <a:t>one</a:t>
            </a:r>
            <a:r>
              <a:rPr lang="en-US" sz="1200" dirty="0"/>
              <a:t> column header, define a </a:t>
            </a:r>
            <a:r>
              <a:rPr lang="en-US" sz="1200" b="1" dirty="0" err="1"/>
              <a:t>ColumnTitleRegion</a:t>
            </a:r>
            <a:r>
              <a:rPr lang="en-US" sz="1200" dirty="0"/>
              <a:t> instead of a </a:t>
            </a:r>
            <a:r>
              <a:rPr lang="en-US" sz="1200" dirty="0" err="1"/>
              <a:t>TitleRegion</a:t>
            </a:r>
            <a:r>
              <a:rPr lang="en-US" sz="1200" dirty="0"/>
              <a:t>.  If your table only has </a:t>
            </a:r>
            <a:r>
              <a:rPr lang="en-US" sz="1200" b="1" dirty="0"/>
              <a:t>one</a:t>
            </a:r>
            <a:r>
              <a:rPr lang="en-US" sz="1200" dirty="0"/>
              <a:t> row header, define a </a:t>
            </a:r>
            <a:r>
              <a:rPr lang="en-US" sz="1200" b="1" dirty="0" err="1"/>
              <a:t>RowTitleRegion</a:t>
            </a:r>
            <a:r>
              <a:rPr lang="en-US" sz="1200" dirty="0"/>
              <a:t>.  The rest of the coding is the same.</a:t>
            </a:r>
          </a:p>
          <a:p>
            <a:pPr lvl="0"/>
            <a:endParaRPr lang="en-US" sz="1200" dirty="0"/>
          </a:p>
          <a:p>
            <a:pPr lvl="0"/>
            <a:r>
              <a:rPr lang="en-US" sz="1200" dirty="0"/>
              <a:t>Finally, if you create these titles and then make a simple change, such as moving your worksheet tabs around or adding an extra row, you’ll have to recode the titles to match your spreadsheet’s new reality.  So save this step for when you are ready to publish.</a:t>
            </a:r>
          </a:p>
          <a:p>
            <a:pPr lvl="0"/>
            <a:r>
              <a:rPr lang="en-US" sz="1200" dirty="0"/>
              <a:t>If you do need to edit these names, go back to the Name Manager, select the name you wish to edit, and choose the Edit button. </a:t>
            </a:r>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355918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has a built-in function for defining table column headers. It works with JAWS 2019 to 2021 using Excel 2016 to Excel 365. It does not work with NVDA or </a:t>
            </a:r>
            <a:r>
              <a:rPr lang="en-US" dirty="0" err="1"/>
              <a:t>VoiceOver</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243182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select table. </a:t>
            </a:r>
          </a:p>
          <a:p>
            <a:r>
              <a:rPr lang="en-US" dirty="0"/>
              <a:t>Step 2 Select Format as Table from top ribbon on home tab </a:t>
            </a:r>
          </a:p>
          <a:p>
            <a:r>
              <a:rPr lang="en-US" dirty="0"/>
              <a:t>Step 3 Select table style</a:t>
            </a:r>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04668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 make sure checkbox is checked for My table has headers. </a:t>
            </a:r>
          </a:p>
          <a:p>
            <a:r>
              <a:rPr lang="en-US" dirty="0"/>
              <a:t>Step 5 select OK button</a:t>
            </a:r>
          </a:p>
        </p:txBody>
      </p:sp>
      <p:sp>
        <p:nvSpPr>
          <p:cNvPr id="4" name="Slide Number Placeholder 3"/>
          <p:cNvSpPr>
            <a:spLocks noGrp="1"/>
          </p:cNvSpPr>
          <p:nvPr>
            <p:ph type="sldNum" sz="quarter" idx="5"/>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08638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Give Tables unique names. Cannot have spaces. Use CamelCase</a:t>
            </a:r>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424476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that any images have alternate text descriptions. Follow the steps below, or use the method for charts that we’ll discuss next. You can use the same method for alt text of images as in other MS Office programs. Right</a:t>
            </a:r>
            <a:r>
              <a:rPr lang="en-US" baseline="0" dirty="0"/>
              <a:t> click, choose Size and Properties, then choose the Alt Text tab. If you are using MS Office 365, you can reach the alt text field on just a right click. </a:t>
            </a:r>
            <a:r>
              <a:rPr lang="en-US" sz="1200" dirty="0"/>
              <a:t>Type in a brief description with enough detail to explain the pictures. You don’t need to say “image of” or “picture of” because the screen reader alerts the reader that it is an image. Pretend you are briefly describing the picture to someone over the phone.</a:t>
            </a:r>
          </a:p>
          <a:p>
            <a:endParaRPr lang="en-US" sz="1200" dirty="0"/>
          </a:p>
          <a:p>
            <a:r>
              <a:rPr lang="en-US" sz="1200" dirty="0"/>
              <a:t>Charts are a bit different since charts created in Excel are in a layer that is not accessible by screen readers, like text boxes or Word Art. There is a place for alternative text of charts, but screen readers can’t get to it.</a:t>
            </a:r>
          </a:p>
          <a:p>
            <a:endParaRPr lang="en-US" sz="1200" dirty="0"/>
          </a:p>
          <a:p>
            <a:pPr lvl="0"/>
            <a:r>
              <a:rPr lang="en-US" sz="1200" dirty="0"/>
              <a:t>Resize the row where you want to insert the chart. You may merge cells if you want.</a:t>
            </a:r>
          </a:p>
          <a:p>
            <a:pPr lvl="0"/>
            <a:r>
              <a:rPr lang="en-US" sz="1200" dirty="0"/>
              <a:t>Insert the chart.</a:t>
            </a:r>
          </a:p>
          <a:p>
            <a:pPr lvl="0"/>
            <a:r>
              <a:rPr lang="en-US" sz="1200" dirty="0"/>
              <a:t>In the cell where the chart is, type the description. This description may need to be fairly long to adequately explain the chart.</a:t>
            </a:r>
          </a:p>
          <a:p>
            <a:pPr lvl="0"/>
            <a:r>
              <a:rPr lang="en-US" sz="1200" dirty="0"/>
              <a:t>Hide the text of the description by changing the text color to match the background.</a:t>
            </a:r>
          </a:p>
          <a:p>
            <a:pPr lvl="0"/>
            <a:r>
              <a:rPr lang="en-US" sz="1200" dirty="0"/>
              <a:t>Now when a screen reader comes across the cell containing this chart, it will read the text description.</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367462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End of Worksheet in the row immediately after the last row of your table.  If your workbook has more than one sheet,</a:t>
            </a:r>
            <a:r>
              <a:rPr lang="en-US" baseline="0" dirty="0"/>
              <a:t> type End of Worksheet on the last row of the last sheet. The text can be white on a white background.</a:t>
            </a:r>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3860701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When you save a file, Excel remembers the last sheet you were working on, and the last cell selected on each sheet. So that screen readers will begin in the A1 cell on each sheet, select that cell before you save the file. Similarly, if you want users to begin at the A1 cell on the first sheet, save the file with that cell selected.</a:t>
            </a:r>
          </a:p>
          <a:p>
            <a:endParaRPr lang="en-US" sz="1200" dirty="0"/>
          </a:p>
          <a:p>
            <a:r>
              <a:rPr lang="en-US" sz="1200" dirty="0"/>
              <a:t>Be sure to do a spell-check on each worksheet. Excel doesn’t put a wavy red line under a word it thinks is misspelled, and it will only spell-check one worksheet at a time. In the </a:t>
            </a:r>
            <a:r>
              <a:rPr lang="en-US" sz="1200" b="1" dirty="0"/>
              <a:t>Review</a:t>
            </a:r>
            <a:r>
              <a:rPr lang="en-US" sz="1200" dirty="0"/>
              <a:t> tab, in the </a:t>
            </a:r>
            <a:r>
              <a:rPr lang="en-US" sz="1200" b="1" dirty="0"/>
              <a:t>Proofing</a:t>
            </a:r>
            <a:r>
              <a:rPr lang="en-US" sz="1200" dirty="0"/>
              <a:t> group, select </a:t>
            </a:r>
            <a:r>
              <a:rPr lang="en-US" sz="1200" b="1" dirty="0"/>
              <a:t>Spelling</a:t>
            </a:r>
            <a:r>
              <a:rPr lang="en-US" sz="1200" dirty="0"/>
              <a:t>, and follow the prompts.</a:t>
            </a:r>
          </a:p>
          <a:p>
            <a:endParaRPr lang="en-US" sz="1200" dirty="0"/>
          </a:p>
          <a:p>
            <a:r>
              <a:rPr lang="en-US" sz="1200" dirty="0"/>
              <a:t>To set the print area, </a:t>
            </a:r>
          </a:p>
          <a:p>
            <a:pPr lvl="0"/>
            <a:r>
              <a:rPr lang="en-US" sz="1200" dirty="0"/>
              <a:t>Highlight the entire area of the worksheet that includes any information</a:t>
            </a:r>
          </a:p>
          <a:p>
            <a:pPr lvl="0"/>
            <a:r>
              <a:rPr lang="en-US" sz="1200" dirty="0"/>
              <a:t>In the </a:t>
            </a:r>
            <a:r>
              <a:rPr lang="en-US" sz="1200" b="1" dirty="0"/>
              <a:t>Ribbon</a:t>
            </a:r>
            <a:r>
              <a:rPr lang="en-US" sz="1200" dirty="0"/>
              <a:t>, select the </a:t>
            </a:r>
            <a:r>
              <a:rPr lang="en-US" sz="1200" b="1" dirty="0"/>
              <a:t>Page Layout</a:t>
            </a:r>
            <a:r>
              <a:rPr lang="en-US" sz="1200" dirty="0"/>
              <a:t> tab.</a:t>
            </a:r>
          </a:p>
          <a:p>
            <a:pPr lvl="0"/>
            <a:r>
              <a:rPr lang="en-US" sz="1200" dirty="0"/>
              <a:t>In the </a:t>
            </a:r>
            <a:r>
              <a:rPr lang="en-US" sz="1200" b="1" dirty="0"/>
              <a:t>Page Setup</a:t>
            </a:r>
            <a:r>
              <a:rPr lang="en-US" sz="1200" dirty="0"/>
              <a:t> group, under Print Area, select Set Print Area.</a:t>
            </a:r>
          </a:p>
          <a:p>
            <a:pPr lvl="0"/>
            <a:endParaRPr lang="en-US" sz="1200" dirty="0"/>
          </a:p>
          <a:p>
            <a:r>
              <a:rPr lang="en-US" sz="1200" dirty="0"/>
              <a:t>Screen readers can’t read comments, so if the information is important to your audience, put it in a cell.  To remove a comment, select the cell containing the comment.  Right-click, and choose </a:t>
            </a:r>
            <a:r>
              <a:rPr lang="en-US" sz="1200" b="1" dirty="0"/>
              <a:t>Delete Comment</a:t>
            </a:r>
            <a:r>
              <a:rPr lang="en-US" sz="1200" dirty="0"/>
              <a:t>.</a:t>
            </a:r>
          </a:p>
        </p:txBody>
      </p:sp>
      <p:sp>
        <p:nvSpPr>
          <p:cNvPr id="4" name="Slide Number Placeholder 3"/>
          <p:cNvSpPr>
            <a:spLocks noGrp="1"/>
          </p:cNvSpPr>
          <p:nvPr>
            <p:ph type="sldNum" sz="quarter" idx="5"/>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216457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opening a MS Word file, screen reader users rely on headings to navigate. MS Word solves this by having heading styles. Excel has heading styles too but these are ignored by screen readers. As a result there isn’t a way to code headings in Excel</a:t>
            </a:r>
          </a:p>
        </p:txBody>
      </p:sp>
      <p:sp>
        <p:nvSpPr>
          <p:cNvPr id="4" name="Slide Number Placeholder 3"/>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25364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 Smarty Pants Knows since 1988 and Senior Accessible User Experience Specialist since 2017</a:t>
            </a:r>
          </a:p>
          <a:p>
            <a:endParaRPr lang="en-US" dirty="0"/>
          </a:p>
          <a:p>
            <a:r>
              <a:rPr lang="en-US" dirty="0"/>
              <a:t>Got into accessibility in 2006 after writing a story for the Chronicle on how Yellow Cab of Austin was hiring blind dispatchers and had to make sure their software worked with the JAWS screen reader. Texas law changed that year that required state agency websites to be Section 508 compliant. So I’ve been at it for about 16 years.</a:t>
            </a:r>
          </a:p>
          <a:p>
            <a:endParaRPr lang="en-US" dirty="0"/>
          </a:p>
          <a:p>
            <a:r>
              <a:rPr lang="en-US" dirty="0"/>
              <a:t>https://www.austinchronicle.com/news/2006-06-09/373276/</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1852646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06960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 fields cannot be used because they lay on top of the surface of the spreadsheet and can’t be reached by a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35989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an Excel form accessible, we focus on Allowing the end user to navigate using the keyboard and Providing helpful instructions that are accessible to visually impaired users who employ assistive technology screen readers. The form fields under the Developer tab cannot be used</a:t>
            </a:r>
          </a:p>
          <a:p>
            <a:endParaRPr lang="en-US" dirty="0"/>
          </a:p>
          <a:p>
            <a:r>
              <a:rPr lang="en-US" dirty="0"/>
              <a:t>When you design your form, set it up with descriptive fields and fill-in-the-blank fields, with layout and formatting that is easy for the user to see and understand.</a:t>
            </a:r>
          </a:p>
          <a:p>
            <a:r>
              <a:rPr lang="en-US" dirty="0"/>
              <a:t>And Remember that the cell that tells how to fill out a form (such as the words, “Street Address”) must be in a separate cell, next to the cell where the users will type in their address. </a:t>
            </a:r>
          </a:p>
          <a:p>
            <a:endParaRPr lang="en-US" dirty="0"/>
          </a:p>
          <a:p>
            <a:r>
              <a:rPr lang="en-US" dirty="0"/>
              <a:t>Some of the steps I covered in the spreadsheet section apply to forms as well.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clear, meaningful titles.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Help Text in the First Cell, A1.</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Name worksheet tabs and delete unused tabs.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Avoid empty rows, columns, and cells.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Label the end of your form.</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Set the print area.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Hide unused cells.</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Delete or hide unused worksheets.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1195501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Shading the input fields helps the end user by making it easier for people to find them if they are using a mouse and when entering information.</a:t>
            </a:r>
          </a:p>
          <a:p>
            <a:pPr marL="0" marR="0">
              <a:spcBef>
                <a:spcPts val="0"/>
              </a:spcBef>
              <a:spcAft>
                <a:spcPts val="600"/>
              </a:spcAft>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Move the cursor to one of your input fields.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Home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of the ribbon, find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Font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and select the small arrow next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Fill Color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button, which has a bucket icon.  A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Theme Colors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sub-menu gallery appears.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Choose a color for the background shading of that cell.  Choose a light color, since darker background colors make text in the fields harder to read.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Add border lines to cells for low vision users and for visual effect.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1537037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Data Validation contains many tools that will help create useful forms.  Data validation will help to:</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Provide input messages about your form fields.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Create dropdown lists of possible entries.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Arial" panose="020B0604020202020204" pitchFamily="34" charset="0"/>
              <a:buChar cha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Prevent the wrong kind of data from being entered.</a:t>
            </a:r>
          </a:p>
          <a:p>
            <a:pPr marL="342900" marR="0" lvl="0" indent="-342900">
              <a:spcBef>
                <a:spcPts val="0"/>
              </a:spcBef>
              <a:spcAft>
                <a:spcPts val="600"/>
              </a:spcAft>
              <a:buFont typeface="+mj-lt"/>
              <a:buAutoNum type="arabicPeriod"/>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Let’s say you have a field called Name, but you specifically want the person filling out the form to input the data as Last Name, First Name.  You can include those instructions in an input message.  Here’s how:</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where the user inputs the data.</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Ribbon,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group,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Data Validation again.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dialog box, click on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Ignore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Title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your instructional text into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Be sure that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Show input message when cell is selected</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is checked.</a:t>
            </a: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OK</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2948127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form was designed with square shaped input fields where users are supposed to type an X.`</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3632723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You can create a dropdown list for filling out a form field.  The user can only select options on that list.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in your form where the user will input the information.</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Tools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group. In the group, choose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tool.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 opens.</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Go to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Settings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tab in the dialog. 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Allow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dropdown box, choose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List</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Uncheck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Ignore Blank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if leaving the field blank is not acceptable.  Check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In-cell dropdown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checkbox.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In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Source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field, type in the first value, followed by a comma and space, and then type the next value.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Continue until the last value is added.  Don’t add commas or spaces after the last value.</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Click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OK</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close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dialog box.</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endParaRPr lang="en-US" sz="1800" dirty="0">
              <a:effectLst/>
              <a:latin typeface="Lucida Bright" panose="02040602050505020304" pitchFamily="18" charset="0"/>
              <a:ea typeface="Times New Roman" panose="02020603050405020304" pitchFamily="18" charset="0"/>
              <a:cs typeface="Times New Roman" panose="02020603050405020304" pitchFamily="18" charset="0"/>
            </a:endParaRPr>
          </a:p>
          <a:p>
            <a:pPr marL="0" marR="0">
              <a:spcBef>
                <a:spcPts val="0"/>
              </a:spcBef>
              <a:spcAft>
                <a:spcPts val="600"/>
              </a:spcAft>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Now test the dropdown box.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Select the cell.  You should see the dropdown arrow to the right of the cell.  Click that arrow and try choosing a value. </a:t>
            </a:r>
          </a:p>
          <a:p>
            <a:pPr marL="342900" marR="0" lvl="0" indent="-342900" algn="l" defTabSz="914400" rtl="0" eaLnBrk="1" fontAlgn="auto" latinLnBrk="0" hangingPunct="1">
              <a:lnSpc>
                <a:spcPct val="100000"/>
              </a:lnSpc>
              <a:spcBef>
                <a:spcPts val="0"/>
              </a:spcBef>
              <a:spcAft>
                <a:spcPts val="600"/>
              </a:spcAft>
              <a:buClrTx/>
              <a:buSzTx/>
              <a:buFont typeface="+mj-lt"/>
              <a:buAutoNum type="arabicPeriod"/>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To open a dropdown list using your keyboard, press </a:t>
            </a:r>
            <a:r>
              <a:rPr lang="en-US" sz="1800" b="1" dirty="0" err="1">
                <a:effectLst/>
                <a:latin typeface="Lucida Bright" panose="02040602050505020304" pitchFamily="18" charset="0"/>
                <a:ea typeface="Times New Roman" panose="02020603050405020304" pitchFamily="18" charset="0"/>
                <a:cs typeface="Times New Roman" panose="02020603050405020304" pitchFamily="18" charset="0"/>
              </a:rPr>
              <a:t>Alt+Down</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 Arrow</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to open the dropdown.  Choose a value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Arrow keys</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and then press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Enter</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 key to select it. </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mj-lt"/>
              <a:buAutoNum type="arabicPeriod"/>
            </a:pP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30</a:t>
            </a:fld>
            <a:endParaRPr lang="en-US"/>
          </a:p>
        </p:txBody>
      </p:sp>
    </p:spTree>
    <p:extLst>
      <p:ext uri="{BB962C8B-B14F-4D97-AF65-F5344CB8AC3E}">
        <p14:creationId xmlns:p14="http://schemas.microsoft.com/office/powerpoint/2010/main" val="34371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Don’t forget to add instructions that explain how to use the list, including keyboard access. Add instructions as explained above, using the </a:t>
            </a:r>
            <a:r>
              <a:rPr lang="en-US" sz="1800" b="1" dirty="0">
                <a:effectLst/>
                <a:latin typeface="Lucida Bright" panose="02040602050505020304" pitchFamily="18" charset="0"/>
                <a:ea typeface="Times New Roman" panose="02020603050405020304" pitchFamily="18" charset="0"/>
                <a:cs typeface="Times New Roman" panose="02020603050405020304" pitchFamily="18" charset="0"/>
              </a:rPr>
              <a:t>Data Validation Input Message</a:t>
            </a:r>
            <a:r>
              <a:rPr lang="en-US" sz="1800" dirty="0">
                <a:effectLst/>
                <a:latin typeface="Lucida Bright" panose="02040602050505020304" pitchFamily="18" charset="0"/>
                <a:ea typeface="Times New Roman" panose="02020603050405020304" pitchFamily="18" charset="0"/>
                <a:cs typeface="Times New Roman" panose="02020603050405020304" pitchFamily="18" charset="0"/>
              </a:rPr>
              <a:t>.</a:t>
            </a:r>
            <a:endParaRPr lang="en-US" sz="1800" dirty="0">
              <a:effectLst/>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31</a:t>
            </a:fld>
            <a:endParaRPr lang="en-US"/>
          </a:p>
        </p:txBody>
      </p:sp>
    </p:spTree>
    <p:extLst>
      <p:ext uri="{BB962C8B-B14F-4D97-AF65-F5344CB8AC3E}">
        <p14:creationId xmlns:p14="http://schemas.microsoft.com/office/powerpoint/2010/main" val="1601787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follows are some tips that</a:t>
            </a:r>
            <a:r>
              <a:rPr lang="en-US" baseline="0" dirty="0"/>
              <a:t> apply to all the MS Office programs.</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32</a:t>
            </a:fld>
            <a:endParaRPr lang="en-US"/>
          </a:p>
        </p:txBody>
      </p:sp>
    </p:spTree>
    <p:extLst>
      <p:ext uri="{BB962C8B-B14F-4D97-AF65-F5344CB8AC3E}">
        <p14:creationId xmlns:p14="http://schemas.microsoft.com/office/powerpoint/2010/main" val="1507323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Each MS Office 365 program has an Accessibility Checker that you can use to check your file if your document was created using Office 365. If your document was created with a different version of Office, you can save the file in Office 365format, then check it. To get to it, select Review -&gt; Check Accessibility</a:t>
            </a:r>
          </a:p>
          <a:p>
            <a:pPr marL="0" marR="0">
              <a:lnSpc>
                <a:spcPct val="107000"/>
              </a:lnSpc>
              <a:spcBef>
                <a:spcPts val="0"/>
              </a:spcBef>
              <a:spcAft>
                <a:spcPts val="800"/>
              </a:spcAft>
            </a:pPr>
            <a:r>
              <a:rPr lang="en-US"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results of the checker will be listed as Errors and Warnings in the right hand part of your screen. As you address/fix each issue, the errors and warnings go away</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33</a:t>
            </a:fld>
            <a:endParaRPr lang="en-US"/>
          </a:p>
        </p:txBody>
      </p:sp>
    </p:spTree>
    <p:extLst>
      <p:ext uri="{BB962C8B-B14F-4D97-AF65-F5344CB8AC3E}">
        <p14:creationId xmlns:p14="http://schemas.microsoft.com/office/powerpoint/2010/main" val="340918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Microsoft Office provides more tools than ever to improve accessibility. Unfortunately, a “make accessible” button does not exist on our computers, so it’s necessary for us to know how to create accessible documents on our own. </a:t>
            </a:r>
          </a:p>
          <a:p>
            <a:endParaRPr lang="en-US" sz="1200" dirty="0"/>
          </a:p>
          <a:p>
            <a:r>
              <a:rPr lang="en-US" sz="1200" dirty="0"/>
              <a:t>Most of us are self-taught on Microsoft Office—me included—and none of that self-training included learning how to use all of its built-in tools. If you want to learn how to make Word, Excel, and PowerPoint files that are accessible documents, you may need to rethink how you use these programs—it depends on what tools you are already familiar with.</a:t>
            </a:r>
          </a:p>
          <a:p>
            <a:endParaRPr lang="en-US" sz="1200" dirty="0"/>
          </a:p>
          <a:p>
            <a:r>
              <a:rPr lang="en-US" sz="1200" dirty="0"/>
              <a:t>There are many kinds of technologies to help people with disabilities. Screen readers are a type of software that takes what is on a screen and reads it out loud. Some common screen readers include JAWS, NVDA and on the Macintosh and iPhone there’s </a:t>
            </a:r>
            <a:r>
              <a:rPr lang="en-US" sz="1200" dirty="0" err="1"/>
              <a:t>VoiceOver</a:t>
            </a:r>
            <a:r>
              <a:rPr lang="en-US" sz="1200" dirty="0"/>
              <a:t>. </a:t>
            </a:r>
          </a:p>
          <a:p>
            <a:endParaRPr lang="en-US" sz="1200" dirty="0"/>
          </a:p>
          <a:p>
            <a:r>
              <a:rPr lang="en-US" sz="1200" dirty="0"/>
              <a:t>We could have an entire presentation on how to work with a screen reader, but that’s not necessary to learn how screen reader users interact with their computers. If people can’t see, they can’t do a quick visual scan of a page to find items that might be of interest, or to skip items that are unnecessary. Also, they can’t use a mouse they can’t see where it is pointing. A screen reader user will probably be using a keyboard to navigate, but it’s not the same way as a sighted person would navigate. Think of a table of contents in a book or newspaper—you go to the place that you want to go to. You wouldn’t expect to have to read the whole newspaper to get to the sports section—you’d want to jump right to it or skip passed it. That is how screen reader users interact with a document.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204857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Each MS Office 2016 program has an Accessibility Checker that you can use to check your file if your document was created using Office 2016. If your document was created with a different version of Office, you can save the file in Office 2016 format, then check it. To get to it, select File -&gt; Check for Issues -&gt; Check Accessibility</a:t>
            </a:r>
          </a:p>
          <a:p>
            <a:pPr defTabSz="966612">
              <a:defRPr/>
            </a:pPr>
            <a:endParaRPr lang="en-US" sz="1200" dirty="0"/>
          </a:p>
          <a:p>
            <a:pPr defTabSz="966612">
              <a:defRPr/>
            </a:pPr>
            <a:r>
              <a:rPr lang="en-US" sz="1200" dirty="0"/>
              <a:t>The results of the checker will be listed as Errors and Warnings in the right-hand part of your screen. As you address/fix each issue, the errors and warnings go away</a:t>
            </a:r>
          </a:p>
        </p:txBody>
      </p:sp>
      <p:sp>
        <p:nvSpPr>
          <p:cNvPr id="4" name="Slide Number Placeholder 3"/>
          <p:cNvSpPr>
            <a:spLocks noGrp="1"/>
          </p:cNvSpPr>
          <p:nvPr>
            <p:ph type="sldNum" sz="quarter" idx="5"/>
          </p:nvPr>
        </p:nvSpPr>
        <p:spPr/>
        <p:txBody>
          <a:bodyPr/>
          <a:lstStyle/>
          <a:p>
            <a:fld id="{01F2A70B-78F2-4DCF-B53B-C990D2FAFB8A}" type="slidenum">
              <a:rPr lang="en-US" smtClean="0"/>
              <a:t>34</a:t>
            </a:fld>
            <a:endParaRPr lang="en-US"/>
          </a:p>
        </p:txBody>
      </p:sp>
    </p:spTree>
    <p:extLst>
      <p:ext uri="{BB962C8B-B14F-4D97-AF65-F5344CB8AC3E}">
        <p14:creationId xmlns:p14="http://schemas.microsoft.com/office/powerpoint/2010/main" val="2471127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Fill out the </a:t>
            </a:r>
            <a:r>
              <a:rPr lang="en-US" sz="1200" b="1" dirty="0"/>
              <a:t>Document Properties</a:t>
            </a:r>
            <a:r>
              <a:rPr lang="en-US" sz="1200" dirty="0"/>
              <a:t> following your organization’s standards. This provides background information on the file for those reviewing it later and assists search facilities on web sites or other document repositories. Take care to note information that should be omitted for security or privacy reasons, as well as information that should be included. </a:t>
            </a:r>
          </a:p>
          <a:p>
            <a:endParaRPr lang="en-US" sz="1200" dirty="0"/>
          </a:p>
          <a:p>
            <a:r>
              <a:rPr lang="en-US" sz="1200" dirty="0"/>
              <a:t>Click the </a:t>
            </a:r>
            <a:r>
              <a:rPr lang="en-US" sz="1200" b="1" dirty="0"/>
              <a:t>File</a:t>
            </a:r>
            <a:r>
              <a:rPr lang="en-US" sz="1200" dirty="0"/>
              <a:t> tab and choose the </a:t>
            </a:r>
            <a:r>
              <a:rPr lang="en-US" sz="1200" b="1" dirty="0"/>
              <a:t>Info</a:t>
            </a:r>
            <a:r>
              <a:rPr lang="en-US" sz="1200" dirty="0"/>
              <a:t> tab on the left.  On the right side there is a frame listing the properties.</a:t>
            </a:r>
          </a:p>
          <a:p>
            <a:endParaRPr lang="en-US" sz="1200" dirty="0"/>
          </a:p>
          <a:p>
            <a:pPr defTabSz="966612">
              <a:defRPr/>
            </a:pPr>
            <a:r>
              <a:rPr lang="en-US" sz="1200" dirty="0"/>
              <a:t>You may edit the properties directly here or use the drop-down menu by the Properties. Select </a:t>
            </a:r>
            <a:r>
              <a:rPr lang="en-US" sz="1200" b="1" dirty="0"/>
              <a:t>Advanced Properties.</a:t>
            </a:r>
          </a:p>
          <a:p>
            <a:pPr defTabSz="966612">
              <a:defRPr/>
            </a:pPr>
            <a:endParaRPr lang="en-US" sz="1200" b="1" dirty="0"/>
          </a:p>
          <a:p>
            <a:pPr defTabSz="966612">
              <a:defRPr/>
            </a:pPr>
            <a:r>
              <a:rPr lang="en-US" sz="1200" dirty="0"/>
              <a:t>Select the </a:t>
            </a:r>
            <a:r>
              <a:rPr lang="en-US" sz="1200" b="1" dirty="0"/>
              <a:t>Summary </a:t>
            </a:r>
            <a:r>
              <a:rPr lang="en-US" sz="1200" dirty="0"/>
              <a:t>tab and enter the information in the form.</a:t>
            </a:r>
          </a:p>
        </p:txBody>
      </p:sp>
      <p:sp>
        <p:nvSpPr>
          <p:cNvPr id="4" name="Slide Number Placeholder 3"/>
          <p:cNvSpPr>
            <a:spLocks noGrp="1"/>
          </p:cNvSpPr>
          <p:nvPr>
            <p:ph type="sldNum" sz="quarter" idx="5"/>
          </p:nvPr>
        </p:nvSpPr>
        <p:spPr/>
        <p:txBody>
          <a:bodyPr/>
          <a:lstStyle/>
          <a:p>
            <a:fld id="{01F2A70B-78F2-4DCF-B53B-C990D2FAFB8A}" type="slidenum">
              <a:rPr lang="en-US" smtClean="0"/>
              <a:t>35</a:t>
            </a:fld>
            <a:endParaRPr lang="en-US"/>
          </a:p>
        </p:txBody>
      </p:sp>
    </p:spTree>
    <p:extLst>
      <p:ext uri="{BB962C8B-B14F-4D97-AF65-F5344CB8AC3E}">
        <p14:creationId xmlns:p14="http://schemas.microsoft.com/office/powerpoint/2010/main" val="4267469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use the next two charts as a quick reference. Before I picked the color purple for the boxes, I made sure that it passed the color contrast checking tool I have. You can check contrast with a free tool I will describe in a little bit.</a:t>
            </a:r>
          </a:p>
        </p:txBody>
      </p:sp>
      <p:sp>
        <p:nvSpPr>
          <p:cNvPr id="4" name="Slide Number Placeholder 3"/>
          <p:cNvSpPr>
            <a:spLocks noGrp="1"/>
          </p:cNvSpPr>
          <p:nvPr>
            <p:ph type="sldNum" sz="quarter" idx="5"/>
          </p:nvPr>
        </p:nvSpPr>
        <p:spPr/>
        <p:txBody>
          <a:bodyPr/>
          <a:lstStyle/>
          <a:p>
            <a:fld id="{01F2A70B-78F2-4DCF-B53B-C990D2FAFB8A}" type="slidenum">
              <a:rPr lang="en-US" smtClean="0"/>
              <a:t>36</a:t>
            </a:fld>
            <a:endParaRPr lang="en-US"/>
          </a:p>
        </p:txBody>
      </p:sp>
    </p:spTree>
    <p:extLst>
      <p:ext uri="{BB962C8B-B14F-4D97-AF65-F5344CB8AC3E}">
        <p14:creationId xmlns:p14="http://schemas.microsoft.com/office/powerpoint/2010/main" val="291898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 Contrast Analyzer is a free program on The Paciello Group’s website. It’s available for Windows and Mac</a:t>
            </a:r>
          </a:p>
        </p:txBody>
      </p:sp>
      <p:sp>
        <p:nvSpPr>
          <p:cNvPr id="4" name="Slide Number Placeholder 3"/>
          <p:cNvSpPr>
            <a:spLocks noGrp="1"/>
          </p:cNvSpPr>
          <p:nvPr>
            <p:ph type="sldNum" sz="quarter" idx="5"/>
          </p:nvPr>
        </p:nvSpPr>
        <p:spPr/>
        <p:txBody>
          <a:bodyPr/>
          <a:lstStyle/>
          <a:p>
            <a:fld id="{01F2A70B-78F2-4DCF-B53B-C990D2FAFB8A}" type="slidenum">
              <a:rPr lang="en-US" smtClean="0"/>
              <a:t>38</a:t>
            </a:fld>
            <a:endParaRPr lang="en-US"/>
          </a:p>
        </p:txBody>
      </p:sp>
    </p:spTree>
    <p:extLst>
      <p:ext uri="{BB962C8B-B14F-4D97-AF65-F5344CB8AC3E}">
        <p14:creationId xmlns:p14="http://schemas.microsoft.com/office/powerpoint/2010/main" val="392803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9 basic requirements to make sure an Excel file</a:t>
            </a:r>
            <a:r>
              <a:rPr lang="en-US" baseline="0" dirty="0"/>
              <a:t> is accessible for screen reader users. </a:t>
            </a:r>
            <a:r>
              <a:rPr lang="en-US" dirty="0"/>
              <a:t>There are even more requirements if your Excel file</a:t>
            </a:r>
            <a:r>
              <a:rPr lang="en-US" baseline="0" dirty="0"/>
              <a:t> is used as a form for people to complete.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7846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 are several tips dealing with the A1 cell. A screen reader starts reading any sheet in cell A1. If you have a table on the sheet, A1 may simply be the title for the table. In a few minutes I will explain why it’s important to not leave A1 blank.</a:t>
            </a:r>
          </a:p>
          <a:p>
            <a:endParaRPr lang="en-US" sz="1200" dirty="0"/>
          </a:p>
          <a:p>
            <a:r>
              <a:rPr lang="en-US" sz="1200" dirty="0"/>
              <a:t>If the sheet is long or complex, add instructions or an overview in A1. </a:t>
            </a:r>
            <a:r>
              <a:rPr lang="en-US" dirty="0"/>
              <a:t>When visual users first open a spreadsheet, they get an immediate sense of what is on the sheet. Having a short sentence or two in A1 will give screen reader users the same quick overview. The text can say “This sheet contains 3 data tables” or “This sheet contains one chart and 2 tables” or “This sheet has 1 long table with 500 rows grouped by department.” </a:t>
            </a:r>
          </a:p>
          <a:p>
            <a:endParaRPr lang="en-US" dirty="0"/>
          </a:p>
          <a:p>
            <a:pPr defTabSz="966612">
              <a:defRPr/>
            </a:pPr>
            <a:r>
              <a:rPr lang="en-US" sz="1200" dirty="0"/>
              <a:t>You can make this text fairly small, or even change the color to match the background color.  This way it will not show up visually, but will still be read by the screen reader.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9365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Information located in the grid of worksheet cells is accessible to a screen reader user in the correct reading order.  Information floating on top of the grid of cells, such as text boxes, charts, and images, is not accessible in the correct reading order. </a:t>
            </a:r>
          </a:p>
          <a:p>
            <a:endParaRPr lang="en-US" sz="1200" dirty="0"/>
          </a:p>
          <a:p>
            <a:r>
              <a:rPr lang="en-US" sz="1200" dirty="0"/>
              <a:t>Floating content such as text boxes, charts, and images will be announced as “Embedded objects” when a sheet is first opened with a screen reader. If the object has alt text, it can be read by a screen reader, but the screen reader cannot tell where in the grid the object is located or what it may refer to in the grid.</a:t>
            </a:r>
          </a:p>
          <a:p>
            <a:r>
              <a:rPr lang="en-US" sz="1200" dirty="0"/>
              <a:t>Instead of a text box, put text in a cell. You will have to design the worksheet so that the text will be read in a reasonable order with respect to the other information it refers to.</a:t>
            </a:r>
          </a:p>
          <a:p>
            <a:endParaRPr lang="en-US" sz="1200" dirty="0"/>
          </a:p>
          <a:p>
            <a:pPr defTabSz="966612">
              <a:defRPr/>
            </a:pPr>
            <a:r>
              <a:rPr lang="en-US" sz="1200" dirty="0"/>
              <a:t>For images and charts, the alt text will have to explain the relationship of the image or chart to the other information on the sheet. I will explain about alternative text later in this training.  It works for images, but not for charts, but there is a workaround. The alt text could say something like “Chart from Data on the Worksheet named _______”</a:t>
            </a:r>
          </a:p>
        </p:txBody>
      </p:sp>
      <p:sp>
        <p:nvSpPr>
          <p:cNvPr id="4" name="Slide Number Placeholder 3"/>
          <p:cNvSpPr>
            <a:spLocks noGrp="1"/>
          </p:cNvSpPr>
          <p:nvPr>
            <p:ph type="sldNum" sz="quarter" idx="5"/>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129985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Avoid Blank Rows and Columns Within a Table</a:t>
            </a:r>
          </a:p>
          <a:p>
            <a:pPr lvl="0"/>
            <a:r>
              <a:rPr lang="en-US" sz="1200" dirty="0"/>
              <a:t>Resize your rows and columns to give them spacing that helps make the table readable rather than using blanks to create your spacing.  One really common mistake is leaving </a:t>
            </a:r>
            <a:r>
              <a:rPr lang="en-US" sz="1200" b="1" dirty="0"/>
              <a:t>column A</a:t>
            </a:r>
            <a:r>
              <a:rPr lang="en-US" sz="1200" dirty="0"/>
              <a:t> blank to look like a margin.</a:t>
            </a:r>
          </a:p>
          <a:p>
            <a:pPr lvl="0"/>
            <a:endParaRPr lang="en-US" sz="1200" dirty="0"/>
          </a:p>
          <a:p>
            <a:pPr lvl="0"/>
            <a:r>
              <a:rPr lang="en-US" sz="1200" dirty="0"/>
              <a:t>Also, if you have two or more tables on the same worksheet, leave a </a:t>
            </a:r>
            <a:r>
              <a:rPr lang="en-US" sz="1200" b="1" dirty="0"/>
              <a:t>single</a:t>
            </a:r>
            <a:r>
              <a:rPr lang="en-US" sz="1200" dirty="0"/>
              <a:t> blank row between each table.  You can resize the blank row to create a space that is visually appealing.</a:t>
            </a:r>
          </a:p>
          <a:p>
            <a:pPr defTabSz="966612">
              <a:defRPr/>
            </a:pPr>
            <a:endParaRPr lang="en-US" sz="1200" dirty="0"/>
          </a:p>
          <a:p>
            <a:pPr defTabSz="966612">
              <a:defRPr/>
            </a:pPr>
            <a:r>
              <a:rPr lang="en-US" sz="1200" dirty="0"/>
              <a:t>In addition, cells should not be left blank. If the cell really has no data, then you can put in:  “This cell intentionally left blank” or “No data.” You can make the text visually hidden by coloring the font the same color as background color.</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89227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hide columns:</a:t>
            </a:r>
          </a:p>
          <a:p>
            <a:pPr lvl="0"/>
            <a:r>
              <a:rPr lang="en-US" sz="1200" dirty="0"/>
              <a:t>Select the first blank column to the right of your data. Holding down </a:t>
            </a:r>
            <a:r>
              <a:rPr lang="en-US" sz="1200" b="1" dirty="0"/>
              <a:t>Shift </a:t>
            </a:r>
            <a:r>
              <a:rPr lang="en-US" sz="1200" dirty="0"/>
              <a:t>and</a:t>
            </a:r>
            <a:r>
              <a:rPr lang="en-US" sz="1200" b="1" dirty="0"/>
              <a:t> CTRL</a:t>
            </a:r>
            <a:r>
              <a:rPr lang="en-US" sz="1200" dirty="0"/>
              <a:t> keys, press the </a:t>
            </a:r>
            <a:r>
              <a:rPr lang="en-US" sz="1200" b="1" dirty="0"/>
              <a:t>right arrow </a:t>
            </a:r>
            <a:r>
              <a:rPr lang="en-US" sz="1200" dirty="0"/>
              <a:t>key.</a:t>
            </a:r>
          </a:p>
          <a:p>
            <a:pPr lvl="0"/>
            <a:r>
              <a:rPr lang="en-US" sz="1200" dirty="0"/>
              <a:t>Right-click in the selected area and choose </a:t>
            </a:r>
            <a:r>
              <a:rPr lang="en-US" sz="1200" b="1" dirty="0"/>
              <a:t>Hide</a:t>
            </a:r>
            <a:r>
              <a:rPr lang="en-US" sz="1200" dirty="0"/>
              <a:t>.</a:t>
            </a:r>
          </a:p>
          <a:p>
            <a:r>
              <a:rPr lang="en-US" sz="1200" dirty="0"/>
              <a:t>To hide rows:</a:t>
            </a:r>
          </a:p>
          <a:p>
            <a:pPr lvl="0"/>
            <a:r>
              <a:rPr lang="en-US" sz="1200" dirty="0"/>
              <a:t>Leave one blank row below your data, then select the next row below that. Holding down </a:t>
            </a:r>
            <a:r>
              <a:rPr lang="en-US" sz="1200" b="1" dirty="0"/>
              <a:t>Shift</a:t>
            </a:r>
            <a:r>
              <a:rPr lang="en-US" sz="1200" dirty="0"/>
              <a:t> and CTRL, press the </a:t>
            </a:r>
            <a:r>
              <a:rPr lang="en-US" sz="1200" b="1" dirty="0"/>
              <a:t>down arrow</a:t>
            </a:r>
            <a:r>
              <a:rPr lang="en-US" sz="1200" dirty="0"/>
              <a:t> key. </a:t>
            </a:r>
          </a:p>
          <a:p>
            <a:pPr lvl="0"/>
            <a:r>
              <a:rPr lang="en-US" sz="1200" dirty="0"/>
              <a:t>Right-click in the selected area and choose </a:t>
            </a:r>
            <a:r>
              <a:rPr lang="en-US" sz="1200" b="1" dirty="0"/>
              <a:t>Hide.</a:t>
            </a:r>
            <a:endParaRPr lang="en-US" sz="1200" dirty="0"/>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33070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Merged cells</a:t>
            </a:r>
            <a:r>
              <a:rPr lang="en-US" baseline="0" dirty="0"/>
              <a:t> in the data portion will be difficult for screen reader users to understand. It is OK to have them in the title portions of tables, but not in the data portion.</a:t>
            </a:r>
          </a:p>
        </p:txBody>
      </p:sp>
      <p:sp>
        <p:nvSpPr>
          <p:cNvPr id="4" name="Slide Number Placeholder 3"/>
          <p:cNvSpPr>
            <a:spLocks noGrp="1"/>
          </p:cNvSpPr>
          <p:nvPr>
            <p:ph type="sldNum" sz="quarter" idx="5"/>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18230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b="1">
                <a:latin typeface="Atkinson Hyperlegible" pitchFamily="50" charset="0"/>
              </a:defRPr>
            </a:lvl1pPr>
          </a:lstStyle>
          <a:p>
            <a:r>
              <a:rPr lang="en-US" dirty="0"/>
              <a:t>Click to edit Master title style</a:t>
            </a:r>
            <a:endParaRPr dirty="0"/>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latin typeface="Atkinson Hyperlegible"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dirty="0"/>
              <a:t>Click to edit Master title style</a:t>
            </a:r>
            <a:endParaRPr dirty="0"/>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b="1">
                <a:latin typeface="Atkinson Hyperlegible" pitchFamily="50" charset="0"/>
              </a:defRPr>
            </a:lvl1pPr>
          </a:lstStyle>
          <a:p>
            <a:r>
              <a:rPr lang="en-US" dirty="0"/>
              <a:t>Click to edit Master title style</a:t>
            </a:r>
            <a:endParaRPr dirty="0"/>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1pPr>
              <a:defRPr>
                <a:latin typeface="Atkinson Hyperlegible" pitchFamily="50" charset="0"/>
              </a:defRPr>
            </a:lvl1pPr>
            <a:lvl2pPr marL="548640">
              <a:defRPr>
                <a:latin typeface="Atkinson Hyperlegible" pitchFamily="50" charset="0"/>
              </a:defRPr>
            </a:lvl2pPr>
            <a:lvl3pPr marL="777240">
              <a:defRPr>
                <a:latin typeface="Atkinson Hyperlegible" pitchFamily="50" charset="0"/>
              </a:defRPr>
            </a:lvl3pPr>
            <a:lvl4pPr marL="1005840">
              <a:defRPr>
                <a:latin typeface="Atkinson Hyperlegible" pitchFamily="50" charset="0"/>
              </a:defRPr>
            </a:lvl4pPr>
            <a:lvl5pPr marL="1234440">
              <a:defRPr>
                <a:latin typeface="Atkinson Hyperlegible" pitchFamily="50" charset="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dirty="0"/>
              <a:t>Click to edit Master title style</a:t>
            </a:r>
            <a:endParaRPr dirty="0"/>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dirty="0"/>
              <a:t>Click to edit Master title style</a:t>
            </a:r>
            <a:endParaRPr dirty="0"/>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dirty="0"/>
              <a:t>Click to edit Master title style</a:t>
            </a:r>
            <a:endParaRPr dirty="0"/>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5/13/2024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5/13/2024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5/13/2024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dirty="0"/>
              <a:t>Click to edit Master title style</a:t>
            </a:r>
            <a:endParaRPr dirty="0"/>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1"/>
            </a:lvl1pPr>
          </a:lstStyle>
          <a:p>
            <a:r>
              <a:rPr lang="en-US" dirty="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5/13/2024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Atkinson Hyperlegible" pitchFamily="50" charset="0"/>
          <a:ea typeface="+mj-ea"/>
          <a:cs typeface="+mj-cs"/>
        </a:defRPr>
      </a:lvl1pPr>
    </p:titleStyle>
    <p:bodyStyle>
      <a:lvl1pPr marL="274320" indent="-274320" algn="l" defTabSz="914400" rtl="0" eaLnBrk="1" latinLnBrk="0" hangingPunct="1">
        <a:lnSpc>
          <a:spcPct val="15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76072" indent="-274320" algn="l" defTabSz="914400" rtl="0" eaLnBrk="1" latinLnBrk="0" hangingPunct="1">
        <a:lnSpc>
          <a:spcPct val="15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804672" indent="-228600" algn="l" defTabSz="914400" rtl="0" eaLnBrk="1" latinLnBrk="0" hangingPunct="1">
        <a:lnSpc>
          <a:spcPct val="15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33272" indent="-228600" algn="l" defTabSz="914400" rtl="0" eaLnBrk="1" latinLnBrk="0" hangingPunct="1">
        <a:lnSpc>
          <a:spcPct val="15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61872" indent="-228600" algn="l" defTabSz="914400" rtl="0" eaLnBrk="1" latinLnBrk="0" hangingPunct="1">
        <a:lnSpc>
          <a:spcPct val="15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Excel%20365-JAWS2021-NVDA2020.mp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steinberg@austinchronic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mailto:richard.steinberg@wellsfarg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pgi.com/color-contrast-checke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Microsoft Excel Accessibility for</a:t>
            </a:r>
            <a:br>
              <a:rPr lang="en-US" b="1" dirty="0"/>
            </a:br>
            <a:r>
              <a:rPr lang="en-US" b="1" dirty="0" err="1"/>
              <a:t>AccessU</a:t>
            </a:r>
            <a:r>
              <a:rPr lang="en-US" b="1" dirty="0"/>
              <a:t> 2024</a:t>
            </a:r>
          </a:p>
        </p:txBody>
      </p:sp>
      <p:sp>
        <p:nvSpPr>
          <p:cNvPr id="3" name="Subtitle 2"/>
          <p:cNvSpPr>
            <a:spLocks noGrp="1"/>
          </p:cNvSpPr>
          <p:nvPr>
            <p:ph type="subTitle" idx="1"/>
          </p:nvPr>
        </p:nvSpPr>
        <p:spPr>
          <a:xfrm>
            <a:off x="1522413" y="5105400"/>
            <a:ext cx="9905999" cy="1066800"/>
          </a:xfrm>
        </p:spPr>
        <p:txBody>
          <a:bodyPr/>
          <a:lstStyle/>
          <a:p>
            <a:r>
              <a:rPr lang="en-US" dirty="0"/>
              <a:t>How to Create Excel Files that Can Be Read by All People</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E284-5470-47B5-AECB-188BE183F212}"/>
              </a:ext>
            </a:extLst>
          </p:cNvPr>
          <p:cNvSpPr>
            <a:spLocks noGrp="1"/>
          </p:cNvSpPr>
          <p:nvPr>
            <p:ph type="title"/>
          </p:nvPr>
        </p:nvSpPr>
        <p:spPr>
          <a:xfrm>
            <a:off x="1522414" y="274638"/>
            <a:ext cx="9829798" cy="1020762"/>
          </a:xfrm>
        </p:spPr>
        <p:txBody>
          <a:bodyPr>
            <a:normAutofit/>
          </a:bodyPr>
          <a:lstStyle/>
          <a:p>
            <a:r>
              <a:rPr lang="en-US" b="1" dirty="0"/>
              <a:t>4. No Merged or Split Cells in Data Portion </a:t>
            </a:r>
          </a:p>
        </p:txBody>
      </p:sp>
      <p:pic>
        <p:nvPicPr>
          <p:cNvPr id="4" name="Content Placeholder 3" descr="A table where the title in cells A1 to C1 is merged">
            <a:extLst>
              <a:ext uri="{FF2B5EF4-FFF2-40B4-BE49-F238E27FC236}">
                <a16:creationId xmlns:a16="http://schemas.microsoft.com/office/drawing/2014/main" id="{A1858057-87EB-4BD8-836E-BE4F1C4704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2119" y="1845734"/>
            <a:ext cx="8295586" cy="1652840"/>
          </a:xfrm>
        </p:spPr>
      </p:pic>
      <p:pic>
        <p:nvPicPr>
          <p:cNvPr id="5" name="Picture 4" descr="example of merged cells in data portion of table">
            <a:extLst>
              <a:ext uri="{FF2B5EF4-FFF2-40B4-BE49-F238E27FC236}">
                <a16:creationId xmlns:a16="http://schemas.microsoft.com/office/drawing/2014/main" id="{64657E4D-208C-45CA-A5C7-5C4BFC3C1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69" y="3967468"/>
            <a:ext cx="5871695" cy="2341757"/>
          </a:xfrm>
          <a:prstGeom prst="rect">
            <a:avLst/>
          </a:prstGeom>
        </p:spPr>
      </p:pic>
    </p:spTree>
    <p:extLst>
      <p:ext uri="{BB962C8B-B14F-4D97-AF65-F5344CB8AC3E}">
        <p14:creationId xmlns:p14="http://schemas.microsoft.com/office/powerpoint/2010/main" val="66235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7910-232F-4C63-B975-AC905B80CB94}"/>
              </a:ext>
            </a:extLst>
          </p:cNvPr>
          <p:cNvSpPr>
            <a:spLocks noGrp="1"/>
          </p:cNvSpPr>
          <p:nvPr>
            <p:ph type="title"/>
          </p:nvPr>
        </p:nvSpPr>
        <p:spPr/>
        <p:txBody>
          <a:bodyPr>
            <a:normAutofit/>
          </a:bodyPr>
          <a:lstStyle/>
          <a:p>
            <a:r>
              <a:rPr lang="en-US" b="1" dirty="0"/>
              <a:t>5. Worksheet Names, Table Titles, Blank Worksheets </a:t>
            </a:r>
          </a:p>
        </p:txBody>
      </p:sp>
      <p:pic>
        <p:nvPicPr>
          <p:cNvPr id="4" name="Content Placeholder 3" descr="Example of naming worksheet">
            <a:extLst>
              <a:ext uri="{FF2B5EF4-FFF2-40B4-BE49-F238E27FC236}">
                <a16:creationId xmlns:a16="http://schemas.microsoft.com/office/drawing/2014/main" id="{73EDCE51-C7E1-4E52-83A2-66586F5BDB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396" y="1944260"/>
            <a:ext cx="6011416" cy="3034334"/>
          </a:xfrm>
        </p:spPr>
      </p:pic>
      <p:pic>
        <p:nvPicPr>
          <p:cNvPr id="5" name="Picture 4" descr="Example of giving descriptive title for a table">
            <a:extLst>
              <a:ext uri="{FF2B5EF4-FFF2-40B4-BE49-F238E27FC236}">
                <a16:creationId xmlns:a16="http://schemas.microsoft.com/office/drawing/2014/main" id="{580D8DFA-930E-4A82-89CD-CA832DAD6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087" y="1835344"/>
            <a:ext cx="4505325" cy="3143250"/>
          </a:xfrm>
          <a:prstGeom prst="rect">
            <a:avLst/>
          </a:prstGeom>
        </p:spPr>
      </p:pic>
    </p:spTree>
    <p:extLst>
      <p:ext uri="{BB962C8B-B14F-4D97-AF65-F5344CB8AC3E}">
        <p14:creationId xmlns:p14="http://schemas.microsoft.com/office/powerpoint/2010/main" val="333647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74C-D136-4E9D-B264-A1D5E0C362E7}"/>
              </a:ext>
            </a:extLst>
          </p:cNvPr>
          <p:cNvSpPr>
            <a:spLocks noGrp="1"/>
          </p:cNvSpPr>
          <p:nvPr>
            <p:ph type="title"/>
          </p:nvPr>
        </p:nvSpPr>
        <p:spPr/>
        <p:txBody>
          <a:bodyPr/>
          <a:lstStyle/>
          <a:p>
            <a:r>
              <a:rPr lang="en-US" b="1" dirty="0"/>
              <a:t>6. Row and Column Headers</a:t>
            </a:r>
          </a:p>
        </p:txBody>
      </p:sp>
      <p:pic>
        <p:nvPicPr>
          <p:cNvPr id="4" name="Content Placeholder 10" descr="Example of using the name manager to define title region">
            <a:extLst>
              <a:ext uri="{FF2B5EF4-FFF2-40B4-BE49-F238E27FC236}">
                <a16:creationId xmlns:a16="http://schemas.microsoft.com/office/drawing/2014/main" id="{B63D2F97-71BC-43E0-8770-2FD97A696F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341" y="2067612"/>
            <a:ext cx="11520278" cy="3220005"/>
          </a:xfrm>
        </p:spPr>
      </p:pic>
    </p:spTree>
    <p:extLst>
      <p:ext uri="{BB962C8B-B14F-4D97-AF65-F5344CB8AC3E}">
        <p14:creationId xmlns:p14="http://schemas.microsoft.com/office/powerpoint/2010/main" val="400204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5EFE-5CC4-4369-B836-25D581B665B0}"/>
              </a:ext>
            </a:extLst>
          </p:cNvPr>
          <p:cNvSpPr>
            <a:spLocks noGrp="1"/>
          </p:cNvSpPr>
          <p:nvPr>
            <p:ph type="title"/>
          </p:nvPr>
        </p:nvSpPr>
        <p:spPr/>
        <p:txBody>
          <a:bodyPr/>
          <a:lstStyle/>
          <a:p>
            <a:r>
              <a:rPr lang="en-US" b="1" dirty="0"/>
              <a:t>Using Excel’s Built-In Table Header – </a:t>
            </a:r>
            <a:br>
              <a:rPr lang="en-US" b="1" dirty="0"/>
            </a:br>
            <a:r>
              <a:rPr lang="en-US" b="1" dirty="0"/>
              <a:t>Slide 1 of 4</a:t>
            </a:r>
          </a:p>
        </p:txBody>
      </p:sp>
      <p:sp>
        <p:nvSpPr>
          <p:cNvPr id="3" name="Content Placeholder 2">
            <a:extLst>
              <a:ext uri="{FF2B5EF4-FFF2-40B4-BE49-F238E27FC236}">
                <a16:creationId xmlns:a16="http://schemas.microsoft.com/office/drawing/2014/main" id="{81E719D7-4DB5-4422-876E-81229335B375}"/>
              </a:ext>
            </a:extLst>
          </p:cNvPr>
          <p:cNvSpPr>
            <a:spLocks noGrp="1"/>
          </p:cNvSpPr>
          <p:nvPr>
            <p:ph idx="1"/>
          </p:nvPr>
        </p:nvSpPr>
        <p:spPr/>
        <p:txBody>
          <a:bodyPr/>
          <a:lstStyle/>
          <a:p>
            <a:r>
              <a:rPr lang="en-US" dirty="0"/>
              <a:t>Only works with column headers</a:t>
            </a:r>
          </a:p>
          <a:p>
            <a:r>
              <a:rPr lang="en-US" dirty="0"/>
              <a:t>Works with JAWS 2019-2022 and Excel 2016-365</a:t>
            </a:r>
          </a:p>
          <a:p>
            <a:r>
              <a:rPr lang="en-US" dirty="0"/>
              <a:t>Doesn’t work with NVDA or </a:t>
            </a:r>
            <a:r>
              <a:rPr lang="en-US" dirty="0" err="1"/>
              <a:t>VoiceOver</a:t>
            </a:r>
            <a:endParaRPr lang="en-US" dirty="0"/>
          </a:p>
          <a:p>
            <a:r>
              <a:rPr lang="en-US" dirty="0">
                <a:hlinkClick r:id="rId3" action="ppaction://hlinkfile"/>
              </a:rPr>
              <a:t>See video</a:t>
            </a:r>
            <a:endParaRPr lang="en-US" dirty="0"/>
          </a:p>
        </p:txBody>
      </p:sp>
    </p:spTree>
    <p:extLst>
      <p:ext uri="{BB962C8B-B14F-4D97-AF65-F5344CB8AC3E}">
        <p14:creationId xmlns:p14="http://schemas.microsoft.com/office/powerpoint/2010/main" val="38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A8E0-96FF-48C5-8BEC-C3FEB8B20BD1}"/>
              </a:ext>
            </a:extLst>
          </p:cNvPr>
          <p:cNvSpPr>
            <a:spLocks noGrp="1"/>
          </p:cNvSpPr>
          <p:nvPr>
            <p:ph type="title"/>
          </p:nvPr>
        </p:nvSpPr>
        <p:spPr/>
        <p:txBody>
          <a:bodyPr/>
          <a:lstStyle/>
          <a:p>
            <a:r>
              <a:rPr lang="en-US" b="1" dirty="0"/>
              <a:t>Using Excel’s Built-In Table Header – </a:t>
            </a:r>
            <a:br>
              <a:rPr lang="en-US" b="1" dirty="0"/>
            </a:br>
            <a:r>
              <a:rPr lang="en-US" b="1" dirty="0"/>
              <a:t>Slide 2 of 4</a:t>
            </a:r>
            <a:endParaRPr lang="en-US" dirty="0"/>
          </a:p>
        </p:txBody>
      </p:sp>
      <p:pic>
        <p:nvPicPr>
          <p:cNvPr id="5" name="Picture 4" descr="Step 1, select table. Step 2 Select Format as Table from top ribbon on home tab Step 3 Select table style">
            <a:extLst>
              <a:ext uri="{FF2B5EF4-FFF2-40B4-BE49-F238E27FC236}">
                <a16:creationId xmlns:a16="http://schemas.microsoft.com/office/drawing/2014/main" id="{5DF9AE4B-C525-48B0-B94F-69F7D486B952}"/>
              </a:ext>
            </a:extLst>
          </p:cNvPr>
          <p:cNvPicPr>
            <a:picLocks noChangeAspect="1"/>
          </p:cNvPicPr>
          <p:nvPr/>
        </p:nvPicPr>
        <p:blipFill>
          <a:blip r:embed="rId3"/>
          <a:stretch>
            <a:fillRect/>
          </a:stretch>
        </p:blipFill>
        <p:spPr>
          <a:xfrm>
            <a:off x="1645781" y="1735743"/>
            <a:ext cx="9057143" cy="4847619"/>
          </a:xfrm>
          <a:prstGeom prst="rect">
            <a:avLst/>
          </a:prstGeom>
        </p:spPr>
      </p:pic>
    </p:spTree>
    <p:extLst>
      <p:ext uri="{BB962C8B-B14F-4D97-AF65-F5344CB8AC3E}">
        <p14:creationId xmlns:p14="http://schemas.microsoft.com/office/powerpoint/2010/main" val="111531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3 of 4</a:t>
            </a:r>
            <a:endParaRPr lang="en-US" dirty="0"/>
          </a:p>
        </p:txBody>
      </p:sp>
      <p:pic>
        <p:nvPicPr>
          <p:cNvPr id="5" name="Picture 4" descr="Step 4 make sure checkbox is checked for My table has headers. Step 5 select OK button">
            <a:extLst>
              <a:ext uri="{FF2B5EF4-FFF2-40B4-BE49-F238E27FC236}">
                <a16:creationId xmlns:a16="http://schemas.microsoft.com/office/drawing/2014/main" id="{9D84B01B-5E47-4432-94C9-7CA83AC5BB1D}"/>
              </a:ext>
            </a:extLst>
          </p:cNvPr>
          <p:cNvPicPr>
            <a:picLocks noChangeAspect="1"/>
          </p:cNvPicPr>
          <p:nvPr/>
        </p:nvPicPr>
        <p:blipFill>
          <a:blip r:embed="rId3"/>
          <a:stretch>
            <a:fillRect/>
          </a:stretch>
        </p:blipFill>
        <p:spPr>
          <a:xfrm>
            <a:off x="1674812" y="1905000"/>
            <a:ext cx="8610600" cy="4563103"/>
          </a:xfrm>
          <a:prstGeom prst="rect">
            <a:avLst/>
          </a:prstGeom>
        </p:spPr>
      </p:pic>
    </p:spTree>
    <p:extLst>
      <p:ext uri="{BB962C8B-B14F-4D97-AF65-F5344CB8AC3E}">
        <p14:creationId xmlns:p14="http://schemas.microsoft.com/office/powerpoint/2010/main" val="391664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AB9C-605C-4BE8-8D9B-F820737625AF}"/>
              </a:ext>
            </a:extLst>
          </p:cNvPr>
          <p:cNvSpPr>
            <a:spLocks noGrp="1"/>
          </p:cNvSpPr>
          <p:nvPr>
            <p:ph type="title"/>
          </p:nvPr>
        </p:nvSpPr>
        <p:spPr/>
        <p:txBody>
          <a:bodyPr/>
          <a:lstStyle/>
          <a:p>
            <a:r>
              <a:rPr lang="en-US" b="1" dirty="0"/>
              <a:t>Using Excel’s Built-In Table Header – </a:t>
            </a:r>
            <a:br>
              <a:rPr lang="en-US" b="1" dirty="0"/>
            </a:br>
            <a:r>
              <a:rPr lang="en-US" b="1" dirty="0"/>
              <a:t>Slide 4 of 4</a:t>
            </a:r>
            <a:endParaRPr lang="en-US" dirty="0"/>
          </a:p>
        </p:txBody>
      </p:sp>
      <p:sp>
        <p:nvSpPr>
          <p:cNvPr id="6" name="TextBox 5">
            <a:extLst>
              <a:ext uri="{FF2B5EF4-FFF2-40B4-BE49-F238E27FC236}">
                <a16:creationId xmlns:a16="http://schemas.microsoft.com/office/drawing/2014/main" id="{A3FBD260-72F2-4852-B49F-C719C91499F1}"/>
              </a:ext>
            </a:extLst>
          </p:cNvPr>
          <p:cNvSpPr txBox="1"/>
          <p:nvPr/>
        </p:nvSpPr>
        <p:spPr>
          <a:xfrm>
            <a:off x="1552910" y="1905000"/>
            <a:ext cx="926590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tkinson Hyperlegible" pitchFamily="50" charset="0"/>
              </a:rPr>
              <a:t>If you choose this method, give tables unique names</a:t>
            </a:r>
          </a:p>
        </p:txBody>
      </p:sp>
      <p:pic>
        <p:nvPicPr>
          <p:cNvPr id="2050" name="Picture 2" descr="Name table in Table Design Tab then use Table Name field">
            <a:extLst>
              <a:ext uri="{FF2B5EF4-FFF2-40B4-BE49-F238E27FC236}">
                <a16:creationId xmlns:a16="http://schemas.microsoft.com/office/drawing/2014/main" id="{0E619E73-97FB-4DA8-B3C0-3D6FCC88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 y="2895600"/>
            <a:ext cx="11201400" cy="356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3169-D3FC-4DDF-B3C7-EF74B5A282CF}"/>
              </a:ext>
            </a:extLst>
          </p:cNvPr>
          <p:cNvSpPr>
            <a:spLocks noGrp="1"/>
          </p:cNvSpPr>
          <p:nvPr>
            <p:ph type="title"/>
          </p:nvPr>
        </p:nvSpPr>
        <p:spPr/>
        <p:txBody>
          <a:bodyPr/>
          <a:lstStyle/>
          <a:p>
            <a:r>
              <a:rPr lang="en-US" b="1" dirty="0"/>
              <a:t>7. Alternative Text</a:t>
            </a:r>
          </a:p>
        </p:txBody>
      </p:sp>
      <p:pic>
        <p:nvPicPr>
          <p:cNvPr id="4" name="Content Placeholder 5" descr="Example of inserting chart and adding description of the chart as white text on white background">
            <a:extLst>
              <a:ext uri="{FF2B5EF4-FFF2-40B4-BE49-F238E27FC236}">
                <a16:creationId xmlns:a16="http://schemas.microsoft.com/office/drawing/2014/main" id="{79803FFC-0B48-40F0-BD3F-1151BDFD2C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814" y="1869880"/>
            <a:ext cx="11322398" cy="4385144"/>
          </a:xfrm>
        </p:spPr>
      </p:pic>
    </p:spTree>
    <p:extLst>
      <p:ext uri="{BB962C8B-B14F-4D97-AF65-F5344CB8AC3E}">
        <p14:creationId xmlns:p14="http://schemas.microsoft.com/office/powerpoint/2010/main" val="9693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5243-4F74-4EC7-A5C2-94DD965C9716}"/>
              </a:ext>
            </a:extLst>
          </p:cNvPr>
          <p:cNvSpPr>
            <a:spLocks noGrp="1"/>
          </p:cNvSpPr>
          <p:nvPr>
            <p:ph type="title"/>
          </p:nvPr>
        </p:nvSpPr>
        <p:spPr/>
        <p:txBody>
          <a:bodyPr/>
          <a:lstStyle/>
          <a:p>
            <a:r>
              <a:rPr lang="en-US" b="1" dirty="0"/>
              <a:t>8. End of Worksheet, Workbook</a:t>
            </a:r>
          </a:p>
        </p:txBody>
      </p:sp>
      <p:pic>
        <p:nvPicPr>
          <p:cNvPr id="4" name="Content Placeholder 3" descr="Excel sheet with end of worksheet on last line">
            <a:extLst>
              <a:ext uri="{FF2B5EF4-FFF2-40B4-BE49-F238E27FC236}">
                <a16:creationId xmlns:a16="http://schemas.microsoft.com/office/drawing/2014/main" id="{4C9B443A-B336-4A41-A950-458D9CDBB0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0405" y="2014848"/>
            <a:ext cx="9912149" cy="2292108"/>
          </a:xfrm>
        </p:spPr>
      </p:pic>
    </p:spTree>
    <p:extLst>
      <p:ext uri="{BB962C8B-B14F-4D97-AF65-F5344CB8AC3E}">
        <p14:creationId xmlns:p14="http://schemas.microsoft.com/office/powerpoint/2010/main" val="214613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24FE-EFD4-44AE-A9D6-8876CB72625A}"/>
              </a:ext>
            </a:extLst>
          </p:cNvPr>
          <p:cNvSpPr>
            <a:spLocks noGrp="1"/>
          </p:cNvSpPr>
          <p:nvPr>
            <p:ph type="title"/>
          </p:nvPr>
        </p:nvSpPr>
        <p:spPr/>
        <p:txBody>
          <a:bodyPr/>
          <a:lstStyle/>
          <a:p>
            <a:r>
              <a:rPr lang="en-US" b="1" dirty="0"/>
              <a:t>9. Before Saving</a:t>
            </a:r>
          </a:p>
        </p:txBody>
      </p:sp>
      <p:sp>
        <p:nvSpPr>
          <p:cNvPr id="3" name="Content Placeholder 2">
            <a:extLst>
              <a:ext uri="{FF2B5EF4-FFF2-40B4-BE49-F238E27FC236}">
                <a16:creationId xmlns:a16="http://schemas.microsoft.com/office/drawing/2014/main" id="{CA77FCA1-2120-48E4-A025-237B4E21C7DF}"/>
              </a:ext>
            </a:extLst>
          </p:cNvPr>
          <p:cNvSpPr>
            <a:spLocks noGrp="1"/>
          </p:cNvSpPr>
          <p:nvPr>
            <p:ph idx="1"/>
          </p:nvPr>
        </p:nvSpPr>
        <p:spPr/>
        <p:txBody>
          <a:bodyPr/>
          <a:lstStyle/>
          <a:p>
            <a:pPr marL="457200" indent="-457200">
              <a:lnSpc>
                <a:spcPct val="80000"/>
              </a:lnSpc>
              <a:buClr>
                <a:schemeClr val="accent2"/>
              </a:buClr>
              <a:buFont typeface="+mj-lt"/>
              <a:buAutoNum type="arabicPeriod"/>
            </a:pPr>
            <a:r>
              <a:rPr lang="en-US" sz="2400" dirty="0"/>
              <a:t>Select A1 cell on first sheet of workbook and save file unless you want users to start at a different part of the workbook when they open file</a:t>
            </a:r>
          </a:p>
          <a:p>
            <a:pPr marL="457200" indent="-457200">
              <a:lnSpc>
                <a:spcPct val="80000"/>
              </a:lnSpc>
              <a:buClr>
                <a:schemeClr val="accent2"/>
              </a:buClr>
              <a:buFont typeface="+mj-lt"/>
              <a:buAutoNum type="arabicPeriod"/>
            </a:pPr>
            <a:r>
              <a:rPr lang="en-US" sz="2400" dirty="0"/>
              <a:t>Check spelling</a:t>
            </a:r>
          </a:p>
          <a:p>
            <a:pPr marL="457200" indent="-457200">
              <a:lnSpc>
                <a:spcPct val="80000"/>
              </a:lnSpc>
              <a:buClr>
                <a:schemeClr val="accent2"/>
              </a:buClr>
              <a:buFont typeface="+mj-lt"/>
              <a:buAutoNum type="arabicPeriod"/>
            </a:pPr>
            <a:r>
              <a:rPr lang="en-US" sz="2400" dirty="0"/>
              <a:t>Set Print Area</a:t>
            </a:r>
          </a:p>
          <a:p>
            <a:pPr marL="457200" indent="-457200">
              <a:lnSpc>
                <a:spcPct val="80000"/>
              </a:lnSpc>
              <a:buClr>
                <a:schemeClr val="accent2"/>
              </a:buClr>
              <a:buFont typeface="+mj-lt"/>
              <a:buAutoNum type="arabicPeriod"/>
            </a:pPr>
            <a:r>
              <a:rPr lang="en-US" sz="2400" dirty="0"/>
              <a:t>Remove Comments</a:t>
            </a:r>
          </a:p>
          <a:p>
            <a:pPr marL="457200" indent="-457200">
              <a:lnSpc>
                <a:spcPct val="80000"/>
              </a:lnSpc>
              <a:buClr>
                <a:schemeClr val="accent2"/>
              </a:buClr>
              <a:buFont typeface="+mj-lt"/>
              <a:buAutoNum type="arabicPeriod"/>
            </a:pPr>
            <a:r>
              <a:rPr lang="en-US" dirty="0"/>
              <a:t>Run Accessibility Checker</a:t>
            </a:r>
            <a:endParaRPr lang="en-US" sz="2400" dirty="0"/>
          </a:p>
        </p:txBody>
      </p:sp>
    </p:spTree>
    <p:extLst>
      <p:ext uri="{BB962C8B-B14F-4D97-AF65-F5344CB8AC3E}">
        <p14:creationId xmlns:p14="http://schemas.microsoft.com/office/powerpoint/2010/main" val="338676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4D9E-7379-4FFD-BDA3-ECE57988E58D}"/>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5BE2F95-347B-44A5-92FF-0AED5B55515B}"/>
              </a:ext>
            </a:extLst>
          </p:cNvPr>
          <p:cNvSpPr>
            <a:spLocks noGrp="1"/>
          </p:cNvSpPr>
          <p:nvPr>
            <p:ph idx="1"/>
          </p:nvPr>
        </p:nvSpPr>
        <p:spPr>
          <a:xfrm>
            <a:off x="1370012" y="1905000"/>
            <a:ext cx="4724400" cy="4267200"/>
          </a:xfrm>
        </p:spPr>
        <p:txBody>
          <a:bodyPr/>
          <a:lstStyle/>
          <a:p>
            <a:pPr marL="0" indent="0">
              <a:buNone/>
            </a:pPr>
            <a:r>
              <a:rPr lang="en-US" dirty="0"/>
              <a:t>Richard U Steinberg</a:t>
            </a:r>
          </a:p>
          <a:p>
            <a:pPr marL="0" indent="0">
              <a:buNone/>
            </a:pPr>
            <a:r>
              <a:rPr lang="en-US" dirty="0">
                <a:hlinkClick r:id="rId3"/>
              </a:rPr>
              <a:t>rsteinberg@austinchronicle.com</a:t>
            </a:r>
            <a:endParaRPr lang="en-US" dirty="0"/>
          </a:p>
          <a:p>
            <a:pPr marL="0" indent="0">
              <a:buNone/>
            </a:pPr>
            <a:r>
              <a:rPr lang="en-US" dirty="0">
                <a:hlinkClick r:id="rId4"/>
              </a:rPr>
              <a:t>richard.steinberg@wellsfargo.com</a:t>
            </a:r>
            <a:endParaRPr lang="en-US" dirty="0"/>
          </a:p>
          <a:p>
            <a:pPr marL="0" indent="0">
              <a:buNone/>
            </a:pPr>
            <a:endParaRPr lang="en-US" dirty="0"/>
          </a:p>
          <a:p>
            <a:pPr marL="0" indent="0">
              <a:buNone/>
            </a:pPr>
            <a:endParaRPr lang="en-US" dirty="0"/>
          </a:p>
        </p:txBody>
      </p:sp>
      <p:pic>
        <p:nvPicPr>
          <p:cNvPr id="5" name="Picture 4" descr="Richard Steinberg">
            <a:extLst>
              <a:ext uri="{FF2B5EF4-FFF2-40B4-BE49-F238E27FC236}">
                <a16:creationId xmlns:a16="http://schemas.microsoft.com/office/drawing/2014/main" id="{5EC7203A-512B-46BE-B29E-DBA66E54A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212" y="1676400"/>
            <a:ext cx="4724400" cy="4724400"/>
          </a:xfrm>
          <a:prstGeom prst="rect">
            <a:avLst/>
          </a:prstGeom>
        </p:spPr>
      </p:pic>
    </p:spTree>
    <p:extLst>
      <p:ext uri="{BB962C8B-B14F-4D97-AF65-F5344CB8AC3E}">
        <p14:creationId xmlns:p14="http://schemas.microsoft.com/office/powerpoint/2010/main" val="238188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A3EE-B617-43ED-A1EB-00464DF90E4D}"/>
              </a:ext>
            </a:extLst>
          </p:cNvPr>
          <p:cNvSpPr>
            <a:spLocks noGrp="1"/>
          </p:cNvSpPr>
          <p:nvPr>
            <p:ph type="title"/>
          </p:nvPr>
        </p:nvSpPr>
        <p:spPr/>
        <p:txBody>
          <a:bodyPr/>
          <a:lstStyle/>
          <a:p>
            <a:r>
              <a:rPr lang="en-US" dirty="0"/>
              <a:t>More on Accessibility Checker, Slide 1</a:t>
            </a:r>
          </a:p>
        </p:txBody>
      </p:sp>
      <p:sp>
        <p:nvSpPr>
          <p:cNvPr id="3" name="Content Placeholder 2">
            <a:extLst>
              <a:ext uri="{FF2B5EF4-FFF2-40B4-BE49-F238E27FC236}">
                <a16:creationId xmlns:a16="http://schemas.microsoft.com/office/drawing/2014/main" id="{DC0E020A-E552-4487-AF84-0BA351D7F948}"/>
              </a:ext>
            </a:extLst>
          </p:cNvPr>
          <p:cNvSpPr>
            <a:spLocks noGrp="1"/>
          </p:cNvSpPr>
          <p:nvPr>
            <p:ph idx="1"/>
          </p:nvPr>
        </p:nvSpPr>
        <p:spPr/>
        <p:txBody>
          <a:bodyPr/>
          <a:lstStyle/>
          <a:p>
            <a:r>
              <a:rPr lang="en-US" dirty="0"/>
              <a:t>Accessed through the Review tab</a:t>
            </a:r>
          </a:p>
        </p:txBody>
      </p:sp>
      <p:pic>
        <p:nvPicPr>
          <p:cNvPr id="5" name="Picture 4" descr="To access accessibility checker, go to Review tab and select Check Accessibility">
            <a:extLst>
              <a:ext uri="{FF2B5EF4-FFF2-40B4-BE49-F238E27FC236}">
                <a16:creationId xmlns:a16="http://schemas.microsoft.com/office/drawing/2014/main" id="{943F5F38-776A-4E61-945D-C70591CB1801}"/>
              </a:ext>
            </a:extLst>
          </p:cNvPr>
          <p:cNvPicPr>
            <a:picLocks noChangeAspect="1"/>
          </p:cNvPicPr>
          <p:nvPr/>
        </p:nvPicPr>
        <p:blipFill>
          <a:blip r:embed="rId2"/>
          <a:stretch>
            <a:fillRect/>
          </a:stretch>
        </p:blipFill>
        <p:spPr>
          <a:xfrm>
            <a:off x="1827211" y="2571933"/>
            <a:ext cx="8839199" cy="3596398"/>
          </a:xfrm>
          <a:prstGeom prst="rect">
            <a:avLst/>
          </a:prstGeom>
        </p:spPr>
      </p:pic>
    </p:spTree>
    <p:extLst>
      <p:ext uri="{BB962C8B-B14F-4D97-AF65-F5344CB8AC3E}">
        <p14:creationId xmlns:p14="http://schemas.microsoft.com/office/powerpoint/2010/main" val="30920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09B9-9A8A-49EE-AEB3-918B09A2B22C}"/>
              </a:ext>
            </a:extLst>
          </p:cNvPr>
          <p:cNvSpPr>
            <a:spLocks noGrp="1"/>
          </p:cNvSpPr>
          <p:nvPr>
            <p:ph type="title"/>
          </p:nvPr>
        </p:nvSpPr>
        <p:spPr/>
        <p:txBody>
          <a:bodyPr/>
          <a:lstStyle/>
          <a:p>
            <a:r>
              <a:rPr lang="en-US" dirty="0"/>
              <a:t>More on Accessibility Checker – Slide 2</a:t>
            </a:r>
          </a:p>
        </p:txBody>
      </p:sp>
      <p:sp>
        <p:nvSpPr>
          <p:cNvPr id="3" name="Content Placeholder 2">
            <a:extLst>
              <a:ext uri="{FF2B5EF4-FFF2-40B4-BE49-F238E27FC236}">
                <a16:creationId xmlns:a16="http://schemas.microsoft.com/office/drawing/2014/main" id="{832309BF-6F77-4C4F-ADFE-03EE0A35CA4E}"/>
              </a:ext>
            </a:extLst>
          </p:cNvPr>
          <p:cNvSpPr>
            <a:spLocks noGrp="1"/>
          </p:cNvSpPr>
          <p:nvPr>
            <p:ph idx="1"/>
          </p:nvPr>
        </p:nvSpPr>
        <p:spPr>
          <a:xfrm>
            <a:off x="1522414" y="1447800"/>
            <a:ext cx="9144000" cy="4267200"/>
          </a:xfrm>
        </p:spPr>
        <p:txBody>
          <a:bodyPr/>
          <a:lstStyle/>
          <a:p>
            <a:r>
              <a:rPr lang="en-US" dirty="0"/>
              <a:t>Alternate way to reach accessibility checker</a:t>
            </a:r>
          </a:p>
          <a:p>
            <a:pPr marL="0" indent="0">
              <a:buNone/>
            </a:pPr>
            <a:endParaRPr lang="en-US" dirty="0"/>
          </a:p>
        </p:txBody>
      </p:sp>
      <p:pic>
        <p:nvPicPr>
          <p:cNvPr id="5" name="Picture 4" descr="To reach accessibility checker, can go to File, Info, Check for Issues, Check Accessibility">
            <a:extLst>
              <a:ext uri="{FF2B5EF4-FFF2-40B4-BE49-F238E27FC236}">
                <a16:creationId xmlns:a16="http://schemas.microsoft.com/office/drawing/2014/main" id="{F416BC18-7E40-4EB8-B8CC-588DE93236BB}"/>
              </a:ext>
            </a:extLst>
          </p:cNvPr>
          <p:cNvPicPr>
            <a:picLocks noChangeAspect="1"/>
          </p:cNvPicPr>
          <p:nvPr/>
        </p:nvPicPr>
        <p:blipFill>
          <a:blip r:embed="rId2"/>
          <a:stretch>
            <a:fillRect/>
          </a:stretch>
        </p:blipFill>
        <p:spPr>
          <a:xfrm>
            <a:off x="3272850" y="1981200"/>
            <a:ext cx="5643124" cy="4762582"/>
          </a:xfrm>
          <a:prstGeom prst="rect">
            <a:avLst/>
          </a:prstGeom>
        </p:spPr>
      </p:pic>
    </p:spTree>
    <p:extLst>
      <p:ext uri="{BB962C8B-B14F-4D97-AF65-F5344CB8AC3E}">
        <p14:creationId xmlns:p14="http://schemas.microsoft.com/office/powerpoint/2010/main" val="6779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7F2E-A262-4E6D-9BD9-DBB664AA737A}"/>
              </a:ext>
            </a:extLst>
          </p:cNvPr>
          <p:cNvSpPr>
            <a:spLocks noGrp="1"/>
          </p:cNvSpPr>
          <p:nvPr>
            <p:ph type="title"/>
          </p:nvPr>
        </p:nvSpPr>
        <p:spPr/>
        <p:txBody>
          <a:bodyPr/>
          <a:lstStyle/>
          <a:p>
            <a:r>
              <a:rPr lang="en-US" dirty="0"/>
              <a:t>More on Accessibility Checker, Slide 3</a:t>
            </a:r>
          </a:p>
        </p:txBody>
      </p:sp>
      <p:sp>
        <p:nvSpPr>
          <p:cNvPr id="3" name="Content Placeholder 2">
            <a:extLst>
              <a:ext uri="{FF2B5EF4-FFF2-40B4-BE49-F238E27FC236}">
                <a16:creationId xmlns:a16="http://schemas.microsoft.com/office/drawing/2014/main" id="{057E08ED-9C78-4964-8078-48BD4553832F}"/>
              </a:ext>
            </a:extLst>
          </p:cNvPr>
          <p:cNvSpPr>
            <a:spLocks noGrp="1"/>
          </p:cNvSpPr>
          <p:nvPr>
            <p:ph idx="1"/>
          </p:nvPr>
        </p:nvSpPr>
        <p:spPr/>
        <p:txBody>
          <a:bodyPr>
            <a:normAutofit fontScale="85000" lnSpcReduction="10000"/>
          </a:bodyPr>
          <a:lstStyle/>
          <a:p>
            <a:r>
              <a:rPr lang="en-US" dirty="0"/>
              <a:t>Will not flag lack of content in A1</a:t>
            </a:r>
          </a:p>
          <a:p>
            <a:r>
              <a:rPr lang="en-US" dirty="0"/>
              <a:t>Will not flag tables that are not defined, missing row/column headers</a:t>
            </a:r>
          </a:p>
          <a:p>
            <a:r>
              <a:rPr lang="en-US" dirty="0"/>
              <a:t>Will flag default sheet names, but doesn’t flag undescriptive sheet names</a:t>
            </a:r>
          </a:p>
          <a:p>
            <a:r>
              <a:rPr lang="en-US" dirty="0"/>
              <a:t>Will flag missing alt text for images, but cannot evaluate quality of alt text</a:t>
            </a:r>
          </a:p>
          <a:p>
            <a:r>
              <a:rPr lang="en-US" dirty="0"/>
              <a:t>Will flag cell text with low contrast, but does not test charts, graphs and images</a:t>
            </a:r>
          </a:p>
          <a:p>
            <a:endParaRPr lang="en-US" dirty="0"/>
          </a:p>
        </p:txBody>
      </p:sp>
    </p:spTree>
    <p:extLst>
      <p:ext uri="{BB962C8B-B14F-4D97-AF65-F5344CB8AC3E}">
        <p14:creationId xmlns:p14="http://schemas.microsoft.com/office/powerpoint/2010/main" val="356288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6F83-740C-4E21-872B-9CAEF43D4814}"/>
              </a:ext>
            </a:extLst>
          </p:cNvPr>
          <p:cNvSpPr>
            <a:spLocks noGrp="1"/>
          </p:cNvSpPr>
          <p:nvPr>
            <p:ph type="title"/>
          </p:nvPr>
        </p:nvSpPr>
        <p:spPr/>
        <p:txBody>
          <a:bodyPr/>
          <a:lstStyle/>
          <a:p>
            <a:r>
              <a:rPr lang="en-US" dirty="0"/>
              <a:t>Excel Deficiencies – Slide 1</a:t>
            </a:r>
          </a:p>
        </p:txBody>
      </p:sp>
      <p:sp>
        <p:nvSpPr>
          <p:cNvPr id="3" name="Content Placeholder 2">
            <a:extLst>
              <a:ext uri="{FF2B5EF4-FFF2-40B4-BE49-F238E27FC236}">
                <a16:creationId xmlns:a16="http://schemas.microsoft.com/office/drawing/2014/main" id="{DB54C127-7EF4-4D11-9CA4-188A7C19B92B}"/>
              </a:ext>
            </a:extLst>
          </p:cNvPr>
          <p:cNvSpPr>
            <a:spLocks noGrp="1"/>
          </p:cNvSpPr>
          <p:nvPr>
            <p:ph idx="1"/>
          </p:nvPr>
        </p:nvSpPr>
        <p:spPr/>
        <p:txBody>
          <a:bodyPr/>
          <a:lstStyle/>
          <a:p>
            <a:r>
              <a:rPr lang="en-US" dirty="0"/>
              <a:t>Formatting text using heading styles ignored by screen readers</a:t>
            </a:r>
          </a:p>
          <a:p>
            <a:endParaRPr lang="en-US" dirty="0"/>
          </a:p>
        </p:txBody>
      </p:sp>
      <p:pic>
        <p:nvPicPr>
          <p:cNvPr id="5" name="Picture 4" descr="Screen readers ignore Microsoft Excel heading styles, which are reachable on the home tab in the Styles group, then cell styles">
            <a:extLst>
              <a:ext uri="{FF2B5EF4-FFF2-40B4-BE49-F238E27FC236}">
                <a16:creationId xmlns:a16="http://schemas.microsoft.com/office/drawing/2014/main" id="{E6669500-FA4D-44B2-BF93-C0EB16DE9402}"/>
              </a:ext>
            </a:extLst>
          </p:cNvPr>
          <p:cNvPicPr>
            <a:picLocks noChangeAspect="1"/>
          </p:cNvPicPr>
          <p:nvPr/>
        </p:nvPicPr>
        <p:blipFill>
          <a:blip r:embed="rId3"/>
          <a:stretch>
            <a:fillRect/>
          </a:stretch>
        </p:blipFill>
        <p:spPr>
          <a:xfrm>
            <a:off x="1251634" y="2530996"/>
            <a:ext cx="9685555" cy="4052366"/>
          </a:xfrm>
          <a:prstGeom prst="rect">
            <a:avLst/>
          </a:prstGeom>
        </p:spPr>
      </p:pic>
    </p:spTree>
    <p:extLst>
      <p:ext uri="{BB962C8B-B14F-4D97-AF65-F5344CB8AC3E}">
        <p14:creationId xmlns:p14="http://schemas.microsoft.com/office/powerpoint/2010/main" val="2185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CD36-8735-443F-91F8-8CCB3C48DDC5}"/>
              </a:ext>
            </a:extLst>
          </p:cNvPr>
          <p:cNvSpPr>
            <a:spLocks noGrp="1"/>
          </p:cNvSpPr>
          <p:nvPr>
            <p:ph type="title"/>
          </p:nvPr>
        </p:nvSpPr>
        <p:spPr/>
        <p:txBody>
          <a:bodyPr/>
          <a:lstStyle/>
          <a:p>
            <a:r>
              <a:rPr lang="en-US" dirty="0"/>
              <a:t>Excel Deficiencies – Slide 2</a:t>
            </a:r>
          </a:p>
        </p:txBody>
      </p:sp>
      <p:sp>
        <p:nvSpPr>
          <p:cNvPr id="3" name="Content Placeholder 2">
            <a:extLst>
              <a:ext uri="{FF2B5EF4-FFF2-40B4-BE49-F238E27FC236}">
                <a16:creationId xmlns:a16="http://schemas.microsoft.com/office/drawing/2014/main" id="{07CFA106-2A71-43EC-B416-448ED7F88828}"/>
              </a:ext>
            </a:extLst>
          </p:cNvPr>
          <p:cNvSpPr>
            <a:spLocks noGrp="1"/>
          </p:cNvSpPr>
          <p:nvPr>
            <p:ph idx="1"/>
          </p:nvPr>
        </p:nvSpPr>
        <p:spPr>
          <a:xfrm>
            <a:off x="1522414" y="1905000"/>
            <a:ext cx="10363198" cy="4267200"/>
          </a:xfrm>
        </p:spPr>
        <p:txBody>
          <a:bodyPr/>
          <a:lstStyle/>
          <a:p>
            <a:r>
              <a:rPr lang="en-US" dirty="0"/>
              <a:t>Converting Excel to accessible PDF is near impossible</a:t>
            </a:r>
          </a:p>
        </p:txBody>
      </p:sp>
      <p:pic>
        <p:nvPicPr>
          <p:cNvPr id="1034" name="Picture 10" descr="Converting Excel to PDF by using Acrobat plugin produces PDF that require remediation. Other methods of converting produce PDFs that must be fixed.">
            <a:extLst>
              <a:ext uri="{FF2B5EF4-FFF2-40B4-BE49-F238E27FC236}">
                <a16:creationId xmlns:a16="http://schemas.microsoft.com/office/drawing/2014/main" id="{352BFCCE-C44F-468F-8EC6-54EB99F62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4" y="2438400"/>
            <a:ext cx="9972675"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5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553A-9461-4E28-9329-623F5AE9475E}"/>
              </a:ext>
            </a:extLst>
          </p:cNvPr>
          <p:cNvSpPr>
            <a:spLocks noGrp="1"/>
          </p:cNvSpPr>
          <p:nvPr>
            <p:ph type="title"/>
          </p:nvPr>
        </p:nvSpPr>
        <p:spPr/>
        <p:txBody>
          <a:bodyPr/>
          <a:lstStyle/>
          <a:p>
            <a:r>
              <a:rPr lang="en-US" dirty="0"/>
              <a:t>Excel Forms, Step 1</a:t>
            </a:r>
          </a:p>
        </p:txBody>
      </p:sp>
      <p:sp>
        <p:nvSpPr>
          <p:cNvPr id="3" name="Content Placeholder 2">
            <a:extLst>
              <a:ext uri="{FF2B5EF4-FFF2-40B4-BE49-F238E27FC236}">
                <a16:creationId xmlns:a16="http://schemas.microsoft.com/office/drawing/2014/main" id="{64CB756B-0C41-4CCD-8010-02735A7AA5E1}"/>
              </a:ext>
            </a:extLst>
          </p:cNvPr>
          <p:cNvSpPr>
            <a:spLocks noGrp="1"/>
          </p:cNvSpPr>
          <p:nvPr>
            <p:ph idx="1"/>
          </p:nvPr>
        </p:nvSpPr>
        <p:spPr>
          <a:xfrm>
            <a:off x="1522414" y="1676400"/>
            <a:ext cx="9144000" cy="4267200"/>
          </a:xfrm>
        </p:spPr>
        <p:txBody>
          <a:bodyPr/>
          <a:lstStyle/>
          <a:p>
            <a:pPr marL="0" indent="0">
              <a:buNone/>
            </a:pPr>
            <a:r>
              <a:rPr lang="en-US" dirty="0"/>
              <a:t>Form fields cannot be used because they lay on top of the surface of the spreadsheet and can’t be reached by screen reader</a:t>
            </a:r>
          </a:p>
        </p:txBody>
      </p:sp>
      <p:pic>
        <p:nvPicPr>
          <p:cNvPr id="5" name="Picture 4" descr="Example of form controls, none of which creates accessible form fields. These can be created in the Developer tab in the Controls group under Insert">
            <a:extLst>
              <a:ext uri="{FF2B5EF4-FFF2-40B4-BE49-F238E27FC236}">
                <a16:creationId xmlns:a16="http://schemas.microsoft.com/office/drawing/2014/main" id="{CAEF65DF-C0EF-486B-BEC1-0790EB4139F6}"/>
              </a:ext>
            </a:extLst>
          </p:cNvPr>
          <p:cNvPicPr>
            <a:picLocks noChangeAspect="1"/>
          </p:cNvPicPr>
          <p:nvPr/>
        </p:nvPicPr>
        <p:blipFill>
          <a:blip r:embed="rId3"/>
          <a:stretch>
            <a:fillRect/>
          </a:stretch>
        </p:blipFill>
        <p:spPr>
          <a:xfrm>
            <a:off x="2284411" y="2989791"/>
            <a:ext cx="7620001" cy="3612621"/>
          </a:xfrm>
          <a:prstGeom prst="rect">
            <a:avLst/>
          </a:prstGeom>
        </p:spPr>
      </p:pic>
    </p:spTree>
    <p:extLst>
      <p:ext uri="{BB962C8B-B14F-4D97-AF65-F5344CB8AC3E}">
        <p14:creationId xmlns:p14="http://schemas.microsoft.com/office/powerpoint/2010/main" val="3792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A6AC-F9B0-4F3A-93C3-FF08D78C0F57}"/>
              </a:ext>
            </a:extLst>
          </p:cNvPr>
          <p:cNvSpPr>
            <a:spLocks noGrp="1"/>
          </p:cNvSpPr>
          <p:nvPr>
            <p:ph type="title"/>
          </p:nvPr>
        </p:nvSpPr>
        <p:spPr>
          <a:xfrm>
            <a:off x="1522414" y="274638"/>
            <a:ext cx="10058398" cy="1020762"/>
          </a:xfrm>
        </p:spPr>
        <p:txBody>
          <a:bodyPr/>
          <a:lstStyle/>
          <a:p>
            <a:r>
              <a:rPr lang="en-US" dirty="0"/>
              <a:t>Excel Forms, Basic Design</a:t>
            </a:r>
          </a:p>
        </p:txBody>
      </p:sp>
      <p:sp>
        <p:nvSpPr>
          <p:cNvPr id="3" name="Content Placeholder 2">
            <a:extLst>
              <a:ext uri="{FF2B5EF4-FFF2-40B4-BE49-F238E27FC236}">
                <a16:creationId xmlns:a16="http://schemas.microsoft.com/office/drawing/2014/main" id="{F77002D8-4D9A-4742-AF78-D2815E8EFF16}"/>
              </a:ext>
            </a:extLst>
          </p:cNvPr>
          <p:cNvSpPr>
            <a:spLocks noGrp="1"/>
          </p:cNvSpPr>
          <p:nvPr>
            <p:ph idx="1"/>
          </p:nvPr>
        </p:nvSpPr>
        <p:spPr/>
        <p:txBody>
          <a:bodyPr/>
          <a:lstStyle/>
          <a:p>
            <a:pPr marL="0" indent="0">
              <a:buNone/>
            </a:pPr>
            <a:r>
              <a:rPr lang="en-US" dirty="0"/>
              <a:t>Designing Forms</a:t>
            </a:r>
          </a:p>
        </p:txBody>
      </p:sp>
      <p:pic>
        <p:nvPicPr>
          <p:cNvPr id="5" name="Picture 4" descr="Registration form with  labels for first name, last name, street address 1 and 2, city, state, zip code, and email are in column 1. Column 2 contains input areas for these fields. Instruction line before form that says press tab to move to input areas and to use arrow keys to navigate">
            <a:extLst>
              <a:ext uri="{FF2B5EF4-FFF2-40B4-BE49-F238E27FC236}">
                <a16:creationId xmlns:a16="http://schemas.microsoft.com/office/drawing/2014/main" id="{0009B680-9EA6-4CE4-A5F1-42E7D0AF5BB8}"/>
              </a:ext>
            </a:extLst>
          </p:cNvPr>
          <p:cNvPicPr>
            <a:picLocks noChangeAspect="1"/>
          </p:cNvPicPr>
          <p:nvPr/>
        </p:nvPicPr>
        <p:blipFill>
          <a:blip r:embed="rId3"/>
          <a:stretch>
            <a:fillRect/>
          </a:stretch>
        </p:blipFill>
        <p:spPr>
          <a:xfrm>
            <a:off x="312064" y="2667000"/>
            <a:ext cx="11564695" cy="3657600"/>
          </a:xfrm>
          <a:prstGeom prst="rect">
            <a:avLst/>
          </a:prstGeom>
        </p:spPr>
      </p:pic>
    </p:spTree>
    <p:extLst>
      <p:ext uri="{BB962C8B-B14F-4D97-AF65-F5344CB8AC3E}">
        <p14:creationId xmlns:p14="http://schemas.microsoft.com/office/powerpoint/2010/main" val="11063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058-8CED-477A-92CA-EE32BE3AFB45}"/>
              </a:ext>
            </a:extLst>
          </p:cNvPr>
          <p:cNvSpPr>
            <a:spLocks noGrp="1"/>
          </p:cNvSpPr>
          <p:nvPr>
            <p:ph type="title"/>
          </p:nvPr>
        </p:nvSpPr>
        <p:spPr>
          <a:xfrm>
            <a:off x="1522414" y="274638"/>
            <a:ext cx="9982198" cy="1020762"/>
          </a:xfrm>
        </p:spPr>
        <p:txBody>
          <a:bodyPr/>
          <a:lstStyle/>
          <a:p>
            <a:r>
              <a:rPr lang="en-US" dirty="0"/>
              <a:t>Excel Forms, Design Enhancements</a:t>
            </a:r>
          </a:p>
        </p:txBody>
      </p:sp>
      <p:sp>
        <p:nvSpPr>
          <p:cNvPr id="3" name="Content Placeholder 2">
            <a:extLst>
              <a:ext uri="{FF2B5EF4-FFF2-40B4-BE49-F238E27FC236}">
                <a16:creationId xmlns:a16="http://schemas.microsoft.com/office/drawing/2014/main" id="{0DF6D949-BCB0-445B-B617-D0AE34599D38}"/>
              </a:ext>
            </a:extLst>
          </p:cNvPr>
          <p:cNvSpPr>
            <a:spLocks noGrp="1"/>
          </p:cNvSpPr>
          <p:nvPr>
            <p:ph idx="1"/>
          </p:nvPr>
        </p:nvSpPr>
        <p:spPr/>
        <p:txBody>
          <a:bodyPr/>
          <a:lstStyle/>
          <a:p>
            <a:pPr marL="0" indent="0">
              <a:buNone/>
            </a:pPr>
            <a:r>
              <a:rPr lang="en-US" dirty="0"/>
              <a:t>Shade Input Cells and Add Border Lines for Visual Effect</a:t>
            </a:r>
          </a:p>
        </p:txBody>
      </p:sp>
      <p:pic>
        <p:nvPicPr>
          <p:cNvPr id="5" name="Picture 4" descr="Registration form from previous screen that has border lines and shaded input areas.">
            <a:extLst>
              <a:ext uri="{FF2B5EF4-FFF2-40B4-BE49-F238E27FC236}">
                <a16:creationId xmlns:a16="http://schemas.microsoft.com/office/drawing/2014/main" id="{B36D6B01-10C2-43EF-B16B-9F5C232D198C}"/>
              </a:ext>
            </a:extLst>
          </p:cNvPr>
          <p:cNvPicPr>
            <a:picLocks noChangeAspect="1"/>
          </p:cNvPicPr>
          <p:nvPr/>
        </p:nvPicPr>
        <p:blipFill>
          <a:blip r:embed="rId3"/>
          <a:stretch>
            <a:fillRect/>
          </a:stretch>
        </p:blipFill>
        <p:spPr>
          <a:xfrm>
            <a:off x="310832" y="2590800"/>
            <a:ext cx="11567160" cy="3758945"/>
          </a:xfrm>
          <a:prstGeom prst="rect">
            <a:avLst/>
          </a:prstGeom>
        </p:spPr>
      </p:pic>
    </p:spTree>
    <p:extLst>
      <p:ext uri="{BB962C8B-B14F-4D97-AF65-F5344CB8AC3E}">
        <p14:creationId xmlns:p14="http://schemas.microsoft.com/office/powerpoint/2010/main" val="287050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6EBC-6955-4F81-8856-AC95DA993A33}"/>
              </a:ext>
            </a:extLst>
          </p:cNvPr>
          <p:cNvSpPr>
            <a:spLocks noGrp="1"/>
          </p:cNvSpPr>
          <p:nvPr>
            <p:ph type="title"/>
          </p:nvPr>
        </p:nvSpPr>
        <p:spPr/>
        <p:txBody>
          <a:bodyPr/>
          <a:lstStyle/>
          <a:p>
            <a:r>
              <a:rPr lang="en-US" dirty="0"/>
              <a:t>Excel Forms, Data Validation</a:t>
            </a:r>
          </a:p>
        </p:txBody>
      </p:sp>
      <p:pic>
        <p:nvPicPr>
          <p:cNvPr id="1028" name="Picture 4" descr="Same registration form with steps 1-7. as described in speaker's notes">
            <a:extLst>
              <a:ext uri="{FF2B5EF4-FFF2-40B4-BE49-F238E27FC236}">
                <a16:creationId xmlns:a16="http://schemas.microsoft.com/office/drawing/2014/main" id="{82021E2D-5E88-4F00-9111-DFA98DDB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9" y="1600200"/>
            <a:ext cx="12114945" cy="327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68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232-8D08-4992-BF33-4E90CC3D3D3D}"/>
              </a:ext>
            </a:extLst>
          </p:cNvPr>
          <p:cNvSpPr>
            <a:spLocks noGrp="1"/>
          </p:cNvSpPr>
          <p:nvPr>
            <p:ph type="title"/>
          </p:nvPr>
        </p:nvSpPr>
        <p:spPr/>
        <p:txBody>
          <a:bodyPr/>
          <a:lstStyle/>
          <a:p>
            <a:r>
              <a:rPr lang="en-US" dirty="0"/>
              <a:t>Excel Forms, Data Validation Example 2</a:t>
            </a:r>
          </a:p>
        </p:txBody>
      </p:sp>
      <p:pic>
        <p:nvPicPr>
          <p:cNvPr id="4" name="Picture 3" descr="Data tab open with data validation tool circled. Data validation dialog open with input message tab open and an input message entered.">
            <a:extLst>
              <a:ext uri="{FF2B5EF4-FFF2-40B4-BE49-F238E27FC236}">
                <a16:creationId xmlns:a16="http://schemas.microsoft.com/office/drawing/2014/main" id="{9AD3DA08-EF5B-45F3-9072-44727B282B39}"/>
              </a:ext>
            </a:extLst>
          </p:cNvPr>
          <p:cNvPicPr/>
          <p:nvPr/>
        </p:nvPicPr>
        <p:blipFill>
          <a:blip r:embed="rId3">
            <a:extLst>
              <a:ext uri="{28A0092B-C50C-407E-A947-70E740481C1C}">
                <a14:useLocalDpi xmlns:a14="http://schemas.microsoft.com/office/drawing/2010/main" val="0"/>
              </a:ext>
            </a:extLst>
          </a:blip>
          <a:stretch>
            <a:fillRect/>
          </a:stretch>
        </p:blipFill>
        <p:spPr>
          <a:xfrm>
            <a:off x="1522414" y="1502640"/>
            <a:ext cx="5334000" cy="5099772"/>
          </a:xfrm>
          <a:prstGeom prst="rect">
            <a:avLst/>
          </a:prstGeom>
          <a:ln>
            <a:solidFill>
              <a:schemeClr val="tx1"/>
            </a:solidFill>
          </a:ln>
        </p:spPr>
      </p:pic>
    </p:spTree>
    <p:extLst>
      <p:ext uri="{BB962C8B-B14F-4D97-AF65-F5344CB8AC3E}">
        <p14:creationId xmlns:p14="http://schemas.microsoft.com/office/powerpoint/2010/main" val="127544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8450-23C4-45A0-B799-23B26D1A45BA}"/>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DCDA4DFC-BB59-48CD-BD6F-03FC0399A87A}"/>
              </a:ext>
            </a:extLst>
          </p:cNvPr>
          <p:cNvSpPr>
            <a:spLocks noGrp="1"/>
          </p:cNvSpPr>
          <p:nvPr>
            <p:ph idx="1"/>
          </p:nvPr>
        </p:nvSpPr>
        <p:spPr/>
        <p:txBody>
          <a:bodyPr/>
          <a:lstStyle/>
          <a:p>
            <a:r>
              <a:rPr lang="en-US" dirty="0"/>
              <a:t>Introduction to Accessibility</a:t>
            </a:r>
          </a:p>
          <a:p>
            <a:r>
              <a:rPr lang="en-US" dirty="0"/>
              <a:t>9 Basic Requirements for Excel</a:t>
            </a:r>
          </a:p>
          <a:p>
            <a:r>
              <a:rPr lang="en-US" dirty="0"/>
              <a:t>Let’s talk a little about Excel forms</a:t>
            </a:r>
          </a:p>
          <a:p>
            <a:r>
              <a:rPr lang="en-US" dirty="0"/>
              <a:t>Tips for All MS Office Apps</a:t>
            </a:r>
          </a:p>
          <a:p>
            <a:endParaRPr lang="en-US" dirty="0"/>
          </a:p>
          <a:p>
            <a:endParaRPr lang="en-US" dirty="0"/>
          </a:p>
        </p:txBody>
      </p:sp>
    </p:spTree>
    <p:extLst>
      <p:ext uri="{BB962C8B-B14F-4D97-AF65-F5344CB8AC3E}">
        <p14:creationId xmlns:p14="http://schemas.microsoft.com/office/powerpoint/2010/main" val="31573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D4AA-761A-41E3-B1EA-7A0A23949A54}"/>
              </a:ext>
            </a:extLst>
          </p:cNvPr>
          <p:cNvSpPr>
            <a:spLocks noGrp="1"/>
          </p:cNvSpPr>
          <p:nvPr>
            <p:ph type="title"/>
          </p:nvPr>
        </p:nvSpPr>
        <p:spPr/>
        <p:txBody>
          <a:bodyPr/>
          <a:lstStyle/>
          <a:p>
            <a:r>
              <a:rPr lang="en-US" dirty="0"/>
              <a:t>Excel Forms, Creating Drop Down Lists, Part 1</a:t>
            </a:r>
          </a:p>
        </p:txBody>
      </p:sp>
      <p:pic>
        <p:nvPicPr>
          <p:cNvPr id="4" name="Picture 3" descr="Data tab open with data validation tool circled. Data validation dialog box with settings tab open showing input fields.">
            <a:extLst>
              <a:ext uri="{FF2B5EF4-FFF2-40B4-BE49-F238E27FC236}">
                <a16:creationId xmlns:a16="http://schemas.microsoft.com/office/drawing/2014/main" id="{FC81D312-94E5-4E15-AD4F-8C4FB4ECC0AD}"/>
              </a:ext>
            </a:extLst>
          </p:cNvPr>
          <p:cNvPicPr/>
          <p:nvPr/>
        </p:nvPicPr>
        <p:blipFill>
          <a:blip r:embed="rId3">
            <a:extLst>
              <a:ext uri="{28A0092B-C50C-407E-A947-70E740481C1C}">
                <a14:useLocalDpi xmlns:a14="http://schemas.microsoft.com/office/drawing/2010/main" val="0"/>
              </a:ext>
            </a:extLst>
          </a:blip>
          <a:stretch>
            <a:fillRect/>
          </a:stretch>
        </p:blipFill>
        <p:spPr>
          <a:xfrm>
            <a:off x="1539876" y="1828800"/>
            <a:ext cx="5164136" cy="4733791"/>
          </a:xfrm>
          <a:prstGeom prst="rect">
            <a:avLst/>
          </a:prstGeom>
          <a:ln>
            <a:solidFill>
              <a:schemeClr val="tx1"/>
            </a:solidFill>
          </a:ln>
        </p:spPr>
      </p:pic>
    </p:spTree>
    <p:extLst>
      <p:ext uri="{BB962C8B-B14F-4D97-AF65-F5344CB8AC3E}">
        <p14:creationId xmlns:p14="http://schemas.microsoft.com/office/powerpoint/2010/main" val="317962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D04F-0B79-45F3-BD91-F1529FF13149}"/>
              </a:ext>
            </a:extLst>
          </p:cNvPr>
          <p:cNvSpPr>
            <a:spLocks noGrp="1"/>
          </p:cNvSpPr>
          <p:nvPr>
            <p:ph type="title"/>
          </p:nvPr>
        </p:nvSpPr>
        <p:spPr/>
        <p:txBody>
          <a:bodyPr/>
          <a:lstStyle/>
          <a:p>
            <a:r>
              <a:rPr lang="en-US" dirty="0"/>
              <a:t>Excel Forms, Creating Drop Down Lists, Part 2</a:t>
            </a:r>
          </a:p>
        </p:txBody>
      </p:sp>
      <p:pic>
        <p:nvPicPr>
          <p:cNvPr id="4" name="Picture 3" descr="An input box selected with the option to choose numbers from a doprdown menu.">
            <a:extLst>
              <a:ext uri="{FF2B5EF4-FFF2-40B4-BE49-F238E27FC236}">
                <a16:creationId xmlns:a16="http://schemas.microsoft.com/office/drawing/2014/main" id="{62F8C167-C6A4-4732-8098-2B59EB7A2C95}"/>
              </a:ext>
            </a:extLst>
          </p:cNvPr>
          <p:cNvPicPr/>
          <p:nvPr/>
        </p:nvPicPr>
        <p:blipFill>
          <a:blip r:embed="rId3">
            <a:extLst>
              <a:ext uri="{28A0092B-C50C-407E-A947-70E740481C1C}">
                <a14:useLocalDpi xmlns:a14="http://schemas.microsoft.com/office/drawing/2010/main" val="0"/>
              </a:ext>
            </a:extLst>
          </a:blip>
          <a:stretch>
            <a:fillRect/>
          </a:stretch>
        </p:blipFill>
        <p:spPr>
          <a:xfrm>
            <a:off x="227012" y="1828799"/>
            <a:ext cx="6529494" cy="3596005"/>
          </a:xfrm>
          <a:prstGeom prst="rect">
            <a:avLst/>
          </a:prstGeom>
          <a:ln>
            <a:solidFill>
              <a:schemeClr val="tx1"/>
            </a:solidFill>
          </a:ln>
        </p:spPr>
      </p:pic>
      <p:pic>
        <p:nvPicPr>
          <p:cNvPr id="5" name="Picture 4" descr="A data validation input message appearing when input box selected.">
            <a:extLst>
              <a:ext uri="{FF2B5EF4-FFF2-40B4-BE49-F238E27FC236}">
                <a16:creationId xmlns:a16="http://schemas.microsoft.com/office/drawing/2014/main" id="{3AB8A082-2CB5-4052-8229-B2FC644D9634}"/>
              </a:ext>
            </a:extLst>
          </p:cNvPr>
          <p:cNvPicPr/>
          <p:nvPr/>
        </p:nvPicPr>
        <p:blipFill>
          <a:blip r:embed="rId4">
            <a:extLst>
              <a:ext uri="{28A0092B-C50C-407E-A947-70E740481C1C}">
                <a14:useLocalDpi xmlns:a14="http://schemas.microsoft.com/office/drawing/2010/main" val="0"/>
              </a:ext>
            </a:extLst>
          </a:blip>
          <a:stretch>
            <a:fillRect/>
          </a:stretch>
        </p:blipFill>
        <p:spPr>
          <a:xfrm>
            <a:off x="7200900" y="1828800"/>
            <a:ext cx="4606119" cy="3596005"/>
          </a:xfrm>
          <a:prstGeom prst="rect">
            <a:avLst/>
          </a:prstGeom>
          <a:ln>
            <a:solidFill>
              <a:schemeClr val="tx1"/>
            </a:solidFill>
          </a:ln>
        </p:spPr>
      </p:pic>
    </p:spTree>
    <p:extLst>
      <p:ext uri="{BB962C8B-B14F-4D97-AF65-F5344CB8AC3E}">
        <p14:creationId xmlns:p14="http://schemas.microsoft.com/office/powerpoint/2010/main" val="177790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2DB-2205-4B77-99A4-BEE7FB724749}"/>
              </a:ext>
            </a:extLst>
          </p:cNvPr>
          <p:cNvSpPr>
            <a:spLocks noGrp="1"/>
          </p:cNvSpPr>
          <p:nvPr>
            <p:ph type="title"/>
          </p:nvPr>
        </p:nvSpPr>
        <p:spPr/>
        <p:txBody>
          <a:bodyPr/>
          <a:lstStyle/>
          <a:p>
            <a:r>
              <a:rPr lang="en-US" b="1" dirty="0"/>
              <a:t>Tips for All MS Office</a:t>
            </a:r>
          </a:p>
        </p:txBody>
      </p:sp>
      <p:pic>
        <p:nvPicPr>
          <p:cNvPr id="4" name="Content Placeholder 3" descr="Screen grab of Word, Excel, and PowerPoint">
            <a:extLst>
              <a:ext uri="{FF2B5EF4-FFF2-40B4-BE49-F238E27FC236}">
                <a16:creationId xmlns:a16="http://schemas.microsoft.com/office/drawing/2014/main" id="{1F8447C5-3DD7-49DE-8951-1908B2BA90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963" y="2724285"/>
            <a:ext cx="10058400" cy="2266681"/>
          </a:xfrm>
          <a:prstGeom prst="rect">
            <a:avLst/>
          </a:prstGeom>
        </p:spPr>
      </p:pic>
    </p:spTree>
    <p:extLst>
      <p:ext uri="{BB962C8B-B14F-4D97-AF65-F5344CB8AC3E}">
        <p14:creationId xmlns:p14="http://schemas.microsoft.com/office/powerpoint/2010/main" val="418608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09D9-515F-43F7-B9AD-6F9525D9D5DA}"/>
              </a:ext>
            </a:extLst>
          </p:cNvPr>
          <p:cNvSpPr>
            <a:spLocks noGrp="1"/>
          </p:cNvSpPr>
          <p:nvPr>
            <p:ph type="title"/>
          </p:nvPr>
        </p:nvSpPr>
        <p:spPr/>
        <p:txBody>
          <a:bodyPr/>
          <a:lstStyle/>
          <a:p>
            <a:r>
              <a:rPr lang="en-US" b="1" dirty="0"/>
              <a:t>Using MS Office 365 Accessibility Checker</a:t>
            </a:r>
          </a:p>
        </p:txBody>
      </p:sp>
      <p:pic>
        <p:nvPicPr>
          <p:cNvPr id="5" name="Picture 4" descr="To access accessibility checker, go to Review tab and select Check Accessibility">
            <a:extLst>
              <a:ext uri="{FF2B5EF4-FFF2-40B4-BE49-F238E27FC236}">
                <a16:creationId xmlns:a16="http://schemas.microsoft.com/office/drawing/2014/main" id="{A5889C4B-2444-48DF-A35F-F8D766AB5AE9}"/>
              </a:ext>
            </a:extLst>
          </p:cNvPr>
          <p:cNvPicPr>
            <a:picLocks noChangeAspect="1"/>
          </p:cNvPicPr>
          <p:nvPr/>
        </p:nvPicPr>
        <p:blipFill>
          <a:blip r:embed="rId3"/>
          <a:stretch>
            <a:fillRect/>
          </a:stretch>
        </p:blipFill>
        <p:spPr>
          <a:xfrm>
            <a:off x="855221" y="1752600"/>
            <a:ext cx="10478382" cy="4263331"/>
          </a:xfrm>
          <a:prstGeom prst="rect">
            <a:avLst/>
          </a:prstGeom>
        </p:spPr>
      </p:pic>
    </p:spTree>
    <p:extLst>
      <p:ext uri="{BB962C8B-B14F-4D97-AF65-F5344CB8AC3E}">
        <p14:creationId xmlns:p14="http://schemas.microsoft.com/office/powerpoint/2010/main" val="11392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F7EA-CFDE-43B0-844F-D3EDEB17B80C}"/>
              </a:ext>
            </a:extLst>
          </p:cNvPr>
          <p:cNvSpPr>
            <a:spLocks noGrp="1"/>
          </p:cNvSpPr>
          <p:nvPr>
            <p:ph type="title"/>
          </p:nvPr>
        </p:nvSpPr>
        <p:spPr/>
        <p:txBody>
          <a:bodyPr/>
          <a:lstStyle/>
          <a:p>
            <a:r>
              <a:rPr lang="en-US" dirty="0"/>
              <a:t>Using MS Office 2016 Accessibility Checker</a:t>
            </a:r>
          </a:p>
        </p:txBody>
      </p:sp>
      <p:pic>
        <p:nvPicPr>
          <p:cNvPr id="5" name="Picture 4" descr="Results of using accessibilty checker for MS Word">
            <a:extLst>
              <a:ext uri="{FF2B5EF4-FFF2-40B4-BE49-F238E27FC236}">
                <a16:creationId xmlns:a16="http://schemas.microsoft.com/office/drawing/2014/main" id="{79BD2EC8-0618-441B-A7EF-7120731D1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974" y="1652086"/>
            <a:ext cx="3991302" cy="4192123"/>
          </a:xfrm>
          <a:prstGeom prst="rect">
            <a:avLst/>
          </a:prstGeom>
        </p:spPr>
      </p:pic>
      <p:pic>
        <p:nvPicPr>
          <p:cNvPr id="8" name="Content Placeholder 7" descr="Accessibility checker in Excel 2016">
            <a:extLst>
              <a:ext uri="{FF2B5EF4-FFF2-40B4-BE49-F238E27FC236}">
                <a16:creationId xmlns:a16="http://schemas.microsoft.com/office/drawing/2014/main" id="{1130011E-5D56-4B72-957B-8F2EEABFC7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8200" y="1652086"/>
            <a:ext cx="7586133" cy="4267200"/>
          </a:xfrm>
        </p:spPr>
      </p:pic>
    </p:spTree>
    <p:extLst>
      <p:ext uri="{BB962C8B-B14F-4D97-AF65-F5344CB8AC3E}">
        <p14:creationId xmlns:p14="http://schemas.microsoft.com/office/powerpoint/2010/main" val="254184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A303-6AF5-4B63-A2B9-227151E88E4B}"/>
              </a:ext>
            </a:extLst>
          </p:cNvPr>
          <p:cNvSpPr>
            <a:spLocks noGrp="1"/>
          </p:cNvSpPr>
          <p:nvPr>
            <p:ph type="title"/>
          </p:nvPr>
        </p:nvSpPr>
        <p:spPr/>
        <p:txBody>
          <a:bodyPr/>
          <a:lstStyle/>
          <a:p>
            <a:r>
              <a:rPr lang="en-US" b="1" dirty="0"/>
              <a:t>Document Properties</a:t>
            </a:r>
          </a:p>
        </p:txBody>
      </p:sp>
      <p:pic>
        <p:nvPicPr>
          <p:cNvPr id="4" name="Content Placeholder 3" descr="Click the File tab, and choose the Info tab on the left.  On the right side there is a frame listing the properties">
            <a:extLst>
              <a:ext uri="{FF2B5EF4-FFF2-40B4-BE49-F238E27FC236}">
                <a16:creationId xmlns:a16="http://schemas.microsoft.com/office/drawing/2014/main" id="{E7637F15-55C9-44CF-9F62-2E16543708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800" y="1806589"/>
            <a:ext cx="5317468" cy="2275162"/>
          </a:xfrm>
        </p:spPr>
      </p:pic>
      <p:pic>
        <p:nvPicPr>
          <p:cNvPr id="5" name="Picture 4" descr="Use the drop-down menu by the Properties. Select Advanced Properties.&#10;">
            <a:extLst>
              <a:ext uri="{FF2B5EF4-FFF2-40B4-BE49-F238E27FC236}">
                <a16:creationId xmlns:a16="http://schemas.microsoft.com/office/drawing/2014/main" id="{467370D0-9668-4132-8A70-1565354C7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268" y="1803620"/>
            <a:ext cx="2695390" cy="2370814"/>
          </a:xfrm>
          <a:prstGeom prst="rect">
            <a:avLst/>
          </a:prstGeom>
        </p:spPr>
      </p:pic>
      <p:pic>
        <p:nvPicPr>
          <p:cNvPr id="6" name="Picture 5" descr="Select the Summary tab, and enter the information in the form.&#10;">
            <a:extLst>
              <a:ext uri="{FF2B5EF4-FFF2-40B4-BE49-F238E27FC236}">
                <a16:creationId xmlns:a16="http://schemas.microsoft.com/office/drawing/2014/main" id="{1C218F5B-B359-4E25-83BE-8A79F2600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8658" y="1803620"/>
            <a:ext cx="3752850" cy="4476750"/>
          </a:xfrm>
          <a:prstGeom prst="rect">
            <a:avLst/>
          </a:prstGeom>
        </p:spPr>
      </p:pic>
    </p:spTree>
    <p:extLst>
      <p:ext uri="{BB962C8B-B14F-4D97-AF65-F5344CB8AC3E}">
        <p14:creationId xmlns:p14="http://schemas.microsoft.com/office/powerpoint/2010/main" val="130453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C72D-6B25-4CC6-9D71-FC0BCC133A4D}"/>
              </a:ext>
            </a:extLst>
          </p:cNvPr>
          <p:cNvSpPr>
            <a:spLocks noGrp="1"/>
          </p:cNvSpPr>
          <p:nvPr>
            <p:ph type="title"/>
          </p:nvPr>
        </p:nvSpPr>
        <p:spPr/>
        <p:txBody>
          <a:bodyPr/>
          <a:lstStyle/>
          <a:p>
            <a:r>
              <a:rPr lang="en-US" b="1" dirty="0"/>
              <a:t>Colors that work on white</a:t>
            </a:r>
          </a:p>
        </p:txBody>
      </p:sp>
      <p:pic>
        <p:nvPicPr>
          <p:cNvPr id="1028" name="Picture 4" descr="Chart showing which colors from our theme work on a white background">
            <a:extLst>
              <a:ext uri="{FF2B5EF4-FFF2-40B4-BE49-F238E27FC236}">
                <a16:creationId xmlns:a16="http://schemas.microsoft.com/office/drawing/2014/main" id="{532F9918-338A-4C00-BCB8-956D692A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1600200"/>
            <a:ext cx="8273983" cy="503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1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9353-CD7A-4FEC-A1D3-9B4F3BF39EFE}"/>
              </a:ext>
            </a:extLst>
          </p:cNvPr>
          <p:cNvSpPr>
            <a:spLocks noGrp="1"/>
          </p:cNvSpPr>
          <p:nvPr>
            <p:ph type="title"/>
          </p:nvPr>
        </p:nvSpPr>
        <p:spPr/>
        <p:txBody>
          <a:bodyPr/>
          <a:lstStyle/>
          <a:p>
            <a:r>
              <a:rPr lang="en-US" b="1" dirty="0"/>
              <a:t>Colors that work on black</a:t>
            </a:r>
          </a:p>
        </p:txBody>
      </p:sp>
      <p:pic>
        <p:nvPicPr>
          <p:cNvPr id="2050" name="Picture 2" descr="Chart showing which colors from our theme work on a black background">
            <a:extLst>
              <a:ext uri="{FF2B5EF4-FFF2-40B4-BE49-F238E27FC236}">
                <a16:creationId xmlns:a16="http://schemas.microsoft.com/office/drawing/2014/main" id="{E50CA431-2D6D-4C8C-926E-3F0350EF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600200"/>
            <a:ext cx="8275171"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9493-236C-4725-A51A-A6D42166ABFB}"/>
              </a:ext>
            </a:extLst>
          </p:cNvPr>
          <p:cNvSpPr>
            <a:spLocks noGrp="1"/>
          </p:cNvSpPr>
          <p:nvPr>
            <p:ph type="title"/>
          </p:nvPr>
        </p:nvSpPr>
        <p:spPr/>
        <p:txBody>
          <a:bodyPr/>
          <a:lstStyle/>
          <a:p>
            <a:r>
              <a:rPr lang="en-US" b="1" dirty="0" err="1"/>
              <a:t>Colour</a:t>
            </a:r>
            <a:r>
              <a:rPr lang="en-US" b="1" dirty="0"/>
              <a:t> Contrast </a:t>
            </a:r>
            <a:r>
              <a:rPr lang="en-US" b="1" dirty="0" err="1"/>
              <a:t>Analyser</a:t>
            </a:r>
            <a:endParaRPr lang="en-US" dirty="0"/>
          </a:p>
        </p:txBody>
      </p:sp>
      <p:sp>
        <p:nvSpPr>
          <p:cNvPr id="3" name="Content Placeholder 2">
            <a:extLst>
              <a:ext uri="{FF2B5EF4-FFF2-40B4-BE49-F238E27FC236}">
                <a16:creationId xmlns:a16="http://schemas.microsoft.com/office/drawing/2014/main" id="{F97241A9-7F34-4BE4-B855-389428A241F6}"/>
              </a:ext>
            </a:extLst>
          </p:cNvPr>
          <p:cNvSpPr>
            <a:spLocks noGrp="1"/>
          </p:cNvSpPr>
          <p:nvPr>
            <p:ph idx="1"/>
          </p:nvPr>
        </p:nvSpPr>
        <p:spPr/>
        <p:txBody>
          <a:bodyPr/>
          <a:lstStyle/>
          <a:p>
            <a:pPr marL="0" indent="0">
              <a:buNone/>
            </a:pPr>
            <a:r>
              <a:rPr lang="en-US" dirty="0">
                <a:hlinkClick r:id="rId3"/>
              </a:rPr>
              <a:t>https://www.tpgi.com/color-contrast-checker/</a:t>
            </a:r>
            <a:endParaRPr lang="en-US" dirty="0"/>
          </a:p>
          <a:p>
            <a:pPr marL="0" indent="0">
              <a:buNone/>
            </a:pPr>
            <a:endParaRPr lang="en-US" dirty="0"/>
          </a:p>
        </p:txBody>
      </p:sp>
      <p:pic>
        <p:nvPicPr>
          <p:cNvPr id="4" name="Picture 3" descr="After launching Color Contrast Analyzer, use eyedropper tools to select foreground and background colors, then look at WCAG 2.1 results to see if the color selections pass WCAG 1.4.3">
            <a:extLst>
              <a:ext uri="{FF2B5EF4-FFF2-40B4-BE49-F238E27FC236}">
                <a16:creationId xmlns:a16="http://schemas.microsoft.com/office/drawing/2014/main" id="{BEB50462-98D5-4EEF-BF2D-BA9D5C1CADBA}"/>
              </a:ext>
            </a:extLst>
          </p:cNvPr>
          <p:cNvPicPr>
            <a:picLocks noChangeAspect="1"/>
          </p:cNvPicPr>
          <p:nvPr/>
        </p:nvPicPr>
        <p:blipFill>
          <a:blip r:embed="rId4"/>
          <a:stretch>
            <a:fillRect/>
          </a:stretch>
        </p:blipFill>
        <p:spPr>
          <a:xfrm>
            <a:off x="7779883" y="451987"/>
            <a:ext cx="4248034" cy="5720213"/>
          </a:xfrm>
          <a:prstGeom prst="rect">
            <a:avLst/>
          </a:prstGeom>
        </p:spPr>
      </p:pic>
    </p:spTree>
    <p:extLst>
      <p:ext uri="{BB962C8B-B14F-4D97-AF65-F5344CB8AC3E}">
        <p14:creationId xmlns:p14="http://schemas.microsoft.com/office/powerpoint/2010/main" val="37906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292-551C-45D7-AE02-28927BB009C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7A989B7-9291-4F19-A50F-FDF7D911EDD4}"/>
              </a:ext>
            </a:extLst>
          </p:cNvPr>
          <p:cNvSpPr>
            <a:spLocks noGrp="1"/>
          </p:cNvSpPr>
          <p:nvPr>
            <p:ph idx="1"/>
          </p:nvPr>
        </p:nvSpPr>
        <p:spPr/>
        <p:txBody>
          <a:bodyPr>
            <a:normAutofit/>
          </a:bodyPr>
          <a:lstStyle/>
          <a:p>
            <a:pPr marL="0" indent="0" algn="ctr">
              <a:buNone/>
            </a:pPr>
            <a:r>
              <a:rPr lang="en-US" sz="6000" dirty="0"/>
              <a:t>???</a:t>
            </a:r>
          </a:p>
        </p:txBody>
      </p:sp>
    </p:spTree>
    <p:extLst>
      <p:ext uri="{BB962C8B-B14F-4D97-AF65-F5344CB8AC3E}">
        <p14:creationId xmlns:p14="http://schemas.microsoft.com/office/powerpoint/2010/main" val="26518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Introduction to Accessibility</a:t>
            </a:r>
          </a:p>
        </p:txBody>
      </p:sp>
      <p:pic>
        <p:nvPicPr>
          <p:cNvPr id="6" name="Picture 5" descr="Home screen for JAWS screen reader">
            <a:extLst>
              <a:ext uri="{FF2B5EF4-FFF2-40B4-BE49-F238E27FC236}">
                <a16:creationId xmlns:a16="http://schemas.microsoft.com/office/drawing/2014/main" id="{4D07BCB9-4972-410F-A405-AF0023D88F09}"/>
              </a:ext>
            </a:extLst>
          </p:cNvPr>
          <p:cNvPicPr>
            <a:picLocks noChangeAspect="1"/>
          </p:cNvPicPr>
          <p:nvPr/>
        </p:nvPicPr>
        <p:blipFill>
          <a:blip r:embed="rId3"/>
          <a:stretch>
            <a:fillRect/>
          </a:stretch>
        </p:blipFill>
        <p:spPr>
          <a:xfrm>
            <a:off x="1065212" y="2094051"/>
            <a:ext cx="4227116" cy="2471944"/>
          </a:xfrm>
          <a:prstGeom prst="rect">
            <a:avLst/>
          </a:prstGeom>
        </p:spPr>
      </p:pic>
      <p:pic>
        <p:nvPicPr>
          <p:cNvPr id="7" name="Picture 4" descr="Logo for NVDA screen reader">
            <a:extLst>
              <a:ext uri="{FF2B5EF4-FFF2-40B4-BE49-F238E27FC236}">
                <a16:creationId xmlns:a16="http://schemas.microsoft.com/office/drawing/2014/main" id="{01FBF54F-3675-4AB8-BA4E-51B5329E75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8" r="18297"/>
          <a:stretch/>
        </p:blipFill>
        <p:spPr bwMode="auto">
          <a:xfrm>
            <a:off x="5570951" y="1901273"/>
            <a:ext cx="2809461"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Logo for VoiceOver screen reader">
            <a:extLst>
              <a:ext uri="{FF2B5EF4-FFF2-40B4-BE49-F238E27FC236}">
                <a16:creationId xmlns:a16="http://schemas.microsoft.com/office/drawing/2014/main" id="{1AFD56B0-7171-4AD1-BD2E-656FE03B3B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8512" y="190127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F593-B958-417B-9FD7-263140581B1E}"/>
              </a:ext>
            </a:extLst>
          </p:cNvPr>
          <p:cNvSpPr>
            <a:spLocks noGrp="1"/>
          </p:cNvSpPr>
          <p:nvPr>
            <p:ph type="title" idx="4294967295"/>
          </p:nvPr>
        </p:nvSpPr>
        <p:spPr>
          <a:xfrm>
            <a:off x="1370012" y="2408238"/>
            <a:ext cx="9144000" cy="1020762"/>
          </a:xfrm>
        </p:spPr>
        <p:txBody>
          <a:bodyPr>
            <a:normAutofit/>
          </a:bodyPr>
          <a:lstStyle/>
          <a:p>
            <a:pPr algn="ctr"/>
            <a:r>
              <a:rPr lang="en-US" sz="5400" b="1" dirty="0"/>
              <a:t>Thank you</a:t>
            </a:r>
          </a:p>
        </p:txBody>
      </p:sp>
    </p:spTree>
    <p:extLst>
      <p:ext uri="{BB962C8B-B14F-4D97-AF65-F5344CB8AC3E}">
        <p14:creationId xmlns:p14="http://schemas.microsoft.com/office/powerpoint/2010/main" val="213094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4A7D-C73E-49E1-ACB9-200806B884F1}"/>
              </a:ext>
            </a:extLst>
          </p:cNvPr>
          <p:cNvSpPr>
            <a:spLocks noGrp="1"/>
          </p:cNvSpPr>
          <p:nvPr>
            <p:ph type="title"/>
          </p:nvPr>
        </p:nvSpPr>
        <p:spPr/>
        <p:txBody>
          <a:bodyPr/>
          <a:lstStyle/>
          <a:p>
            <a:r>
              <a:rPr lang="en-US" b="1" dirty="0"/>
              <a:t>9 Basic Requirements for Excel</a:t>
            </a:r>
          </a:p>
        </p:txBody>
      </p:sp>
      <p:sp>
        <p:nvSpPr>
          <p:cNvPr id="3" name="Content Placeholder 2">
            <a:extLst>
              <a:ext uri="{FF2B5EF4-FFF2-40B4-BE49-F238E27FC236}">
                <a16:creationId xmlns:a16="http://schemas.microsoft.com/office/drawing/2014/main" id="{0EC63F89-5F55-4F93-82FC-E67DB8E91151}"/>
              </a:ext>
            </a:extLst>
          </p:cNvPr>
          <p:cNvSpPr>
            <a:spLocks noGrp="1"/>
          </p:cNvSpPr>
          <p:nvPr>
            <p:ph idx="1"/>
          </p:nvPr>
        </p:nvSpPr>
        <p:spPr>
          <a:xfrm>
            <a:off x="1522414" y="1905000"/>
            <a:ext cx="5410198" cy="4495800"/>
          </a:xfrm>
        </p:spPr>
        <p:txBody>
          <a:bodyPr>
            <a:normAutofit/>
          </a:bodyPr>
          <a:lstStyle/>
          <a:p>
            <a:pPr marL="457200" indent="-457200">
              <a:lnSpc>
                <a:spcPct val="100000"/>
              </a:lnSpc>
              <a:spcBef>
                <a:spcPts val="1200"/>
              </a:spcBef>
              <a:buClr>
                <a:schemeClr val="accent2"/>
              </a:buClr>
              <a:buFont typeface="+mj-lt"/>
              <a:buAutoNum type="arabicPeriod"/>
            </a:pPr>
            <a:r>
              <a:rPr lang="en-US" sz="1800" dirty="0"/>
              <a:t>Start in A1</a:t>
            </a:r>
          </a:p>
          <a:p>
            <a:pPr marL="457200" indent="-457200">
              <a:lnSpc>
                <a:spcPct val="100000"/>
              </a:lnSpc>
              <a:spcBef>
                <a:spcPts val="1200"/>
              </a:spcBef>
              <a:buClr>
                <a:schemeClr val="accent2"/>
              </a:buClr>
              <a:buFont typeface="+mj-lt"/>
              <a:buAutoNum type="arabicPeriod"/>
            </a:pPr>
            <a:r>
              <a:rPr lang="en-US" sz="1800" dirty="0"/>
              <a:t>Stay in the Grid</a:t>
            </a:r>
          </a:p>
          <a:p>
            <a:pPr marL="457200" indent="-457200">
              <a:lnSpc>
                <a:spcPct val="100000"/>
              </a:lnSpc>
              <a:spcBef>
                <a:spcPts val="1200"/>
              </a:spcBef>
              <a:buClr>
                <a:schemeClr val="accent2"/>
              </a:buClr>
              <a:buFont typeface="+mj-lt"/>
              <a:buAutoNum type="arabicPeriod"/>
            </a:pPr>
            <a:r>
              <a:rPr lang="en-US" sz="1800" dirty="0"/>
              <a:t>No Blank Rows, Columns, Data Cells, and Hide Unused</a:t>
            </a:r>
          </a:p>
          <a:p>
            <a:pPr marL="457200" indent="-457200">
              <a:lnSpc>
                <a:spcPct val="100000"/>
              </a:lnSpc>
              <a:spcBef>
                <a:spcPts val="1200"/>
              </a:spcBef>
              <a:buClr>
                <a:schemeClr val="accent2"/>
              </a:buClr>
              <a:buFont typeface="+mj-lt"/>
              <a:buAutoNum type="arabicPeriod"/>
            </a:pPr>
            <a:r>
              <a:rPr lang="en-US" sz="1800" dirty="0"/>
              <a:t>No Merged or Split Cells in Data Portion</a:t>
            </a:r>
          </a:p>
          <a:p>
            <a:pPr marL="457200" indent="-457200">
              <a:lnSpc>
                <a:spcPct val="100000"/>
              </a:lnSpc>
              <a:spcBef>
                <a:spcPts val="1200"/>
              </a:spcBef>
              <a:buClr>
                <a:schemeClr val="accent2"/>
              </a:buClr>
              <a:buFont typeface="+mj-lt"/>
              <a:buAutoNum type="arabicPeriod"/>
            </a:pPr>
            <a:r>
              <a:rPr lang="en-US" sz="1800" dirty="0"/>
              <a:t>Worksheet Names and Table Titles; No Blank Worksheets  </a:t>
            </a:r>
          </a:p>
          <a:p>
            <a:pPr marL="457200" indent="-457200">
              <a:lnSpc>
                <a:spcPct val="100000"/>
              </a:lnSpc>
              <a:spcBef>
                <a:spcPts val="1200"/>
              </a:spcBef>
              <a:buClr>
                <a:schemeClr val="accent2"/>
              </a:buClr>
              <a:buFont typeface="+mj-lt"/>
              <a:buAutoNum type="arabicPeriod"/>
            </a:pPr>
            <a:r>
              <a:rPr lang="en-US" sz="1800" dirty="0"/>
              <a:t>Row and Column Headers</a:t>
            </a:r>
          </a:p>
          <a:p>
            <a:pPr marL="457200" indent="-457200">
              <a:lnSpc>
                <a:spcPct val="100000"/>
              </a:lnSpc>
              <a:spcBef>
                <a:spcPts val="1200"/>
              </a:spcBef>
              <a:buClr>
                <a:schemeClr val="accent2"/>
              </a:buClr>
              <a:buFont typeface="+mj-lt"/>
              <a:buAutoNum type="arabicPeriod"/>
            </a:pPr>
            <a:r>
              <a:rPr lang="en-US" sz="1800" dirty="0"/>
              <a:t>Alternative Text </a:t>
            </a:r>
          </a:p>
          <a:p>
            <a:pPr marL="457200" indent="-457200">
              <a:lnSpc>
                <a:spcPct val="100000"/>
              </a:lnSpc>
              <a:spcBef>
                <a:spcPts val="1200"/>
              </a:spcBef>
              <a:buClr>
                <a:schemeClr val="accent2"/>
              </a:buClr>
              <a:buFont typeface="+mj-lt"/>
              <a:buAutoNum type="arabicPeriod"/>
            </a:pPr>
            <a:r>
              <a:rPr lang="en-US" sz="1800" dirty="0"/>
              <a:t>End of Worksheet, Workbook</a:t>
            </a:r>
          </a:p>
          <a:p>
            <a:pPr marL="457200" indent="-457200">
              <a:lnSpc>
                <a:spcPct val="100000"/>
              </a:lnSpc>
              <a:spcBef>
                <a:spcPts val="1200"/>
              </a:spcBef>
              <a:buClr>
                <a:schemeClr val="accent2"/>
              </a:buClr>
              <a:buFont typeface="+mj-lt"/>
              <a:buAutoNum type="arabicPeriod"/>
            </a:pPr>
            <a:r>
              <a:rPr lang="en-US" sz="1800" dirty="0"/>
              <a:t>Before Saving </a:t>
            </a:r>
          </a:p>
        </p:txBody>
      </p:sp>
      <p:pic>
        <p:nvPicPr>
          <p:cNvPr id="4" name="Picture 3" descr="Screen grab of Excel">
            <a:extLst>
              <a:ext uri="{FF2B5EF4-FFF2-40B4-BE49-F238E27FC236}">
                <a16:creationId xmlns:a16="http://schemas.microsoft.com/office/drawing/2014/main" id="{69FFE856-10CA-48D8-9858-D06F9EE457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203" y="1701287"/>
            <a:ext cx="4547009" cy="3023113"/>
          </a:xfrm>
          <a:prstGeom prst="rect">
            <a:avLst/>
          </a:prstGeom>
        </p:spPr>
      </p:pic>
    </p:spTree>
    <p:extLst>
      <p:ext uri="{BB962C8B-B14F-4D97-AF65-F5344CB8AC3E}">
        <p14:creationId xmlns:p14="http://schemas.microsoft.com/office/powerpoint/2010/main" val="268028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937B-1825-42AF-A212-A2822785D053}"/>
              </a:ext>
            </a:extLst>
          </p:cNvPr>
          <p:cNvSpPr>
            <a:spLocks noGrp="1"/>
          </p:cNvSpPr>
          <p:nvPr>
            <p:ph type="title"/>
          </p:nvPr>
        </p:nvSpPr>
        <p:spPr/>
        <p:txBody>
          <a:bodyPr/>
          <a:lstStyle/>
          <a:p>
            <a:r>
              <a:rPr lang="en-US" b="1" dirty="0"/>
              <a:t>1. Start in A1</a:t>
            </a:r>
          </a:p>
        </p:txBody>
      </p:sp>
      <p:pic>
        <p:nvPicPr>
          <p:cNvPr id="4" name="Content Placeholder 3" descr="A table in Excel where the title of the spreadsheet starts in cell A1">
            <a:extLst>
              <a:ext uri="{FF2B5EF4-FFF2-40B4-BE49-F238E27FC236}">
                <a16:creationId xmlns:a16="http://schemas.microsoft.com/office/drawing/2014/main" id="{95FC1B6A-565D-4245-AC6B-A08F06BD63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018" y="1752600"/>
            <a:ext cx="9950794" cy="2776657"/>
          </a:xfrm>
        </p:spPr>
      </p:pic>
      <p:pic>
        <p:nvPicPr>
          <p:cNvPr id="5" name="Picture 4" descr="An example of a table where there is helpful information for screen reader users in cell A1 that says &quot;Press Tab to move to input areas. Press up or down arrows in Column A to read through the document.&quot;">
            <a:extLst>
              <a:ext uri="{FF2B5EF4-FFF2-40B4-BE49-F238E27FC236}">
                <a16:creationId xmlns:a16="http://schemas.microsoft.com/office/drawing/2014/main" id="{802C7956-907E-46EF-AAC8-1D55783E2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412" y="4798913"/>
            <a:ext cx="10058400" cy="1232557"/>
          </a:xfrm>
          <a:prstGeom prst="rect">
            <a:avLst/>
          </a:prstGeom>
        </p:spPr>
      </p:pic>
    </p:spTree>
    <p:extLst>
      <p:ext uri="{BB962C8B-B14F-4D97-AF65-F5344CB8AC3E}">
        <p14:creationId xmlns:p14="http://schemas.microsoft.com/office/powerpoint/2010/main" val="199378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7276-6129-4B05-A5FD-8818A2446FB7}"/>
              </a:ext>
            </a:extLst>
          </p:cNvPr>
          <p:cNvSpPr>
            <a:spLocks noGrp="1"/>
          </p:cNvSpPr>
          <p:nvPr>
            <p:ph type="title"/>
          </p:nvPr>
        </p:nvSpPr>
        <p:spPr/>
        <p:txBody>
          <a:bodyPr/>
          <a:lstStyle/>
          <a:p>
            <a:r>
              <a:rPr lang="en-US" b="1" dirty="0"/>
              <a:t>2. Stay in the Grid</a:t>
            </a:r>
          </a:p>
        </p:txBody>
      </p:sp>
      <p:pic>
        <p:nvPicPr>
          <p:cNvPr id="4" name="Content Placeholder 3" descr="A warning to not use text boxes and word art in Excel files">
            <a:extLst>
              <a:ext uri="{FF2B5EF4-FFF2-40B4-BE49-F238E27FC236}">
                <a16:creationId xmlns:a16="http://schemas.microsoft.com/office/drawing/2014/main" id="{10843B7A-419D-4B14-839C-6451B1260B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812" y="1752600"/>
            <a:ext cx="5334000" cy="3800040"/>
          </a:xfrm>
        </p:spPr>
      </p:pic>
    </p:spTree>
    <p:extLst>
      <p:ext uri="{BB962C8B-B14F-4D97-AF65-F5344CB8AC3E}">
        <p14:creationId xmlns:p14="http://schemas.microsoft.com/office/powerpoint/2010/main" val="3538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4A78-4271-4160-999A-5E604EE65F8F}"/>
              </a:ext>
            </a:extLst>
          </p:cNvPr>
          <p:cNvSpPr>
            <a:spLocks noGrp="1"/>
          </p:cNvSpPr>
          <p:nvPr>
            <p:ph type="title"/>
          </p:nvPr>
        </p:nvSpPr>
        <p:spPr/>
        <p:txBody>
          <a:bodyPr/>
          <a:lstStyle/>
          <a:p>
            <a:r>
              <a:rPr lang="en-US" b="1" dirty="0"/>
              <a:t>3. No Blank Rows, Columns, Data Cells</a:t>
            </a:r>
          </a:p>
        </p:txBody>
      </p:sp>
      <p:pic>
        <p:nvPicPr>
          <p:cNvPr id="4" name="Picture 3" descr="Excel sheet with blank column A">
            <a:extLst>
              <a:ext uri="{FF2B5EF4-FFF2-40B4-BE49-F238E27FC236}">
                <a16:creationId xmlns:a16="http://schemas.microsoft.com/office/drawing/2014/main" id="{4E06626A-917A-4C2F-B7C3-9460225C9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12"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C16E2368-493B-493C-ABBD-FCB464E68BF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83151" y="1777116"/>
            <a:ext cx="5100927" cy="2529840"/>
          </a:xfrm>
        </p:spPr>
      </p:pic>
      <p:pic>
        <p:nvPicPr>
          <p:cNvPr id="6" name="Picture 5" descr="Excel with text indented in column A">
            <a:extLst>
              <a:ext uri="{FF2B5EF4-FFF2-40B4-BE49-F238E27FC236}">
                <a16:creationId xmlns:a16="http://schemas.microsoft.com/office/drawing/2014/main" id="{52634B76-ECE7-4D74-A6F1-424DCFB87461}"/>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55612" y="3812711"/>
            <a:ext cx="5624047" cy="2130890"/>
          </a:xfrm>
          <a:prstGeom prst="rect">
            <a:avLst/>
          </a:prstGeom>
        </p:spPr>
      </p:pic>
      <p:sp>
        <p:nvSpPr>
          <p:cNvPr id="7" name="Content Placeholder 2">
            <a:extLst>
              <a:ext uri="{FF2B5EF4-FFF2-40B4-BE49-F238E27FC236}">
                <a16:creationId xmlns:a16="http://schemas.microsoft.com/office/drawing/2014/main" id="{1B7EE116-20C4-4478-B783-3D9E6ED76403}"/>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298602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835-B114-4CE7-A4AD-8241EACE3C2C}"/>
              </a:ext>
            </a:extLst>
          </p:cNvPr>
          <p:cNvSpPr>
            <a:spLocks noGrp="1"/>
          </p:cNvSpPr>
          <p:nvPr>
            <p:ph type="title"/>
          </p:nvPr>
        </p:nvSpPr>
        <p:spPr/>
        <p:txBody>
          <a:bodyPr/>
          <a:lstStyle/>
          <a:p>
            <a:r>
              <a:rPr lang="en-US" b="1" dirty="0"/>
              <a:t>Hide Unused Rows and Columns</a:t>
            </a:r>
          </a:p>
        </p:txBody>
      </p:sp>
      <p:pic>
        <p:nvPicPr>
          <p:cNvPr id="4" name="Picture 3" descr="Excel sheet with blank column A">
            <a:extLst>
              <a:ext uri="{FF2B5EF4-FFF2-40B4-BE49-F238E27FC236}">
                <a16:creationId xmlns:a16="http://schemas.microsoft.com/office/drawing/2014/main" id="{7E3CAE9F-7519-4F6E-BFE8-8D70810F4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8" y="1803620"/>
            <a:ext cx="5624047" cy="1798476"/>
          </a:xfrm>
          <a:prstGeom prst="rect">
            <a:avLst/>
          </a:prstGeom>
        </p:spPr>
      </p:pic>
      <p:pic>
        <p:nvPicPr>
          <p:cNvPr id="5" name="Content Placeholder 3" descr="Excel with words &quot;No data&quot; in blank cells">
            <a:extLst>
              <a:ext uri="{FF2B5EF4-FFF2-40B4-BE49-F238E27FC236}">
                <a16:creationId xmlns:a16="http://schemas.microsoft.com/office/drawing/2014/main" id="{01EE9ED3-2859-411F-AEC1-188F7A30F4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59127" y="1777116"/>
            <a:ext cx="5100927" cy="2529840"/>
          </a:xfrm>
        </p:spPr>
      </p:pic>
      <p:pic>
        <p:nvPicPr>
          <p:cNvPr id="6" name="Picture 5" descr="Excel with text indented in column A">
            <a:extLst>
              <a:ext uri="{FF2B5EF4-FFF2-40B4-BE49-F238E27FC236}">
                <a16:creationId xmlns:a16="http://schemas.microsoft.com/office/drawing/2014/main" id="{84D429DB-2BAD-41E3-A676-2A6E9EED7235}"/>
              </a:ext>
            </a:extLst>
          </p:cNvPr>
          <p:cNvPicPr>
            <a:picLocks noChangeAspect="1"/>
          </p:cNvPicPr>
          <p:nvPr/>
        </p:nvPicPr>
        <p:blipFill rotWithShape="1">
          <a:blip r:embed="rId5">
            <a:extLst>
              <a:ext uri="{28A0092B-C50C-407E-A947-70E740481C1C}">
                <a14:useLocalDpi xmlns:a14="http://schemas.microsoft.com/office/drawing/2010/main" val="0"/>
              </a:ext>
            </a:extLst>
          </a:blip>
          <a:srcRect b="13751"/>
          <a:stretch/>
        </p:blipFill>
        <p:spPr>
          <a:xfrm>
            <a:off x="431588" y="3812711"/>
            <a:ext cx="5624047" cy="2130890"/>
          </a:xfrm>
          <a:prstGeom prst="rect">
            <a:avLst/>
          </a:prstGeom>
        </p:spPr>
      </p:pic>
      <p:sp>
        <p:nvSpPr>
          <p:cNvPr id="7" name="Content Placeholder 2">
            <a:extLst>
              <a:ext uri="{FF2B5EF4-FFF2-40B4-BE49-F238E27FC236}">
                <a16:creationId xmlns:a16="http://schemas.microsoft.com/office/drawing/2014/main" id="{FDC46694-0DE6-4EF8-905F-62C3AA01B287}"/>
              </a:ext>
            </a:extLst>
          </p:cNvPr>
          <p:cNvSpPr txBox="1">
            <a:spLocks/>
          </p:cNvSpPr>
          <p:nvPr/>
        </p:nvSpPr>
        <p:spPr>
          <a:xfrm>
            <a:off x="455612" y="6096001"/>
            <a:ext cx="5638800" cy="487361"/>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Atkinson Hyperlegible" pitchFamily="50" charset="0"/>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Atkinson Hyperlegible" pitchFamily="50" charset="0"/>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Atkinson Hyperlegible" pitchFamily="50" charset="0"/>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Atkinson Hyperlegible" pitchFamily="50" charset="0"/>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Atkinson Hyperlegible" pitchFamily="50" charset="0"/>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Clr>
                <a:schemeClr val="accent2"/>
              </a:buClr>
              <a:buNone/>
            </a:pPr>
            <a:r>
              <a:rPr lang="en-US" dirty="0"/>
              <a:t>Indent text instead of inserting an empty column</a:t>
            </a:r>
          </a:p>
        </p:txBody>
      </p:sp>
    </p:spTree>
    <p:extLst>
      <p:ext uri="{BB962C8B-B14F-4D97-AF65-F5344CB8AC3E}">
        <p14:creationId xmlns:p14="http://schemas.microsoft.com/office/powerpoint/2010/main" val="36128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1656</TotalTime>
  <Words>4305</Words>
  <Application>Microsoft Office PowerPoint</Application>
  <PresentationFormat>Custom</PresentationFormat>
  <Paragraphs>276</Paragraphs>
  <Slides>40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Atkinson Hyperlegible</vt:lpstr>
      <vt:lpstr>Consolas</vt:lpstr>
      <vt:lpstr>Corbel</vt:lpstr>
      <vt:lpstr>Georgia</vt:lpstr>
      <vt:lpstr>Lucida Bright</vt:lpstr>
      <vt:lpstr>Verdana</vt:lpstr>
      <vt:lpstr>Chalkboard 16x9</vt:lpstr>
      <vt:lpstr>Microsoft Excel Accessibility for AccessU 2024</vt:lpstr>
      <vt:lpstr>About Me</vt:lpstr>
      <vt:lpstr>Overview</vt:lpstr>
      <vt:lpstr>Introduction to Accessibility</vt:lpstr>
      <vt:lpstr>9 Basic Requirements for Excel</vt:lpstr>
      <vt:lpstr>1. Start in A1</vt:lpstr>
      <vt:lpstr>2. Stay in the Grid</vt:lpstr>
      <vt:lpstr>3. No Blank Rows, Columns, Data Cells</vt:lpstr>
      <vt:lpstr>Hide Unused Rows and Columns</vt:lpstr>
      <vt:lpstr>4. No Merged or Split Cells in Data Portion </vt:lpstr>
      <vt:lpstr>5. Worksheet Names, Table Titles, Blank Worksheets </vt:lpstr>
      <vt:lpstr>6. Row and Column Headers</vt:lpstr>
      <vt:lpstr>Using Excel’s Built-In Table Header –  Slide 1 of 4</vt:lpstr>
      <vt:lpstr>Using Excel’s Built-In Table Header –  Slide 2 of 4</vt:lpstr>
      <vt:lpstr>Using Excel’s Built-In Table Header –  Slide 3 of 4</vt:lpstr>
      <vt:lpstr>Using Excel’s Built-In Table Header –  Slide 4 of 4</vt:lpstr>
      <vt:lpstr>7. Alternative Text</vt:lpstr>
      <vt:lpstr>8. End of Worksheet, Workbook</vt:lpstr>
      <vt:lpstr>9. Before Saving</vt:lpstr>
      <vt:lpstr>More on Accessibility Checker, Slide 1</vt:lpstr>
      <vt:lpstr>More on Accessibility Checker – Slide 2</vt:lpstr>
      <vt:lpstr>More on Accessibility Checker, Slide 3</vt:lpstr>
      <vt:lpstr>Excel Deficiencies – Slide 1</vt:lpstr>
      <vt:lpstr>Excel Deficiencies – Slide 2</vt:lpstr>
      <vt:lpstr>Excel Forms, Step 1</vt:lpstr>
      <vt:lpstr>Excel Forms, Basic Design</vt:lpstr>
      <vt:lpstr>Excel Forms, Design Enhancements</vt:lpstr>
      <vt:lpstr>Excel Forms, Data Validation</vt:lpstr>
      <vt:lpstr>Excel Forms, Data Validation Example 2</vt:lpstr>
      <vt:lpstr>Excel Forms, Creating Drop Down Lists, Part 1</vt:lpstr>
      <vt:lpstr>Excel Forms, Creating Drop Down Lists, Part 2</vt:lpstr>
      <vt:lpstr>Tips for All MS Office</vt:lpstr>
      <vt:lpstr>Using MS Office 365 Accessibility Checker</vt:lpstr>
      <vt:lpstr>Using MS Office 2016 Accessibility Checker</vt:lpstr>
      <vt:lpstr>Document Properties</vt:lpstr>
      <vt:lpstr>Colors that work on white</vt:lpstr>
      <vt:lpstr>Colors that work on black</vt:lpstr>
      <vt:lpstr>Colour Contrast Analyser</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Excel 365 Accessibility</dc:title>
  <dc:creator>Richard Steinberg</dc:creator>
  <cp:lastModifiedBy>Richard Steinberg</cp:lastModifiedBy>
  <cp:revision>44</cp:revision>
  <dcterms:created xsi:type="dcterms:W3CDTF">2021-05-09T22:01:56Z</dcterms:created>
  <dcterms:modified xsi:type="dcterms:W3CDTF">2024-05-13T19:01:24Z</dcterms:modified>
</cp:coreProperties>
</file>