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Lst>
  <p:sldSz cy="5143500" cx="9144000"/>
  <p:notesSz cx="6858000" cy="9144000"/>
  <p:embeddedFontLst>
    <p:embeddedFont>
      <p:font typeface="Raleway"/>
      <p:regular r:id="rId26"/>
      <p:bold r:id="rId27"/>
      <p:italic r:id="rId28"/>
      <p:boldItalic r:id="rId29"/>
    </p:embeddedFont>
    <p:embeddedFont>
      <p:font typeface="Lat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0A7C89F4-4210-4A4B-9017-E1553BF96626}">
  <a:tblStyle styleId="{0A7C89F4-4210-4A4B-9017-E1553BF96626}"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Raleway-regular.fntdata"/><Relationship Id="rId25" Type="http://schemas.openxmlformats.org/officeDocument/2006/relationships/slide" Target="slides/slide19.xml"/><Relationship Id="rId28" Type="http://schemas.openxmlformats.org/officeDocument/2006/relationships/font" Target="fonts/Raleway-italic.fntdata"/><Relationship Id="rId27" Type="http://schemas.openxmlformats.org/officeDocument/2006/relationships/font" Target="fonts/Raleway-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font" Target="fonts/Raleway-bold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Lato-bold.fntdata"/><Relationship Id="rId30" Type="http://schemas.openxmlformats.org/officeDocument/2006/relationships/font" Target="fonts/Lato-regular.fntdata"/><Relationship Id="rId11" Type="http://schemas.openxmlformats.org/officeDocument/2006/relationships/slide" Target="slides/slide5.xml"/><Relationship Id="rId33" Type="http://schemas.openxmlformats.org/officeDocument/2006/relationships/font" Target="fonts/Lato-boldItalic.fntdata"/><Relationship Id="rId10" Type="http://schemas.openxmlformats.org/officeDocument/2006/relationships/slide" Target="slides/slide4.xml"/><Relationship Id="rId32" Type="http://schemas.openxmlformats.org/officeDocument/2006/relationships/font" Target="fonts/Lato-italic.fntdata"/><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b843d956c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b843d956c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b843d956c2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b843d956c2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b843d956c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b843d956c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b843d956c2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b843d956c2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2b843d956c2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2b843d956c2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2b843d956c2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2b843d956c2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b843d956c2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b843d956c2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b843d956c2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b843d956c2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b843d956c2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b843d956c2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2b843d956c2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2b843d956c2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2b6faa2266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2b6faa2266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2b70ee50303_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2b70ee50303_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g2b6faa22668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g2b6faa22668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b6faa22668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b6faa22668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2b6faa22668_0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2b6faa22668_0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b6faa2266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b6faa2266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b70ee50303_4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b70ee50303_4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b70ee50303_4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b70ee50303_4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docs.google.com/spreadsheets/d/1fw0-q4_iZPZ44_PmvUbJBH8CtQtxwXEXlJ3jac1T5JY/edit#gid=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docs.google.com/presentation/d/1POs7orJ4ALB0bq5_vyo4v8RxDcr-5ctwD1noVgpXuJc/edit#slide=id.g3446f24b73_0_35" TargetMode="External"/><Relationship Id="rId4" Type="http://schemas.openxmlformats.org/officeDocument/2006/relationships/hyperlink" Target="https://docs.google.com/document/d/1r-5zaek3yFOTgDz0v7dzTwK_QUnOpAxTTr22OAonMbg/edit"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Card Sort Results</a:t>
            </a:r>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Feb 2024</a:t>
            </a:r>
            <a:endParaRPr/>
          </a:p>
        </p:txBody>
      </p:sp>
      <p:sp>
        <p:nvSpPr>
          <p:cNvPr id="56" name="Google Shape;56;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22"/>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Card Sort </a:t>
            </a:r>
            <a:endParaRPr/>
          </a:p>
        </p:txBody>
      </p:sp>
      <p:sp>
        <p:nvSpPr>
          <p:cNvPr id="126" name="Google Shape;126;p22"/>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Looking at the problem “top down”, how well did the structure work?</a:t>
            </a:r>
            <a:endParaRPr/>
          </a:p>
        </p:txBody>
      </p:sp>
      <p:sp>
        <p:nvSpPr>
          <p:cNvPr id="127" name="Google Shape;127;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28" name="Google Shape;128;p22"/>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Part 2</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Refining for a top-down card sort</a:t>
            </a:r>
            <a:endParaRPr/>
          </a:p>
        </p:txBody>
      </p:sp>
      <p:sp>
        <p:nvSpPr>
          <p:cNvPr id="134" name="Google Shape;134;p23"/>
          <p:cNvSpPr txBox="1"/>
          <p:nvPr>
            <p:ph idx="1" type="body"/>
          </p:nvPr>
        </p:nvSpPr>
        <p:spPr>
          <a:xfrm>
            <a:off x="311700" y="1152475"/>
            <a:ext cx="8520600" cy="3990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With categories established, we will setup another card sort, this time a “closed” card sort”.</a:t>
            </a:r>
            <a:endParaRPr/>
          </a:p>
          <a:p>
            <a:pPr indent="0" lvl="0" marL="0" rtl="0" algn="l">
              <a:spcBef>
                <a:spcPts val="1200"/>
              </a:spcBef>
              <a:spcAft>
                <a:spcPts val="0"/>
              </a:spcAft>
              <a:buNone/>
            </a:pPr>
            <a:r>
              <a:rPr lang="en"/>
              <a:t>The list of the outcomes is the same (or a sub-set), but the categories are pre-defined.</a:t>
            </a:r>
            <a:endParaRPr/>
          </a:p>
          <a:p>
            <a:pPr indent="0" lvl="0" marL="0" rtl="0" algn="l">
              <a:spcBef>
                <a:spcPts val="1200"/>
              </a:spcBef>
              <a:spcAft>
                <a:spcPts val="0"/>
              </a:spcAft>
              <a:buNone/>
            </a:pPr>
            <a:r>
              <a:rPr lang="en"/>
              <a:t>When people select from a 1-level menu for each item and are correct 1st time:</a:t>
            </a:r>
            <a:endParaRPr/>
          </a:p>
          <a:p>
            <a:pPr indent="-342900" lvl="0" marL="457200" rtl="0" algn="l">
              <a:spcBef>
                <a:spcPts val="1200"/>
              </a:spcBef>
              <a:spcAft>
                <a:spcPts val="0"/>
              </a:spcAft>
              <a:buSzPts val="1800"/>
              <a:buChar char="-"/>
            </a:pPr>
            <a:r>
              <a:rPr lang="en"/>
              <a:t>Over 75% is excellent</a:t>
            </a:r>
            <a:endParaRPr/>
          </a:p>
          <a:p>
            <a:pPr indent="-342900" lvl="0" marL="457200" rtl="0" algn="l">
              <a:spcBef>
                <a:spcPts val="0"/>
              </a:spcBef>
              <a:spcAft>
                <a:spcPts val="0"/>
              </a:spcAft>
              <a:buSzPts val="1800"/>
              <a:buChar char="-"/>
            </a:pPr>
            <a:r>
              <a:rPr lang="en"/>
              <a:t>66% is reasonable</a:t>
            </a:r>
            <a:endParaRPr/>
          </a:p>
          <a:p>
            <a:pPr indent="-342900" lvl="0" marL="457200" rtl="0" algn="l">
              <a:spcBef>
                <a:spcPts val="0"/>
              </a:spcBef>
              <a:spcAft>
                <a:spcPts val="0"/>
              </a:spcAft>
              <a:buSzPts val="1800"/>
              <a:buChar char="-"/>
            </a:pPr>
            <a:r>
              <a:rPr lang="en"/>
              <a:t>Under 50% means you probably want to re-think it.</a:t>
            </a:r>
            <a:endParaRPr/>
          </a:p>
          <a:p>
            <a:pPr indent="0" lvl="0" marL="0" rtl="0" algn="l">
              <a:spcBef>
                <a:spcPts val="1200"/>
              </a:spcBef>
              <a:spcAft>
                <a:spcPts val="1200"/>
              </a:spcAft>
              <a:buNone/>
            </a:pPr>
            <a:r>
              <a:rPr lang="en"/>
              <a:t>I thought over 30% of the items had multiple possible locations.</a:t>
            </a:r>
            <a:endParaRPr/>
          </a:p>
        </p:txBody>
      </p:sp>
      <p:sp>
        <p:nvSpPr>
          <p:cNvPr id="135" name="Google Shape;135;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Overlap issues</a:t>
            </a:r>
            <a:endParaRPr/>
          </a:p>
        </p:txBody>
      </p:sp>
      <p:sp>
        <p:nvSpPr>
          <p:cNvPr id="141" name="Google Shape;141;p24"/>
          <p:cNvSpPr txBox="1"/>
          <p:nvPr>
            <p:ph idx="1" type="body"/>
          </p:nvPr>
        </p:nvSpPr>
        <p:spPr>
          <a:xfrm>
            <a:off x="311700" y="1152475"/>
            <a:ext cx="5739300" cy="161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 few examples of overlap, such as:</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Outcome: “Clear control purpose: Provides controls whose purpose is clear”</a:t>
            </a:r>
            <a:endParaRPr/>
          </a:p>
        </p:txBody>
      </p:sp>
      <p:sp>
        <p:nvSpPr>
          <p:cNvPr id="142" name="Google Shape;142;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43" name="Google Shape;143;p24"/>
          <p:cNvSpPr/>
          <p:nvPr/>
        </p:nvSpPr>
        <p:spPr>
          <a:xfrm>
            <a:off x="770825" y="2969950"/>
            <a:ext cx="1435800" cy="684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Design, layout &amp; </a:t>
            </a:r>
            <a:r>
              <a:rPr lang="en"/>
              <a:t>hierarchy</a:t>
            </a:r>
            <a:endParaRPr/>
          </a:p>
        </p:txBody>
      </p:sp>
      <p:sp>
        <p:nvSpPr>
          <p:cNvPr id="144" name="Google Shape;144;p24"/>
          <p:cNvSpPr/>
          <p:nvPr/>
        </p:nvSpPr>
        <p:spPr>
          <a:xfrm>
            <a:off x="2463450" y="2969950"/>
            <a:ext cx="1435800" cy="684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Controls</a:t>
            </a:r>
            <a:endParaRPr/>
          </a:p>
        </p:txBody>
      </p:sp>
      <p:sp>
        <p:nvSpPr>
          <p:cNvPr id="145" name="Google Shape;145;p24"/>
          <p:cNvSpPr/>
          <p:nvPr/>
        </p:nvSpPr>
        <p:spPr>
          <a:xfrm>
            <a:off x="4156075" y="2969950"/>
            <a:ext cx="1435800" cy="684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Wording and Terminology</a:t>
            </a:r>
            <a:endParaRPr/>
          </a:p>
        </p:txBody>
      </p:sp>
      <p:sp>
        <p:nvSpPr>
          <p:cNvPr id="146" name="Google Shape;146;p24"/>
          <p:cNvSpPr/>
          <p:nvPr/>
        </p:nvSpPr>
        <p:spPr>
          <a:xfrm>
            <a:off x="5848700" y="2969950"/>
            <a:ext cx="1435800" cy="684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Structure and meaning</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Overlap issues 2</a:t>
            </a:r>
            <a:endParaRPr/>
          </a:p>
        </p:txBody>
      </p:sp>
      <p:sp>
        <p:nvSpPr>
          <p:cNvPr id="152" name="Google Shape;152;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lang="en"/>
              <a:t>“Clear input: Makes it clear when user input or action is required (to complete a process)”</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en"/>
              <a:t>“Non-Text Contrast: Visual information required to identify user interface components and states meets the ‘colour contrast threshold’, except for inactive components or where the appearance of the component is determined by the user agent and not modified by the author”</a:t>
            </a:r>
            <a:endParaRPr/>
          </a:p>
          <a:p>
            <a:pPr indent="0" lvl="0" marL="0" rtl="0" algn="l">
              <a:spcBef>
                <a:spcPts val="1200"/>
              </a:spcBef>
              <a:spcAft>
                <a:spcPts val="1200"/>
              </a:spcAft>
              <a:buNone/>
            </a:pPr>
            <a:r>
              <a:t/>
            </a:r>
            <a:endParaRPr/>
          </a:p>
        </p:txBody>
      </p:sp>
      <p:sp>
        <p:nvSpPr>
          <p:cNvPr id="153" name="Google Shape;153;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54" name="Google Shape;154;p25"/>
          <p:cNvSpPr/>
          <p:nvPr/>
        </p:nvSpPr>
        <p:spPr>
          <a:xfrm>
            <a:off x="857550" y="1948600"/>
            <a:ext cx="1435800" cy="684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Design, layout &amp; hierarchy</a:t>
            </a:r>
            <a:endParaRPr/>
          </a:p>
        </p:txBody>
      </p:sp>
      <p:sp>
        <p:nvSpPr>
          <p:cNvPr id="155" name="Google Shape;155;p25"/>
          <p:cNvSpPr/>
          <p:nvPr/>
        </p:nvSpPr>
        <p:spPr>
          <a:xfrm>
            <a:off x="2550175" y="1948600"/>
            <a:ext cx="1435800" cy="684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Input agnostic</a:t>
            </a:r>
            <a:endParaRPr/>
          </a:p>
        </p:txBody>
      </p:sp>
      <p:sp>
        <p:nvSpPr>
          <p:cNvPr id="156" name="Google Shape;156;p25"/>
          <p:cNvSpPr/>
          <p:nvPr/>
        </p:nvSpPr>
        <p:spPr>
          <a:xfrm>
            <a:off x="4242800" y="1948600"/>
            <a:ext cx="1435800" cy="684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Processes and data entry </a:t>
            </a:r>
            <a:endParaRPr/>
          </a:p>
        </p:txBody>
      </p:sp>
      <p:sp>
        <p:nvSpPr>
          <p:cNvPr id="157" name="Google Shape;157;p25"/>
          <p:cNvSpPr/>
          <p:nvPr/>
        </p:nvSpPr>
        <p:spPr>
          <a:xfrm>
            <a:off x="5935425" y="1948600"/>
            <a:ext cx="1435800" cy="684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Wording and Terminology</a:t>
            </a:r>
            <a:endParaRPr/>
          </a:p>
        </p:txBody>
      </p:sp>
      <p:sp>
        <p:nvSpPr>
          <p:cNvPr id="158" name="Google Shape;158;p25"/>
          <p:cNvSpPr/>
          <p:nvPr/>
        </p:nvSpPr>
        <p:spPr>
          <a:xfrm>
            <a:off x="857550" y="4114775"/>
            <a:ext cx="1435800" cy="684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Design, layout &amp; hierarchy</a:t>
            </a:r>
            <a:endParaRPr/>
          </a:p>
        </p:txBody>
      </p:sp>
      <p:sp>
        <p:nvSpPr>
          <p:cNvPr id="159" name="Google Shape;159;p25"/>
          <p:cNvSpPr/>
          <p:nvPr/>
        </p:nvSpPr>
        <p:spPr>
          <a:xfrm>
            <a:off x="2550175" y="4114775"/>
            <a:ext cx="1435800" cy="684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Color, Typography &amp; Contrast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Working up an alternative (1)</a:t>
            </a:r>
            <a:endParaRPr/>
          </a:p>
        </p:txBody>
      </p:sp>
      <p:sp>
        <p:nvSpPr>
          <p:cNvPr id="165" name="Google Shape;165;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Looking at the 60+ cards with obvious overlap:</a:t>
            </a:r>
            <a:endParaRPr/>
          </a:p>
          <a:p>
            <a:pPr indent="-342900" lvl="0" marL="457200" rtl="0" algn="l">
              <a:spcBef>
                <a:spcPts val="1200"/>
              </a:spcBef>
              <a:spcAft>
                <a:spcPts val="0"/>
              </a:spcAft>
              <a:buSzPts val="1800"/>
              <a:buChar char="-"/>
            </a:pPr>
            <a:r>
              <a:rPr lang="en"/>
              <a:t>Where the </a:t>
            </a:r>
            <a:r>
              <a:rPr lang="en"/>
              <a:t>requirement</a:t>
            </a:r>
            <a:r>
              <a:rPr lang="en"/>
              <a:t> is to add something (e.g. add help, conversation support) that wasn’t multimedia or preventing harm, there is no obvious category.</a:t>
            </a:r>
            <a:endParaRPr/>
          </a:p>
          <a:p>
            <a:pPr indent="-342900" lvl="0" marL="457200" rtl="0" algn="l">
              <a:spcBef>
                <a:spcPts val="0"/>
              </a:spcBef>
              <a:spcAft>
                <a:spcPts val="0"/>
              </a:spcAft>
              <a:buSzPts val="1800"/>
              <a:buChar char="-"/>
            </a:pPr>
            <a:r>
              <a:rPr lang="en"/>
              <a:t>“</a:t>
            </a:r>
            <a:r>
              <a:rPr lang="en"/>
              <a:t>Navigation</a:t>
            </a:r>
            <a:r>
              <a:rPr lang="en"/>
              <a:t> &amp; </a:t>
            </a:r>
            <a:r>
              <a:rPr lang="en"/>
              <a:t>Orientation”</a:t>
            </a:r>
            <a:r>
              <a:rPr lang="en"/>
              <a:t> and “</a:t>
            </a:r>
            <a:r>
              <a:rPr lang="en"/>
              <a:t>Design, layout &amp; hierarchy</a:t>
            </a:r>
            <a:r>
              <a:rPr lang="en"/>
              <a:t>” overlap, a lot.</a:t>
            </a:r>
            <a:endParaRPr/>
          </a:p>
          <a:p>
            <a:pPr indent="-342900" lvl="0" marL="457200" rtl="0" algn="l">
              <a:spcBef>
                <a:spcPts val="0"/>
              </a:spcBef>
              <a:spcAft>
                <a:spcPts val="0"/>
              </a:spcAft>
              <a:buSzPts val="1800"/>
              <a:buChar char="-"/>
            </a:pPr>
            <a:r>
              <a:rPr lang="en"/>
              <a:t>“</a:t>
            </a:r>
            <a:r>
              <a:rPr lang="en"/>
              <a:t>Controls”</a:t>
            </a:r>
            <a:r>
              <a:rPr lang="en"/>
              <a:t> and “Input agnostic” have a lot of overlap (e.g. target size)</a:t>
            </a:r>
            <a:endParaRPr/>
          </a:p>
          <a:p>
            <a:pPr indent="-342900" lvl="0" marL="457200" rtl="0" algn="l">
              <a:spcBef>
                <a:spcPts val="0"/>
              </a:spcBef>
              <a:spcAft>
                <a:spcPts val="0"/>
              </a:spcAft>
              <a:buSzPts val="1800"/>
              <a:buChar char="-"/>
            </a:pPr>
            <a:r>
              <a:rPr lang="en"/>
              <a:t>Error messages could associate with processes or input.</a:t>
            </a:r>
            <a:endParaRPr/>
          </a:p>
          <a:p>
            <a:pPr indent="-342900" lvl="0" marL="457200" rtl="0" algn="l">
              <a:spcBef>
                <a:spcPts val="0"/>
              </a:spcBef>
              <a:spcAft>
                <a:spcPts val="0"/>
              </a:spcAft>
              <a:buSzPts val="1800"/>
              <a:buChar char="-"/>
            </a:pPr>
            <a:r>
              <a:rPr lang="en"/>
              <a:t>Some harms are during processes</a:t>
            </a:r>
            <a:endParaRPr/>
          </a:p>
          <a:p>
            <a:pPr indent="-342900" lvl="0" marL="457200" rtl="0" algn="l">
              <a:spcBef>
                <a:spcPts val="0"/>
              </a:spcBef>
              <a:spcAft>
                <a:spcPts val="0"/>
              </a:spcAft>
              <a:buSzPts val="1800"/>
              <a:buChar char="-"/>
            </a:pPr>
            <a:r>
              <a:rPr lang="en"/>
              <a:t>AccName could be in “Controls” or “Structure and Meaning”</a:t>
            </a:r>
            <a:endParaRPr/>
          </a:p>
        </p:txBody>
      </p:sp>
      <p:sp>
        <p:nvSpPr>
          <p:cNvPr id="166" name="Google Shape;166;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Working up an alternative (2)</a:t>
            </a:r>
            <a:endParaRPr/>
          </a:p>
        </p:txBody>
      </p:sp>
      <p:sp>
        <p:nvSpPr>
          <p:cNvPr id="172" name="Google Shape;172;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I tried:</a:t>
            </a:r>
            <a:endParaRPr/>
          </a:p>
          <a:p>
            <a:pPr indent="-342900" lvl="0" marL="457200" rtl="0" algn="l">
              <a:spcBef>
                <a:spcPts val="1200"/>
              </a:spcBef>
              <a:spcAft>
                <a:spcPts val="0"/>
              </a:spcAft>
              <a:buSzPts val="1800"/>
              <a:buChar char="-"/>
            </a:pPr>
            <a:r>
              <a:rPr lang="en"/>
              <a:t>Removing ‘Controls’, ‘Navigation and Orientation’.</a:t>
            </a:r>
            <a:endParaRPr/>
          </a:p>
          <a:p>
            <a:pPr indent="-342900" lvl="0" marL="457200" rtl="0" algn="l">
              <a:spcBef>
                <a:spcPts val="0"/>
              </a:spcBef>
              <a:spcAft>
                <a:spcPts val="0"/>
              </a:spcAft>
              <a:buSzPts val="1800"/>
              <a:buChar char="-"/>
            </a:pPr>
            <a:r>
              <a:rPr lang="en"/>
              <a:t>Adjusting “Adaptability &amp; Customisation” to “Customisation and Accomodations”</a:t>
            </a:r>
            <a:endParaRPr/>
          </a:p>
          <a:p>
            <a:pPr indent="-342900" lvl="0" marL="457200" rtl="0" algn="l">
              <a:spcBef>
                <a:spcPts val="0"/>
              </a:spcBef>
              <a:spcAft>
                <a:spcPts val="0"/>
              </a:spcAft>
              <a:buSzPts val="1800"/>
              <a:buChar char="-"/>
            </a:pPr>
            <a:r>
              <a:rPr lang="en"/>
              <a:t>Adjust “Multimedia” to “Multimedia Alternatives”</a:t>
            </a:r>
            <a:endParaRPr/>
          </a:p>
          <a:p>
            <a:pPr indent="-342900" lvl="0" marL="457200" rtl="0" algn="l">
              <a:spcBef>
                <a:spcPts val="0"/>
              </a:spcBef>
              <a:spcAft>
                <a:spcPts val="0"/>
              </a:spcAft>
              <a:buSzPts val="1800"/>
              <a:buChar char="-"/>
            </a:pPr>
            <a:r>
              <a:rPr lang="en"/>
              <a:t>Adjust “Design, Layout, &amp; Hierarchy” to “Layout &amp; Hierarchy”</a:t>
            </a:r>
            <a:endParaRPr/>
          </a:p>
          <a:p>
            <a:pPr indent="-342900" lvl="0" marL="457200" rtl="0" algn="l">
              <a:spcBef>
                <a:spcPts val="0"/>
              </a:spcBef>
              <a:spcAft>
                <a:spcPts val="0"/>
              </a:spcAft>
              <a:buSzPts val="1800"/>
              <a:buChar char="-"/>
            </a:pPr>
            <a:r>
              <a:rPr lang="en"/>
              <a:t>Adjust</a:t>
            </a:r>
            <a:r>
              <a:rPr lang="en"/>
              <a:t> “</a:t>
            </a:r>
            <a:r>
              <a:rPr lang="en"/>
              <a:t>Adaptability &amp; Customization” to “Adaptation and accommodation”</a:t>
            </a:r>
            <a:endParaRPr/>
          </a:p>
        </p:txBody>
      </p:sp>
      <p:sp>
        <p:nvSpPr>
          <p:cNvPr id="173" name="Google Shape;173;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Alternative</a:t>
            </a:r>
            <a:endParaRPr/>
          </a:p>
        </p:txBody>
      </p:sp>
      <p:sp>
        <p:nvSpPr>
          <p:cNvPr id="179" name="Google Shape;179;p28"/>
          <p:cNvSpPr txBox="1"/>
          <p:nvPr>
            <p:ph idx="1" type="body"/>
          </p:nvPr>
        </p:nvSpPr>
        <p:spPr>
          <a:xfrm>
            <a:off x="311700" y="1152475"/>
            <a:ext cx="37641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Updated categories:</a:t>
            </a:r>
            <a:endParaRPr/>
          </a:p>
          <a:p>
            <a:pPr indent="-342900" lvl="0" marL="457200" rtl="0" algn="l">
              <a:spcBef>
                <a:spcPts val="1200"/>
              </a:spcBef>
              <a:spcAft>
                <a:spcPts val="0"/>
              </a:spcAft>
              <a:buSzPts val="1800"/>
              <a:buChar char="●"/>
            </a:pPr>
            <a:r>
              <a:rPr lang="en"/>
              <a:t>Prevent Harm &amp; Deception</a:t>
            </a:r>
            <a:endParaRPr/>
          </a:p>
          <a:p>
            <a:pPr indent="-342900" lvl="0" marL="457200" rtl="0" algn="l">
              <a:spcBef>
                <a:spcPts val="0"/>
              </a:spcBef>
              <a:spcAft>
                <a:spcPts val="0"/>
              </a:spcAft>
              <a:buSzPts val="1800"/>
              <a:buChar char="●"/>
            </a:pPr>
            <a:r>
              <a:rPr lang="en"/>
              <a:t>Processes and data-entry</a:t>
            </a:r>
            <a:endParaRPr/>
          </a:p>
          <a:p>
            <a:pPr indent="-342900" lvl="0" marL="457200" rtl="0" algn="l">
              <a:spcBef>
                <a:spcPts val="0"/>
              </a:spcBef>
              <a:spcAft>
                <a:spcPts val="0"/>
              </a:spcAft>
              <a:buSzPts val="1800"/>
              <a:buChar char="●"/>
            </a:pPr>
            <a:r>
              <a:rPr lang="en"/>
              <a:t>Wording and Terminology</a:t>
            </a:r>
            <a:endParaRPr/>
          </a:p>
          <a:p>
            <a:pPr indent="-342900" lvl="0" marL="457200" rtl="0" algn="l">
              <a:spcBef>
                <a:spcPts val="0"/>
              </a:spcBef>
              <a:spcAft>
                <a:spcPts val="0"/>
              </a:spcAft>
              <a:buSzPts val="1800"/>
              <a:buChar char="●"/>
            </a:pPr>
            <a:r>
              <a:rPr lang="en"/>
              <a:t>Multimedia Alternatives</a:t>
            </a:r>
            <a:endParaRPr/>
          </a:p>
          <a:p>
            <a:pPr indent="-342900" lvl="0" marL="457200" rtl="0" algn="l">
              <a:spcBef>
                <a:spcPts val="0"/>
              </a:spcBef>
              <a:spcAft>
                <a:spcPts val="0"/>
              </a:spcAft>
              <a:buSzPts val="1800"/>
              <a:buChar char="●"/>
            </a:pPr>
            <a:r>
              <a:rPr lang="en"/>
              <a:t>Structure &amp; Metadata</a:t>
            </a:r>
            <a:endParaRPr/>
          </a:p>
          <a:p>
            <a:pPr indent="-342900" lvl="0" marL="457200" rtl="0" algn="l">
              <a:spcBef>
                <a:spcPts val="0"/>
              </a:spcBef>
              <a:spcAft>
                <a:spcPts val="0"/>
              </a:spcAft>
              <a:buSzPts val="1800"/>
              <a:buChar char="●"/>
            </a:pPr>
            <a:r>
              <a:rPr lang="en"/>
              <a:t>Visual Layout</a:t>
            </a:r>
            <a:endParaRPr/>
          </a:p>
          <a:p>
            <a:pPr indent="-342900" lvl="0" marL="457200" rtl="0" algn="l">
              <a:spcBef>
                <a:spcPts val="0"/>
              </a:spcBef>
              <a:spcAft>
                <a:spcPts val="0"/>
              </a:spcAft>
              <a:buSzPts val="1800"/>
              <a:buChar char="●"/>
            </a:pPr>
            <a:r>
              <a:rPr lang="en"/>
              <a:t>Input Agnostic</a:t>
            </a:r>
            <a:endParaRPr/>
          </a:p>
          <a:p>
            <a:pPr indent="-342900" lvl="0" marL="457200" rtl="0" algn="l">
              <a:spcBef>
                <a:spcPts val="0"/>
              </a:spcBef>
              <a:spcAft>
                <a:spcPts val="0"/>
              </a:spcAft>
              <a:buSzPts val="1800"/>
              <a:buChar char="●"/>
            </a:pPr>
            <a:r>
              <a:rPr lang="en"/>
              <a:t>Color, Typography &amp; Contrast</a:t>
            </a:r>
            <a:endParaRPr/>
          </a:p>
          <a:p>
            <a:pPr indent="-342900" lvl="0" marL="457200" rtl="0" algn="l">
              <a:spcBef>
                <a:spcPts val="0"/>
              </a:spcBef>
              <a:spcAft>
                <a:spcPts val="0"/>
              </a:spcAft>
              <a:buSzPts val="1800"/>
              <a:buChar char="●"/>
            </a:pPr>
            <a:r>
              <a:rPr lang="en"/>
              <a:t>Adaptation and </a:t>
            </a:r>
            <a:r>
              <a:rPr lang="en"/>
              <a:t>accommodation</a:t>
            </a:r>
            <a:endParaRPr/>
          </a:p>
        </p:txBody>
      </p:sp>
      <p:sp>
        <p:nvSpPr>
          <p:cNvPr id="180" name="Google Shape;180;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81" name="Google Shape;181;p28"/>
          <p:cNvSpPr txBox="1"/>
          <p:nvPr>
            <p:ph idx="1" type="body"/>
          </p:nvPr>
        </p:nvSpPr>
        <p:spPr>
          <a:xfrm>
            <a:off x="4636225" y="1133200"/>
            <a:ext cx="37641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However</a:t>
            </a:r>
            <a:r>
              <a:rPr lang="en"/>
              <a:t>:</a:t>
            </a:r>
            <a:endParaRPr/>
          </a:p>
          <a:p>
            <a:pPr indent="-342900" lvl="0" marL="457200" rtl="0" algn="l">
              <a:spcBef>
                <a:spcPts val="1200"/>
              </a:spcBef>
              <a:spcAft>
                <a:spcPts val="0"/>
              </a:spcAft>
              <a:buSzPts val="1800"/>
              <a:buChar char="●"/>
            </a:pPr>
            <a:r>
              <a:rPr lang="en"/>
              <a:t>“Multiple ways” has no home</a:t>
            </a:r>
            <a:endParaRPr/>
          </a:p>
          <a:p>
            <a:pPr indent="-342900" lvl="0" marL="457200" rtl="0" algn="l">
              <a:spcBef>
                <a:spcPts val="0"/>
              </a:spcBef>
              <a:spcAft>
                <a:spcPts val="0"/>
              </a:spcAft>
              <a:buSzPts val="1800"/>
              <a:buChar char="●"/>
            </a:pPr>
            <a:r>
              <a:rPr lang="en"/>
              <a:t>“Input and agnostic” still had a lot of overlap.</a:t>
            </a:r>
            <a:endParaRPr/>
          </a:p>
          <a:p>
            <a:pPr indent="-342900" lvl="0" marL="457200" rtl="0" algn="l">
              <a:spcBef>
                <a:spcPts val="0"/>
              </a:spcBef>
              <a:spcAft>
                <a:spcPts val="0"/>
              </a:spcAft>
              <a:buSzPts val="1800"/>
              <a:buChar char="●"/>
            </a:pPr>
            <a:r>
              <a:rPr lang="en"/>
              <a:t>Structure and metadata still had a lot of overlap (mixing “how” with “what”)</a:t>
            </a:r>
            <a:endParaRPr/>
          </a:p>
          <a:p>
            <a:pPr indent="-342900" lvl="0" marL="457200" rtl="0" algn="l">
              <a:spcBef>
                <a:spcPts val="0"/>
              </a:spcBef>
              <a:spcAft>
                <a:spcPts val="0"/>
              </a:spcAft>
              <a:buSzPts val="1800"/>
              <a:buChar char="●"/>
            </a:pPr>
            <a:r>
              <a:rPr lang="en"/>
              <a:t>Prevent harm overlaps with some interface areas.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Strict interface-area approach</a:t>
            </a:r>
            <a:endParaRPr/>
          </a:p>
        </p:txBody>
      </p:sp>
      <p:sp>
        <p:nvSpPr>
          <p:cNvPr id="187" name="Google Shape;187;p29"/>
          <p:cNvSpPr txBox="1"/>
          <p:nvPr>
            <p:ph idx="1" type="body"/>
          </p:nvPr>
        </p:nvSpPr>
        <p:spPr>
          <a:xfrm>
            <a:off x="311700" y="1152475"/>
            <a:ext cx="3937500" cy="3715800"/>
          </a:xfrm>
          <a:prstGeom prst="rect">
            <a:avLst/>
          </a:prstGeom>
        </p:spPr>
        <p:txBody>
          <a:bodyPr anchorCtr="0" anchor="t" bIns="91425" lIns="91425" spcFirstLastPara="1" rIns="91425" wrap="square" tIns="91425">
            <a:normAutofit fontScale="92500" lnSpcReduction="10000"/>
          </a:bodyPr>
          <a:lstStyle/>
          <a:p>
            <a:pPr indent="0" lvl="0" marL="0" rtl="0" algn="l">
              <a:spcBef>
                <a:spcPts val="0"/>
              </a:spcBef>
              <a:spcAft>
                <a:spcPts val="0"/>
              </a:spcAft>
              <a:buNone/>
            </a:pPr>
            <a:r>
              <a:rPr lang="en"/>
              <a:t>Taking a purely “what part of the interface does this relate to” approach:</a:t>
            </a:r>
            <a:endParaRPr/>
          </a:p>
          <a:p>
            <a:pPr indent="-334327" lvl="0" marL="457200" rtl="0" algn="l">
              <a:spcBef>
                <a:spcPts val="1200"/>
              </a:spcBef>
              <a:spcAft>
                <a:spcPts val="0"/>
              </a:spcAft>
              <a:buSzPct val="100000"/>
              <a:buChar char="●"/>
            </a:pPr>
            <a:r>
              <a:rPr lang="en"/>
              <a:t>Adaptive features</a:t>
            </a:r>
            <a:endParaRPr/>
          </a:p>
          <a:p>
            <a:pPr indent="-334327" lvl="0" marL="457200" rtl="0" algn="l">
              <a:spcBef>
                <a:spcPts val="0"/>
              </a:spcBef>
              <a:spcAft>
                <a:spcPts val="0"/>
              </a:spcAft>
              <a:buSzPct val="100000"/>
              <a:buChar char="●"/>
            </a:pPr>
            <a:r>
              <a:rPr lang="en"/>
              <a:t>Animation and movement</a:t>
            </a:r>
            <a:endParaRPr/>
          </a:p>
          <a:p>
            <a:pPr indent="-334327" lvl="0" marL="457200" rtl="0" algn="l">
              <a:spcBef>
                <a:spcPts val="0"/>
              </a:spcBef>
              <a:spcAft>
                <a:spcPts val="0"/>
              </a:spcAft>
              <a:buSzPct val="100000"/>
              <a:buChar char="●"/>
            </a:pPr>
            <a:r>
              <a:rPr lang="en"/>
              <a:t>Forms, inputs, and errors</a:t>
            </a:r>
            <a:endParaRPr/>
          </a:p>
          <a:p>
            <a:pPr indent="-334327" lvl="0" marL="457200" rtl="0" algn="l">
              <a:spcBef>
                <a:spcPts val="0"/>
              </a:spcBef>
              <a:spcAft>
                <a:spcPts val="0"/>
              </a:spcAft>
              <a:buSzPct val="100000"/>
              <a:buChar char="●"/>
            </a:pPr>
            <a:r>
              <a:rPr lang="en"/>
              <a:t>Imagery and Graphics</a:t>
            </a:r>
            <a:endParaRPr/>
          </a:p>
          <a:p>
            <a:pPr indent="-334327" lvl="0" marL="457200" rtl="0" algn="l">
              <a:spcBef>
                <a:spcPts val="0"/>
              </a:spcBef>
              <a:spcAft>
                <a:spcPts val="0"/>
              </a:spcAft>
              <a:buSzPct val="100000"/>
              <a:buChar char="●"/>
            </a:pPr>
            <a:r>
              <a:rPr lang="en"/>
              <a:t>Text and wording</a:t>
            </a:r>
            <a:endParaRPr/>
          </a:p>
          <a:p>
            <a:pPr indent="-334327" lvl="0" marL="457200" rtl="0" algn="l">
              <a:spcBef>
                <a:spcPts val="0"/>
              </a:spcBef>
              <a:spcAft>
                <a:spcPts val="0"/>
              </a:spcAft>
              <a:buSzPct val="100000"/>
              <a:buChar char="●"/>
            </a:pPr>
            <a:r>
              <a:rPr lang="en"/>
              <a:t>Interactive components</a:t>
            </a:r>
            <a:endParaRPr/>
          </a:p>
          <a:p>
            <a:pPr indent="-334327" lvl="0" marL="457200" rtl="0" algn="l">
              <a:spcBef>
                <a:spcPts val="0"/>
              </a:spcBef>
              <a:spcAft>
                <a:spcPts val="0"/>
              </a:spcAft>
              <a:buSzPct val="100000"/>
              <a:buChar char="●"/>
            </a:pPr>
            <a:r>
              <a:rPr lang="en"/>
              <a:t>Layout</a:t>
            </a:r>
            <a:endParaRPr/>
          </a:p>
          <a:p>
            <a:pPr indent="-334327" lvl="0" marL="457200" rtl="0" algn="l">
              <a:spcBef>
                <a:spcPts val="0"/>
              </a:spcBef>
              <a:spcAft>
                <a:spcPts val="0"/>
              </a:spcAft>
              <a:buSzPct val="100000"/>
              <a:buChar char="●"/>
            </a:pPr>
            <a:r>
              <a:rPr lang="en"/>
              <a:t>Media alternatives</a:t>
            </a:r>
            <a:endParaRPr/>
          </a:p>
          <a:p>
            <a:pPr indent="-334327" lvl="0" marL="457200" rtl="0" algn="l">
              <a:spcBef>
                <a:spcPts val="0"/>
              </a:spcBef>
              <a:spcAft>
                <a:spcPts val="0"/>
              </a:spcAft>
              <a:buSzPct val="100000"/>
              <a:buChar char="●"/>
            </a:pPr>
            <a:r>
              <a:rPr lang="en"/>
              <a:t>Organisation across views</a:t>
            </a:r>
            <a:endParaRPr/>
          </a:p>
          <a:p>
            <a:pPr indent="-334327" lvl="0" marL="457200" rtl="0" algn="l">
              <a:spcBef>
                <a:spcPts val="0"/>
              </a:spcBef>
              <a:spcAft>
                <a:spcPts val="0"/>
              </a:spcAft>
              <a:buSzPct val="100000"/>
              <a:buChar char="●"/>
            </a:pPr>
            <a:r>
              <a:rPr lang="en"/>
              <a:t>Policy</a:t>
            </a:r>
            <a:endParaRPr/>
          </a:p>
        </p:txBody>
      </p:sp>
      <p:sp>
        <p:nvSpPr>
          <p:cNvPr id="188" name="Google Shape;188;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89" name="Google Shape;189;p29"/>
          <p:cNvSpPr txBox="1"/>
          <p:nvPr>
            <p:ph idx="1" type="body"/>
          </p:nvPr>
        </p:nvSpPr>
        <p:spPr>
          <a:xfrm>
            <a:off x="4694050" y="1199775"/>
            <a:ext cx="3937500" cy="3715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t>Careful that none of </a:t>
            </a:r>
            <a:r>
              <a:rPr lang="en"/>
              <a:t>the</a:t>
            </a:r>
            <a:r>
              <a:rPr lang="en"/>
              <a:t> </a:t>
            </a:r>
            <a:r>
              <a:rPr lang="en"/>
              <a:t>categories</a:t>
            </a:r>
            <a:r>
              <a:rPr lang="en"/>
              <a:t> could be mixed up with roles or activities (e.g. design, code.)</a:t>
            </a:r>
            <a:endParaRPr/>
          </a:p>
          <a:p>
            <a:pPr indent="0" lvl="0" marL="0" rtl="0" algn="l">
              <a:spcBef>
                <a:spcPts val="1200"/>
              </a:spcBef>
              <a:spcAft>
                <a:spcPts val="0"/>
              </a:spcAft>
              <a:buNone/>
            </a:pPr>
            <a:r>
              <a:rPr lang="en"/>
              <a:t>“Organisation across views” for things which don’t happen on one view/page.</a:t>
            </a:r>
            <a:endParaRPr/>
          </a:p>
          <a:p>
            <a:pPr indent="0" lvl="0" marL="0" rtl="0" algn="l">
              <a:spcBef>
                <a:spcPts val="1200"/>
              </a:spcBef>
              <a:spcAft>
                <a:spcPts val="0"/>
              </a:spcAft>
              <a:buNone/>
            </a:pPr>
            <a:r>
              <a:rPr lang="en"/>
              <a:t>“Layout” for what is shown on a view, in relation to other things shown.</a:t>
            </a:r>
            <a:endParaRPr/>
          </a:p>
          <a:p>
            <a:pPr indent="0" lvl="0" marL="0" rtl="0" algn="l">
              <a:spcBef>
                <a:spcPts val="1200"/>
              </a:spcBef>
              <a:spcAft>
                <a:spcPts val="0"/>
              </a:spcAft>
              <a:buNone/>
            </a:pPr>
            <a:r>
              <a:rPr lang="en"/>
              <a:t>“Interactive components” is a big category.</a:t>
            </a:r>
            <a:endParaRPr/>
          </a:p>
          <a:p>
            <a:pPr indent="0" lvl="0" marL="0" rtl="0" algn="l">
              <a:spcBef>
                <a:spcPts val="1200"/>
              </a:spcBef>
              <a:spcAft>
                <a:spcPts val="1200"/>
              </a:spcAft>
              <a:buNone/>
            </a:pPr>
            <a: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Interaction type approach</a:t>
            </a:r>
            <a:endParaRPr/>
          </a:p>
        </p:txBody>
      </p:sp>
      <p:sp>
        <p:nvSpPr>
          <p:cNvPr id="195" name="Google Shape;195;p30"/>
          <p:cNvSpPr txBox="1"/>
          <p:nvPr>
            <p:ph idx="1" type="body"/>
          </p:nvPr>
        </p:nvSpPr>
        <p:spPr>
          <a:xfrm>
            <a:off x="311700" y="1152475"/>
            <a:ext cx="3860400" cy="39909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Adapting content</a:t>
            </a:r>
            <a:endParaRPr/>
          </a:p>
          <a:p>
            <a:pPr indent="-342900" lvl="0" marL="457200" rtl="0" algn="l">
              <a:spcBef>
                <a:spcPts val="0"/>
              </a:spcBef>
              <a:spcAft>
                <a:spcPts val="0"/>
              </a:spcAft>
              <a:buSzPts val="1800"/>
              <a:buChar char="●"/>
            </a:pPr>
            <a:r>
              <a:rPr lang="en"/>
              <a:t>Conveying content (to AT)</a:t>
            </a:r>
            <a:endParaRPr/>
          </a:p>
          <a:p>
            <a:pPr indent="-342900" lvl="0" marL="457200" rtl="0" algn="l">
              <a:spcBef>
                <a:spcPts val="0"/>
              </a:spcBef>
              <a:spcAft>
                <a:spcPts val="0"/>
              </a:spcAft>
              <a:buSzPts val="1800"/>
              <a:buChar char="●"/>
            </a:pPr>
            <a:r>
              <a:rPr lang="en"/>
              <a:t>Discernable content</a:t>
            </a:r>
            <a:endParaRPr/>
          </a:p>
          <a:p>
            <a:pPr indent="-342900" lvl="0" marL="457200" rtl="0" algn="l">
              <a:spcBef>
                <a:spcPts val="0"/>
              </a:spcBef>
              <a:spcAft>
                <a:spcPts val="0"/>
              </a:spcAft>
              <a:buSzPts val="1800"/>
              <a:buChar char="●"/>
            </a:pPr>
            <a:r>
              <a:rPr lang="en"/>
              <a:t>Input methods</a:t>
            </a:r>
            <a:endParaRPr/>
          </a:p>
          <a:p>
            <a:pPr indent="-342900" lvl="0" marL="457200" rtl="0" algn="l">
              <a:spcBef>
                <a:spcPts val="0"/>
              </a:spcBef>
              <a:spcAft>
                <a:spcPts val="0"/>
              </a:spcAft>
              <a:buSzPts val="1800"/>
              <a:buChar char="●"/>
            </a:pPr>
            <a:r>
              <a:rPr lang="en"/>
              <a:t>Media alternatives</a:t>
            </a:r>
            <a:endParaRPr/>
          </a:p>
          <a:p>
            <a:pPr indent="-342900" lvl="0" marL="457200" rtl="0" algn="l">
              <a:spcBef>
                <a:spcPts val="0"/>
              </a:spcBef>
              <a:spcAft>
                <a:spcPts val="0"/>
              </a:spcAft>
              <a:buSzPts val="1800"/>
              <a:buChar char="●"/>
            </a:pPr>
            <a:r>
              <a:rPr lang="en"/>
              <a:t>Preventing harm from content</a:t>
            </a:r>
            <a:endParaRPr/>
          </a:p>
          <a:p>
            <a:pPr indent="-342900" lvl="0" marL="457200" rtl="0" algn="l">
              <a:spcBef>
                <a:spcPts val="0"/>
              </a:spcBef>
              <a:spcAft>
                <a:spcPts val="0"/>
              </a:spcAft>
              <a:buSzPts val="1800"/>
              <a:buChar char="●"/>
            </a:pPr>
            <a:r>
              <a:rPr lang="en"/>
              <a:t>Understanding </a:t>
            </a:r>
            <a:endParaRPr/>
          </a:p>
          <a:p>
            <a:pPr indent="-336550" lvl="1" marL="914400" rtl="0" algn="l">
              <a:spcBef>
                <a:spcPts val="0"/>
              </a:spcBef>
              <a:spcAft>
                <a:spcPts val="0"/>
              </a:spcAft>
              <a:buSzPts val="1700"/>
              <a:buChar char="○"/>
            </a:pPr>
            <a:r>
              <a:rPr lang="en" sz="1700"/>
              <a:t>layout</a:t>
            </a:r>
            <a:endParaRPr sz="1700"/>
          </a:p>
          <a:p>
            <a:pPr indent="-336550" lvl="1" marL="914400" rtl="0" algn="l">
              <a:spcBef>
                <a:spcPts val="0"/>
              </a:spcBef>
              <a:spcAft>
                <a:spcPts val="0"/>
              </a:spcAft>
              <a:buSzPts val="1700"/>
              <a:buChar char="○"/>
            </a:pPr>
            <a:r>
              <a:rPr lang="en" sz="1700"/>
              <a:t>content</a:t>
            </a:r>
            <a:endParaRPr sz="1700"/>
          </a:p>
          <a:p>
            <a:pPr indent="-336550" lvl="1" marL="914400" rtl="0" algn="l">
              <a:spcBef>
                <a:spcPts val="0"/>
              </a:spcBef>
              <a:spcAft>
                <a:spcPts val="0"/>
              </a:spcAft>
              <a:buSzPts val="1700"/>
              <a:buChar char="○"/>
            </a:pPr>
            <a:r>
              <a:rPr lang="en" sz="1700"/>
              <a:t>input</a:t>
            </a:r>
            <a:endParaRPr sz="1700"/>
          </a:p>
          <a:p>
            <a:pPr indent="-336550" lvl="1" marL="914400" rtl="0" algn="l">
              <a:spcBef>
                <a:spcPts val="0"/>
              </a:spcBef>
              <a:spcAft>
                <a:spcPts val="0"/>
              </a:spcAft>
              <a:buSzPts val="1700"/>
              <a:buChar char="○"/>
            </a:pPr>
            <a:r>
              <a:rPr lang="en" sz="1700"/>
              <a:t>interactions</a:t>
            </a:r>
            <a:endParaRPr sz="1700"/>
          </a:p>
          <a:p>
            <a:pPr indent="-336550" lvl="1" marL="914400" rtl="0" algn="l">
              <a:spcBef>
                <a:spcPts val="0"/>
              </a:spcBef>
              <a:spcAft>
                <a:spcPts val="0"/>
              </a:spcAft>
              <a:buSzPts val="1700"/>
              <a:buChar char="○"/>
            </a:pPr>
            <a:r>
              <a:rPr lang="en" sz="1700"/>
              <a:t>processes</a:t>
            </a:r>
            <a:endParaRPr sz="1700"/>
          </a:p>
        </p:txBody>
      </p:sp>
      <p:sp>
        <p:nvSpPr>
          <p:cNvPr id="196" name="Google Shape;196;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97" name="Google Shape;197;p30"/>
          <p:cNvSpPr txBox="1"/>
          <p:nvPr>
            <p:ph idx="1" type="body"/>
          </p:nvPr>
        </p:nvSpPr>
        <p:spPr>
          <a:xfrm>
            <a:off x="4694050" y="1199775"/>
            <a:ext cx="3937500" cy="3715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Closer to the ‘user-needs’ approach.</a:t>
            </a:r>
            <a:endParaRPr/>
          </a:p>
          <a:p>
            <a:pPr indent="0" lvl="0" marL="0" rtl="0" algn="l">
              <a:spcBef>
                <a:spcPts val="1200"/>
              </a:spcBef>
              <a:spcAft>
                <a:spcPts val="0"/>
              </a:spcAft>
              <a:buNone/>
            </a:pPr>
            <a:r>
              <a:rPr lang="en"/>
              <a:t>Less overlap than the first alternatives, about the same </a:t>
            </a:r>
            <a:endParaRPr/>
          </a:p>
          <a:p>
            <a:pPr indent="0" lvl="0" marL="0" rtl="0" algn="l">
              <a:spcBef>
                <a:spcPts val="1200"/>
              </a:spcBef>
              <a:spcAft>
                <a:spcPts val="1200"/>
              </a:spcAft>
              <a:buNone/>
            </a:pPr>
            <a:r>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1"/>
          <p:cNvSpPr txBox="1"/>
          <p:nvPr>
            <p:ph type="title"/>
          </p:nvPr>
        </p:nvSpPr>
        <p:spPr>
          <a:xfrm>
            <a:off x="311700" y="1463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Comparison</a:t>
            </a:r>
            <a:endParaRPr/>
          </a:p>
        </p:txBody>
      </p:sp>
      <p:sp>
        <p:nvSpPr>
          <p:cNvPr id="203" name="Google Shape;203;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204" name="Google Shape;204;p31"/>
          <p:cNvSpPr txBox="1"/>
          <p:nvPr>
            <p:ph idx="1" type="body"/>
          </p:nvPr>
        </p:nvSpPr>
        <p:spPr>
          <a:xfrm>
            <a:off x="6157025" y="1164750"/>
            <a:ext cx="2987100" cy="3853200"/>
          </a:xfrm>
          <a:prstGeom prst="rect">
            <a:avLst/>
          </a:prstGeom>
        </p:spPr>
        <p:txBody>
          <a:bodyPr anchorCtr="0" anchor="t" bIns="91425" lIns="91425" spcFirstLastPara="1" rIns="91425" wrap="square" tIns="91425">
            <a:normAutofit fontScale="85000" lnSpcReduction="10000"/>
          </a:bodyPr>
          <a:lstStyle/>
          <a:p>
            <a:pPr indent="0" lvl="0" marL="0" rtl="0" algn="l">
              <a:spcBef>
                <a:spcPts val="0"/>
              </a:spcBef>
              <a:spcAft>
                <a:spcPts val="0"/>
              </a:spcAft>
              <a:buNone/>
            </a:pPr>
            <a:r>
              <a:rPr b="1" lang="en"/>
              <a:t>Interaction style / approach</a:t>
            </a:r>
            <a:endParaRPr b="1"/>
          </a:p>
          <a:p>
            <a:pPr indent="-325755" lvl="0" marL="457200" rtl="0" algn="l">
              <a:spcBef>
                <a:spcPts val="1200"/>
              </a:spcBef>
              <a:spcAft>
                <a:spcPts val="0"/>
              </a:spcAft>
              <a:buSzPct val="100000"/>
              <a:buChar char="●"/>
            </a:pPr>
            <a:r>
              <a:rPr lang="en"/>
              <a:t>Adapting content</a:t>
            </a:r>
            <a:endParaRPr/>
          </a:p>
          <a:p>
            <a:pPr indent="-325755" lvl="0" marL="457200" rtl="0" algn="l">
              <a:spcBef>
                <a:spcPts val="0"/>
              </a:spcBef>
              <a:spcAft>
                <a:spcPts val="0"/>
              </a:spcAft>
              <a:buSzPct val="100000"/>
              <a:buChar char="●"/>
            </a:pPr>
            <a:r>
              <a:rPr lang="en"/>
              <a:t>Conveying content (to AT)</a:t>
            </a:r>
            <a:endParaRPr/>
          </a:p>
          <a:p>
            <a:pPr indent="-325755" lvl="0" marL="457200" rtl="0" algn="l">
              <a:spcBef>
                <a:spcPts val="0"/>
              </a:spcBef>
              <a:spcAft>
                <a:spcPts val="0"/>
              </a:spcAft>
              <a:buSzPct val="100000"/>
              <a:buChar char="●"/>
            </a:pPr>
            <a:r>
              <a:rPr lang="en"/>
              <a:t>Discernable content</a:t>
            </a:r>
            <a:endParaRPr/>
          </a:p>
          <a:p>
            <a:pPr indent="-325755" lvl="0" marL="457200" rtl="0" algn="l">
              <a:spcBef>
                <a:spcPts val="0"/>
              </a:spcBef>
              <a:spcAft>
                <a:spcPts val="0"/>
              </a:spcAft>
              <a:buSzPct val="100000"/>
              <a:buChar char="●"/>
            </a:pPr>
            <a:r>
              <a:rPr lang="en"/>
              <a:t>Input methods</a:t>
            </a:r>
            <a:endParaRPr/>
          </a:p>
          <a:p>
            <a:pPr indent="-325755" lvl="0" marL="457200" rtl="0" algn="l">
              <a:spcBef>
                <a:spcPts val="0"/>
              </a:spcBef>
              <a:spcAft>
                <a:spcPts val="0"/>
              </a:spcAft>
              <a:buSzPct val="100000"/>
              <a:buChar char="●"/>
            </a:pPr>
            <a:r>
              <a:rPr lang="en"/>
              <a:t>Media alternatives</a:t>
            </a:r>
            <a:endParaRPr/>
          </a:p>
          <a:p>
            <a:pPr indent="-325755" lvl="0" marL="457200" rtl="0" algn="l">
              <a:spcBef>
                <a:spcPts val="0"/>
              </a:spcBef>
              <a:spcAft>
                <a:spcPts val="0"/>
              </a:spcAft>
              <a:buSzPct val="100000"/>
              <a:buChar char="●"/>
            </a:pPr>
            <a:r>
              <a:rPr lang="en"/>
              <a:t>Preventing harm from content</a:t>
            </a:r>
            <a:endParaRPr/>
          </a:p>
          <a:p>
            <a:pPr indent="-325755" lvl="0" marL="457200" rtl="0" algn="l">
              <a:spcBef>
                <a:spcPts val="0"/>
              </a:spcBef>
              <a:spcAft>
                <a:spcPts val="0"/>
              </a:spcAft>
              <a:buSzPct val="100000"/>
              <a:buChar char="●"/>
            </a:pPr>
            <a:r>
              <a:rPr lang="en"/>
              <a:t>Understanding </a:t>
            </a:r>
            <a:endParaRPr/>
          </a:p>
          <a:p>
            <a:pPr indent="-320357" lvl="1" marL="914400" rtl="0" algn="l">
              <a:spcBef>
                <a:spcPts val="0"/>
              </a:spcBef>
              <a:spcAft>
                <a:spcPts val="0"/>
              </a:spcAft>
              <a:buSzPct val="100000"/>
              <a:buChar char="○"/>
            </a:pPr>
            <a:r>
              <a:rPr lang="en" sz="1700"/>
              <a:t>layout</a:t>
            </a:r>
            <a:endParaRPr sz="1700"/>
          </a:p>
          <a:p>
            <a:pPr indent="-320357" lvl="1" marL="914400" rtl="0" algn="l">
              <a:spcBef>
                <a:spcPts val="0"/>
              </a:spcBef>
              <a:spcAft>
                <a:spcPts val="0"/>
              </a:spcAft>
              <a:buSzPct val="100000"/>
              <a:buChar char="○"/>
            </a:pPr>
            <a:r>
              <a:rPr lang="en" sz="1700"/>
              <a:t>content</a:t>
            </a:r>
            <a:endParaRPr sz="1700"/>
          </a:p>
          <a:p>
            <a:pPr indent="-320357" lvl="1" marL="914400" rtl="0" algn="l">
              <a:spcBef>
                <a:spcPts val="0"/>
              </a:spcBef>
              <a:spcAft>
                <a:spcPts val="0"/>
              </a:spcAft>
              <a:buSzPct val="100000"/>
              <a:buChar char="○"/>
            </a:pPr>
            <a:r>
              <a:rPr lang="en" sz="1700"/>
              <a:t>input</a:t>
            </a:r>
            <a:endParaRPr sz="1700"/>
          </a:p>
          <a:p>
            <a:pPr indent="-320357" lvl="1" marL="914400" rtl="0" algn="l">
              <a:spcBef>
                <a:spcPts val="0"/>
              </a:spcBef>
              <a:spcAft>
                <a:spcPts val="0"/>
              </a:spcAft>
              <a:buSzPct val="100000"/>
              <a:buChar char="○"/>
            </a:pPr>
            <a:r>
              <a:rPr lang="en" sz="1700"/>
              <a:t>interactions</a:t>
            </a:r>
            <a:endParaRPr sz="1700"/>
          </a:p>
          <a:p>
            <a:pPr indent="-320357" lvl="1" marL="914400" rtl="0" algn="l">
              <a:spcBef>
                <a:spcPts val="0"/>
              </a:spcBef>
              <a:spcAft>
                <a:spcPts val="0"/>
              </a:spcAft>
              <a:buSzPct val="100000"/>
              <a:buChar char="○"/>
            </a:pPr>
            <a:r>
              <a:rPr lang="en" sz="1700"/>
              <a:t>processes</a:t>
            </a:r>
            <a:endParaRPr sz="1700"/>
          </a:p>
        </p:txBody>
      </p:sp>
      <p:sp>
        <p:nvSpPr>
          <p:cNvPr id="205" name="Google Shape;205;p31"/>
          <p:cNvSpPr txBox="1"/>
          <p:nvPr>
            <p:ph idx="1" type="body"/>
          </p:nvPr>
        </p:nvSpPr>
        <p:spPr>
          <a:xfrm>
            <a:off x="2910000" y="1164750"/>
            <a:ext cx="3253500" cy="37158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
              <a:t>Interface</a:t>
            </a:r>
            <a:endParaRPr b="1"/>
          </a:p>
          <a:p>
            <a:pPr indent="-342900" lvl="0" marL="457200" rtl="0" algn="l">
              <a:spcBef>
                <a:spcPts val="1200"/>
              </a:spcBef>
              <a:spcAft>
                <a:spcPts val="0"/>
              </a:spcAft>
              <a:buSzPts val="1800"/>
              <a:buChar char="●"/>
            </a:pPr>
            <a:r>
              <a:rPr lang="en"/>
              <a:t>Adaptive features</a:t>
            </a:r>
            <a:endParaRPr/>
          </a:p>
          <a:p>
            <a:pPr indent="-342900" lvl="0" marL="457200" rtl="0" algn="l">
              <a:spcBef>
                <a:spcPts val="0"/>
              </a:spcBef>
              <a:spcAft>
                <a:spcPts val="0"/>
              </a:spcAft>
              <a:buSzPts val="1800"/>
              <a:buChar char="●"/>
            </a:pPr>
            <a:r>
              <a:rPr lang="en"/>
              <a:t>Animation and movement</a:t>
            </a:r>
            <a:endParaRPr/>
          </a:p>
          <a:p>
            <a:pPr indent="-342900" lvl="0" marL="457200" rtl="0" algn="l">
              <a:spcBef>
                <a:spcPts val="0"/>
              </a:spcBef>
              <a:spcAft>
                <a:spcPts val="0"/>
              </a:spcAft>
              <a:buSzPts val="1800"/>
              <a:buChar char="●"/>
            </a:pPr>
            <a:r>
              <a:rPr lang="en"/>
              <a:t>Forms, inputs, and errors</a:t>
            </a:r>
            <a:endParaRPr/>
          </a:p>
          <a:p>
            <a:pPr indent="-342900" lvl="0" marL="457200" rtl="0" algn="l">
              <a:spcBef>
                <a:spcPts val="0"/>
              </a:spcBef>
              <a:spcAft>
                <a:spcPts val="0"/>
              </a:spcAft>
              <a:buSzPts val="1800"/>
              <a:buChar char="●"/>
            </a:pPr>
            <a:r>
              <a:rPr lang="en"/>
              <a:t>Imagery and Graphics</a:t>
            </a:r>
            <a:endParaRPr/>
          </a:p>
          <a:p>
            <a:pPr indent="-342900" lvl="0" marL="457200" rtl="0" algn="l">
              <a:spcBef>
                <a:spcPts val="0"/>
              </a:spcBef>
              <a:spcAft>
                <a:spcPts val="0"/>
              </a:spcAft>
              <a:buSzPts val="1800"/>
              <a:buChar char="●"/>
            </a:pPr>
            <a:r>
              <a:rPr lang="en"/>
              <a:t>Text and wording</a:t>
            </a:r>
            <a:endParaRPr/>
          </a:p>
          <a:p>
            <a:pPr indent="-342900" lvl="0" marL="457200" rtl="0" algn="l">
              <a:spcBef>
                <a:spcPts val="0"/>
              </a:spcBef>
              <a:spcAft>
                <a:spcPts val="0"/>
              </a:spcAft>
              <a:buSzPts val="1800"/>
              <a:buChar char="●"/>
            </a:pPr>
            <a:r>
              <a:rPr lang="en"/>
              <a:t>Interactive components</a:t>
            </a:r>
            <a:endParaRPr/>
          </a:p>
          <a:p>
            <a:pPr indent="-342900" lvl="0" marL="457200" rtl="0" algn="l">
              <a:spcBef>
                <a:spcPts val="0"/>
              </a:spcBef>
              <a:spcAft>
                <a:spcPts val="0"/>
              </a:spcAft>
              <a:buSzPts val="1800"/>
              <a:buChar char="●"/>
            </a:pPr>
            <a:r>
              <a:rPr lang="en"/>
              <a:t>Layout</a:t>
            </a:r>
            <a:endParaRPr/>
          </a:p>
          <a:p>
            <a:pPr indent="-342900" lvl="0" marL="457200" rtl="0" algn="l">
              <a:spcBef>
                <a:spcPts val="0"/>
              </a:spcBef>
              <a:spcAft>
                <a:spcPts val="0"/>
              </a:spcAft>
              <a:buSzPts val="1800"/>
              <a:buChar char="●"/>
            </a:pPr>
            <a:r>
              <a:rPr lang="en"/>
              <a:t>Media alternatives</a:t>
            </a:r>
            <a:endParaRPr/>
          </a:p>
          <a:p>
            <a:pPr indent="-342900" lvl="0" marL="457200" rtl="0" algn="l">
              <a:spcBef>
                <a:spcPts val="0"/>
              </a:spcBef>
              <a:spcAft>
                <a:spcPts val="0"/>
              </a:spcAft>
              <a:buSzPts val="1800"/>
              <a:buChar char="●"/>
            </a:pPr>
            <a:r>
              <a:rPr lang="en"/>
              <a:t>Organisation across views</a:t>
            </a:r>
            <a:endParaRPr/>
          </a:p>
          <a:p>
            <a:pPr indent="-342900" lvl="0" marL="457200" rtl="0" algn="l">
              <a:spcBef>
                <a:spcPts val="0"/>
              </a:spcBef>
              <a:spcAft>
                <a:spcPts val="0"/>
              </a:spcAft>
              <a:buSzPts val="1800"/>
              <a:buChar char="●"/>
            </a:pPr>
            <a:r>
              <a:rPr lang="en"/>
              <a:t>Policy</a:t>
            </a:r>
            <a:endParaRPr/>
          </a:p>
        </p:txBody>
      </p:sp>
      <p:sp>
        <p:nvSpPr>
          <p:cNvPr id="206" name="Google Shape;206;p31"/>
          <p:cNvSpPr txBox="1"/>
          <p:nvPr>
            <p:ph idx="1" type="body"/>
          </p:nvPr>
        </p:nvSpPr>
        <p:spPr>
          <a:xfrm>
            <a:off x="0" y="1216300"/>
            <a:ext cx="2852100" cy="36642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
              <a:t>Average</a:t>
            </a:r>
            <a:endParaRPr b="1"/>
          </a:p>
          <a:p>
            <a:pPr indent="-325755" lvl="0" marL="457200" rtl="0" algn="l">
              <a:spcBef>
                <a:spcPts val="1200"/>
              </a:spcBef>
              <a:spcAft>
                <a:spcPts val="0"/>
              </a:spcAft>
              <a:buSzPct val="100000"/>
              <a:buChar char="●"/>
            </a:pPr>
            <a:r>
              <a:rPr lang="en"/>
              <a:t>Prevent Harm &amp; Deception</a:t>
            </a:r>
            <a:endParaRPr/>
          </a:p>
          <a:p>
            <a:pPr indent="-325755" lvl="0" marL="457200" rtl="0" algn="l">
              <a:spcBef>
                <a:spcPts val="0"/>
              </a:spcBef>
              <a:spcAft>
                <a:spcPts val="0"/>
              </a:spcAft>
              <a:buSzPct val="100000"/>
              <a:buChar char="●"/>
            </a:pPr>
            <a:r>
              <a:rPr lang="en"/>
              <a:t>Processes and data-entry</a:t>
            </a:r>
            <a:endParaRPr/>
          </a:p>
          <a:p>
            <a:pPr indent="-325755" lvl="0" marL="457200" rtl="0" algn="l">
              <a:spcBef>
                <a:spcPts val="0"/>
              </a:spcBef>
              <a:spcAft>
                <a:spcPts val="0"/>
              </a:spcAft>
              <a:buSzPct val="100000"/>
              <a:buChar char="●"/>
            </a:pPr>
            <a:r>
              <a:rPr lang="en"/>
              <a:t>Wording and Terminology</a:t>
            </a:r>
            <a:endParaRPr/>
          </a:p>
          <a:p>
            <a:pPr indent="-325755" lvl="0" marL="457200" rtl="0" algn="l">
              <a:spcBef>
                <a:spcPts val="0"/>
              </a:spcBef>
              <a:spcAft>
                <a:spcPts val="0"/>
              </a:spcAft>
              <a:buSzPct val="100000"/>
              <a:buChar char="●"/>
            </a:pPr>
            <a:r>
              <a:rPr lang="en"/>
              <a:t>Multimedia Alternatives</a:t>
            </a:r>
            <a:endParaRPr/>
          </a:p>
          <a:p>
            <a:pPr indent="-325755" lvl="0" marL="457200" rtl="0" algn="l">
              <a:spcBef>
                <a:spcPts val="0"/>
              </a:spcBef>
              <a:spcAft>
                <a:spcPts val="0"/>
              </a:spcAft>
              <a:buSzPct val="100000"/>
              <a:buChar char="●"/>
            </a:pPr>
            <a:r>
              <a:rPr lang="en"/>
              <a:t>Structure &amp; Metadata</a:t>
            </a:r>
            <a:endParaRPr/>
          </a:p>
          <a:p>
            <a:pPr indent="-325755" lvl="0" marL="457200" rtl="0" algn="l">
              <a:spcBef>
                <a:spcPts val="0"/>
              </a:spcBef>
              <a:spcAft>
                <a:spcPts val="0"/>
              </a:spcAft>
              <a:buSzPct val="100000"/>
              <a:buChar char="●"/>
            </a:pPr>
            <a:r>
              <a:rPr lang="en"/>
              <a:t>Visual Layout</a:t>
            </a:r>
            <a:endParaRPr/>
          </a:p>
          <a:p>
            <a:pPr indent="-325755" lvl="0" marL="457200" rtl="0" algn="l">
              <a:spcBef>
                <a:spcPts val="0"/>
              </a:spcBef>
              <a:spcAft>
                <a:spcPts val="0"/>
              </a:spcAft>
              <a:buSzPct val="100000"/>
              <a:buChar char="●"/>
            </a:pPr>
            <a:r>
              <a:rPr lang="en"/>
              <a:t>Input Agnostic</a:t>
            </a:r>
            <a:endParaRPr/>
          </a:p>
          <a:p>
            <a:pPr indent="-325755" lvl="0" marL="457200" rtl="0" algn="l">
              <a:spcBef>
                <a:spcPts val="0"/>
              </a:spcBef>
              <a:spcAft>
                <a:spcPts val="0"/>
              </a:spcAft>
              <a:buSzPct val="100000"/>
              <a:buChar char="●"/>
            </a:pPr>
            <a:r>
              <a:rPr lang="en"/>
              <a:t>Color, Typography &amp; Contrast</a:t>
            </a:r>
            <a:endParaRPr/>
          </a:p>
          <a:p>
            <a:pPr indent="-325755" lvl="0" marL="457200" rtl="0" algn="l">
              <a:spcBef>
                <a:spcPts val="0"/>
              </a:spcBef>
              <a:spcAft>
                <a:spcPts val="0"/>
              </a:spcAft>
              <a:buSzPct val="100000"/>
              <a:buChar char="●"/>
            </a:pPr>
            <a:r>
              <a:rPr lang="en"/>
              <a:t>Adaptation and accommodation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Overview</a:t>
            </a:r>
            <a:endParaRPr/>
          </a:p>
        </p:txBody>
      </p:sp>
      <p:sp>
        <p:nvSpPr>
          <p:cNvPr id="62" name="Google Shape;62;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Activity to Sort </a:t>
            </a:r>
            <a:r>
              <a:rPr lang="en" u="sng">
                <a:solidFill>
                  <a:schemeClr val="hlink"/>
                </a:solidFill>
                <a:hlinkClick r:id="rId3"/>
              </a:rPr>
              <a:t>Outcomes from the Fall </a:t>
            </a:r>
            <a:r>
              <a:rPr lang="en"/>
              <a:t> into Categories</a:t>
            </a:r>
            <a:endParaRPr/>
          </a:p>
          <a:p>
            <a:pPr indent="-342900" lvl="0" marL="457200" rtl="0" algn="l">
              <a:spcBef>
                <a:spcPts val="0"/>
              </a:spcBef>
              <a:spcAft>
                <a:spcPts val="0"/>
              </a:spcAft>
              <a:buSzPts val="1800"/>
              <a:buChar char="●"/>
            </a:pPr>
            <a:r>
              <a:rPr lang="en"/>
              <a:t>16 people completed it</a:t>
            </a:r>
            <a:endParaRPr/>
          </a:p>
          <a:p>
            <a:pPr indent="-342900" lvl="0" marL="457200" rtl="0" algn="l">
              <a:spcBef>
                <a:spcPts val="0"/>
              </a:spcBef>
              <a:spcAft>
                <a:spcPts val="0"/>
              </a:spcAft>
              <a:buSzPts val="1800"/>
              <a:buChar char="●"/>
            </a:pPr>
            <a:r>
              <a:rPr lang="en"/>
              <a:t>P</a:t>
            </a:r>
            <a:r>
              <a:rPr lang="en"/>
              <a:t>articipants created a total of 280 categories, with a median of 16 categories each.</a:t>
            </a:r>
            <a:endParaRPr/>
          </a:p>
        </p:txBody>
      </p:sp>
      <p:sp>
        <p:nvSpPr>
          <p:cNvPr id="63" name="Google Shape;6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sz="2600">
                <a:solidFill>
                  <a:srgbClr val="1A1A1A"/>
                </a:solidFill>
                <a:latin typeface="Raleway"/>
                <a:ea typeface="Raleway"/>
                <a:cs typeface="Raleway"/>
                <a:sym typeface="Raleway"/>
              </a:rPr>
              <a:t>Organising Information: Information Architecture</a:t>
            </a:r>
            <a:endParaRPr/>
          </a:p>
        </p:txBody>
      </p:sp>
      <p:sp>
        <p:nvSpPr>
          <p:cNvPr id="69" name="Google Shape;69;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9250" lvl="0" marL="457200" rtl="0" algn="l">
              <a:spcBef>
                <a:spcPts val="0"/>
              </a:spcBef>
              <a:spcAft>
                <a:spcPts val="0"/>
              </a:spcAft>
              <a:buSzPts val="1900"/>
              <a:buFont typeface="Lato"/>
              <a:buChar char="●"/>
            </a:pPr>
            <a:r>
              <a:rPr lang="en" sz="1900">
                <a:latin typeface="Lato"/>
                <a:ea typeface="Lato"/>
                <a:cs typeface="Lato"/>
                <a:sym typeface="Lato"/>
              </a:rPr>
              <a:t>There will be no perfect structure</a:t>
            </a:r>
            <a:endParaRPr sz="1900">
              <a:latin typeface="Lato"/>
              <a:ea typeface="Lato"/>
              <a:cs typeface="Lato"/>
              <a:sym typeface="Lato"/>
            </a:endParaRPr>
          </a:p>
          <a:p>
            <a:pPr indent="-349250" lvl="0" marL="457200" rtl="0" algn="l">
              <a:spcBef>
                <a:spcPts val="0"/>
              </a:spcBef>
              <a:spcAft>
                <a:spcPts val="0"/>
              </a:spcAft>
              <a:buSzPts val="1900"/>
              <a:buFont typeface="Lato"/>
              <a:buChar char="●"/>
            </a:pPr>
            <a:r>
              <a:rPr lang="en" sz="1900">
                <a:latin typeface="Lato"/>
                <a:ea typeface="Lato"/>
                <a:cs typeface="Lato"/>
                <a:sym typeface="Lato"/>
              </a:rPr>
              <a:t>It is about best match</a:t>
            </a:r>
            <a:endParaRPr sz="1900">
              <a:latin typeface="Lato"/>
              <a:ea typeface="Lato"/>
              <a:cs typeface="Lato"/>
              <a:sym typeface="Lato"/>
            </a:endParaRPr>
          </a:p>
          <a:p>
            <a:pPr indent="-349250" lvl="0" marL="457200" rtl="0" algn="l">
              <a:spcBef>
                <a:spcPts val="0"/>
              </a:spcBef>
              <a:spcAft>
                <a:spcPts val="0"/>
              </a:spcAft>
              <a:buSzPts val="1900"/>
              <a:buFont typeface="Lato"/>
              <a:buChar char="●"/>
            </a:pPr>
            <a:r>
              <a:rPr lang="en" sz="1900">
                <a:latin typeface="Lato"/>
                <a:ea typeface="Lato"/>
                <a:cs typeface="Lato"/>
                <a:sym typeface="Lato"/>
              </a:rPr>
              <a:t>An grouping based on averages is the worst, </a:t>
            </a:r>
            <a:br>
              <a:rPr lang="en" sz="1900">
                <a:latin typeface="Lato"/>
                <a:ea typeface="Lato"/>
                <a:cs typeface="Lato"/>
                <a:sym typeface="Lato"/>
              </a:rPr>
            </a:br>
            <a:r>
              <a:rPr lang="en" sz="1900">
                <a:latin typeface="Lato"/>
                <a:ea typeface="Lato"/>
                <a:cs typeface="Lato"/>
                <a:sym typeface="Lato"/>
              </a:rPr>
              <a:t>we’re trying to understand </a:t>
            </a:r>
            <a:r>
              <a:rPr lang="en" sz="1900">
                <a:latin typeface="Lato"/>
                <a:ea typeface="Lato"/>
                <a:cs typeface="Lato"/>
                <a:sym typeface="Lato"/>
              </a:rPr>
              <a:t>people's</a:t>
            </a:r>
            <a:r>
              <a:rPr lang="en" sz="1900">
                <a:latin typeface="Lato"/>
                <a:ea typeface="Lato"/>
                <a:cs typeface="Lato"/>
                <a:sym typeface="Lato"/>
              </a:rPr>
              <a:t> mental model</a:t>
            </a:r>
            <a:endParaRPr sz="1900">
              <a:latin typeface="Lato"/>
              <a:ea typeface="Lato"/>
              <a:cs typeface="Lato"/>
              <a:sym typeface="Lato"/>
            </a:endParaRPr>
          </a:p>
          <a:p>
            <a:pPr indent="-349250" lvl="0" marL="457200" rtl="0" algn="l">
              <a:spcBef>
                <a:spcPts val="0"/>
              </a:spcBef>
              <a:spcAft>
                <a:spcPts val="0"/>
              </a:spcAft>
              <a:buSzPts val="1900"/>
              <a:buFont typeface="Lato"/>
              <a:buChar char="●"/>
            </a:pPr>
            <a:r>
              <a:rPr lang="en" sz="1900">
                <a:latin typeface="Lato"/>
                <a:ea typeface="Lato"/>
                <a:cs typeface="Lato"/>
                <a:sym typeface="Lato"/>
              </a:rPr>
              <a:t>We have started bottom up, now we iterate from top-down</a:t>
            </a:r>
            <a:endParaRPr sz="1900">
              <a:latin typeface="Lato"/>
              <a:ea typeface="Lato"/>
              <a:cs typeface="Lato"/>
              <a:sym typeface="Lato"/>
            </a:endParaRPr>
          </a:p>
          <a:p>
            <a:pPr indent="-349250" lvl="0" marL="457200" rtl="0" algn="l">
              <a:spcBef>
                <a:spcPts val="0"/>
              </a:spcBef>
              <a:spcAft>
                <a:spcPts val="0"/>
              </a:spcAft>
              <a:buSzPts val="1900"/>
              <a:buFont typeface="Lato"/>
              <a:buChar char="●"/>
            </a:pPr>
            <a:r>
              <a:rPr lang="en" sz="1900">
                <a:latin typeface="Lato"/>
                <a:ea typeface="Lato"/>
                <a:cs typeface="Lato"/>
                <a:sym typeface="Lato"/>
              </a:rPr>
              <a:t>Tagging will help, but a good default structure will help organise our work</a:t>
            </a:r>
            <a:endParaRPr sz="1900">
              <a:latin typeface="Lato"/>
              <a:ea typeface="Lato"/>
              <a:cs typeface="Lato"/>
              <a:sym typeface="Lato"/>
            </a:endParaRPr>
          </a:p>
          <a:p>
            <a:pPr indent="-342900" lvl="0" marL="457200" rtl="0" algn="l">
              <a:spcBef>
                <a:spcPts val="0"/>
              </a:spcBef>
              <a:spcAft>
                <a:spcPts val="0"/>
              </a:spcAft>
              <a:buSzPts val="1800"/>
              <a:buFont typeface="Arial"/>
              <a:buChar char="●"/>
            </a:pPr>
            <a:r>
              <a:rPr lang="en"/>
              <a:t>Related: </a:t>
            </a:r>
            <a:r>
              <a:rPr lang="en" u="sng">
                <a:solidFill>
                  <a:schemeClr val="accent5"/>
                </a:solidFill>
                <a:hlinkClick r:id="rId3">
                  <a:extLst>
                    <a:ext uri="{A12FA001-AC4F-418D-AE19-62706E023703}">
                      <ahyp:hlinkClr val="tx"/>
                    </a:ext>
                  </a:extLst>
                </a:hlinkClick>
              </a:rPr>
              <a:t>Silver Research Summary</a:t>
            </a:r>
            <a:endParaRPr/>
          </a:p>
          <a:p>
            <a:pPr indent="-317500" lvl="1" marL="914400" rtl="0" algn="l">
              <a:lnSpc>
                <a:spcPct val="115000"/>
              </a:lnSpc>
              <a:spcBef>
                <a:spcPts val="0"/>
              </a:spcBef>
              <a:spcAft>
                <a:spcPts val="0"/>
              </a:spcAft>
              <a:buSzPts val="1400"/>
              <a:buFont typeface="Arial"/>
              <a:buChar char="○"/>
            </a:pPr>
            <a:r>
              <a:rPr b="1" lang="en" sz="1100">
                <a:solidFill>
                  <a:schemeClr val="dk1"/>
                </a:solidFill>
              </a:rPr>
              <a:t>From </a:t>
            </a:r>
            <a:r>
              <a:rPr b="1" lang="en" sz="1100" u="sng">
                <a:solidFill>
                  <a:schemeClr val="accent5"/>
                </a:solidFill>
                <a:hlinkClick r:id="rId4">
                  <a:extLst>
                    <a:ext uri="{A12FA001-AC4F-418D-AE19-62706E023703}">
                      <ahyp:hlinkClr val="tx"/>
                    </a:ext>
                  </a:extLst>
                </a:hlinkClick>
              </a:rPr>
              <a:t>Bentley Study</a:t>
            </a:r>
            <a:r>
              <a:rPr b="1" lang="en" sz="1100">
                <a:solidFill>
                  <a:schemeClr val="dk1"/>
                </a:solidFill>
              </a:rPr>
              <a:t>:  Organize the material in the ways that people who use them think about them in the context of the development lifecycle. “</a:t>
            </a:r>
            <a:r>
              <a:rPr lang="en" sz="1100">
                <a:solidFill>
                  <a:schemeClr val="dk1"/>
                </a:solidFill>
              </a:rPr>
              <a:t>Could they be organized in a way that you could determine when to think about them? For example we marked them by role (content, design, developer, tester) so the role who needs to learn it can focus on the guideline but if someone is a content writer they don't need to learn the design and developer guidelines."</a:t>
            </a:r>
            <a:endParaRPr sz="1900">
              <a:latin typeface="Lato"/>
              <a:ea typeface="Lato"/>
              <a:cs typeface="Lato"/>
              <a:sym typeface="Lato"/>
            </a:endParaRPr>
          </a:p>
        </p:txBody>
      </p:sp>
      <p:sp>
        <p:nvSpPr>
          <p:cNvPr id="70" name="Google Shape;7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Categories</a:t>
            </a:r>
            <a:endParaRPr/>
          </a:p>
        </p:txBody>
      </p:sp>
      <p:sp>
        <p:nvSpPr>
          <p:cNvPr id="76" name="Google Shape;76;p16"/>
          <p:cNvSpPr txBox="1"/>
          <p:nvPr>
            <p:ph idx="1" type="body"/>
          </p:nvPr>
        </p:nvSpPr>
        <p:spPr>
          <a:xfrm>
            <a:off x="3435900" y="0"/>
            <a:ext cx="31242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300">
                <a:solidFill>
                  <a:schemeClr val="dk1"/>
                </a:solidFill>
              </a:rPr>
              <a:t>Type of content/interface targeted:</a:t>
            </a:r>
            <a:endParaRPr sz="1300">
              <a:solidFill>
                <a:schemeClr val="dk1"/>
              </a:solidFill>
            </a:endParaRPr>
          </a:p>
          <a:p>
            <a:pPr indent="-279400" lvl="0" marL="457200" rtl="0" algn="l">
              <a:spcBef>
                <a:spcPts val="0"/>
              </a:spcBef>
              <a:spcAft>
                <a:spcPts val="0"/>
              </a:spcAft>
              <a:buClr>
                <a:schemeClr val="dk1"/>
              </a:buClr>
              <a:buSzPts val="800"/>
              <a:buChar char="-"/>
            </a:pPr>
            <a:r>
              <a:rPr lang="en" sz="800">
                <a:solidFill>
                  <a:schemeClr val="dk1"/>
                </a:solidFill>
              </a:rPr>
              <a:t>Accessible forms</a:t>
            </a:r>
            <a:endParaRPr sz="800">
              <a:solidFill>
                <a:schemeClr val="dk1"/>
              </a:solidFill>
            </a:endParaRPr>
          </a:p>
          <a:p>
            <a:pPr indent="-279400" lvl="0" marL="457200" rtl="0" algn="l">
              <a:spcBef>
                <a:spcPts val="0"/>
              </a:spcBef>
              <a:spcAft>
                <a:spcPts val="0"/>
              </a:spcAft>
              <a:buClr>
                <a:schemeClr val="dk1"/>
              </a:buClr>
              <a:buSzPts val="800"/>
              <a:buChar char="-"/>
            </a:pPr>
            <a:r>
              <a:rPr lang="en" sz="800">
                <a:solidFill>
                  <a:schemeClr val="dk1"/>
                </a:solidFill>
              </a:rPr>
              <a:t>Audio and visual</a:t>
            </a:r>
            <a:endParaRPr sz="800">
              <a:solidFill>
                <a:schemeClr val="dk1"/>
              </a:solidFill>
            </a:endParaRPr>
          </a:p>
          <a:p>
            <a:pPr indent="-279400" lvl="0" marL="457200" rtl="0" algn="l">
              <a:spcBef>
                <a:spcPts val="0"/>
              </a:spcBef>
              <a:spcAft>
                <a:spcPts val="0"/>
              </a:spcAft>
              <a:buClr>
                <a:schemeClr val="dk1"/>
              </a:buClr>
              <a:buSzPts val="800"/>
              <a:buChar char="-"/>
            </a:pPr>
            <a:r>
              <a:rPr lang="en" sz="800">
                <a:solidFill>
                  <a:schemeClr val="dk1"/>
                </a:solidFill>
              </a:rPr>
              <a:t>Content on hover</a:t>
            </a:r>
            <a:endParaRPr sz="800">
              <a:solidFill>
                <a:schemeClr val="dk1"/>
              </a:solidFill>
            </a:endParaRPr>
          </a:p>
          <a:p>
            <a:pPr indent="-279400" lvl="0" marL="457200" rtl="0" algn="l">
              <a:spcBef>
                <a:spcPts val="0"/>
              </a:spcBef>
              <a:spcAft>
                <a:spcPts val="0"/>
              </a:spcAft>
              <a:buClr>
                <a:schemeClr val="dk1"/>
              </a:buClr>
              <a:buSzPts val="800"/>
              <a:buChar char="-"/>
            </a:pPr>
            <a:r>
              <a:rPr lang="en" sz="800">
                <a:solidFill>
                  <a:schemeClr val="dk1"/>
                </a:solidFill>
              </a:rPr>
              <a:t>Content meaning</a:t>
            </a:r>
            <a:endParaRPr sz="800">
              <a:solidFill>
                <a:schemeClr val="dk1"/>
              </a:solidFill>
            </a:endParaRPr>
          </a:p>
          <a:p>
            <a:pPr indent="-279400" lvl="0" marL="457200" rtl="0" algn="l">
              <a:spcBef>
                <a:spcPts val="0"/>
              </a:spcBef>
              <a:spcAft>
                <a:spcPts val="0"/>
              </a:spcAft>
              <a:buClr>
                <a:schemeClr val="dk1"/>
              </a:buClr>
              <a:buSzPts val="800"/>
              <a:buChar char="-"/>
            </a:pPr>
            <a:r>
              <a:rPr lang="en" sz="800">
                <a:solidFill>
                  <a:schemeClr val="dk1"/>
                </a:solidFill>
              </a:rPr>
              <a:t>Control and focus appearance</a:t>
            </a:r>
            <a:endParaRPr sz="800">
              <a:solidFill>
                <a:schemeClr val="dk1"/>
              </a:solidFill>
            </a:endParaRPr>
          </a:p>
          <a:p>
            <a:pPr indent="-279400" lvl="0" marL="457200" rtl="0" algn="l">
              <a:spcBef>
                <a:spcPts val="0"/>
              </a:spcBef>
              <a:spcAft>
                <a:spcPts val="0"/>
              </a:spcAft>
              <a:buClr>
                <a:schemeClr val="dk1"/>
              </a:buClr>
              <a:buSzPts val="800"/>
              <a:buChar char="-"/>
            </a:pPr>
            <a:r>
              <a:rPr lang="en" sz="800">
                <a:solidFill>
                  <a:schemeClr val="dk1"/>
                </a:solidFill>
              </a:rPr>
              <a:t>Design, layout and Hierarchy</a:t>
            </a:r>
            <a:endParaRPr sz="800">
              <a:solidFill>
                <a:schemeClr val="dk1"/>
              </a:solidFill>
            </a:endParaRPr>
          </a:p>
          <a:p>
            <a:pPr indent="-279400" lvl="0" marL="457200" rtl="0" algn="l">
              <a:spcBef>
                <a:spcPts val="0"/>
              </a:spcBef>
              <a:spcAft>
                <a:spcPts val="0"/>
              </a:spcAft>
              <a:buClr>
                <a:schemeClr val="dk1"/>
              </a:buClr>
              <a:buSzPts val="800"/>
              <a:buChar char="-"/>
            </a:pPr>
            <a:r>
              <a:rPr lang="en" sz="800">
                <a:solidFill>
                  <a:schemeClr val="dk1"/>
                </a:solidFill>
              </a:rPr>
              <a:t>External content</a:t>
            </a:r>
            <a:endParaRPr sz="800">
              <a:solidFill>
                <a:schemeClr val="dk1"/>
              </a:solidFill>
            </a:endParaRPr>
          </a:p>
          <a:p>
            <a:pPr indent="-279400" lvl="0" marL="457200" rtl="0" algn="l">
              <a:spcBef>
                <a:spcPts val="0"/>
              </a:spcBef>
              <a:spcAft>
                <a:spcPts val="0"/>
              </a:spcAft>
              <a:buClr>
                <a:schemeClr val="dk1"/>
              </a:buClr>
              <a:buSzPts val="800"/>
              <a:buChar char="-"/>
            </a:pPr>
            <a:r>
              <a:rPr lang="en" sz="800">
                <a:solidFill>
                  <a:schemeClr val="dk1"/>
                </a:solidFill>
              </a:rPr>
              <a:t>Errors and feedback</a:t>
            </a:r>
            <a:endParaRPr sz="800">
              <a:solidFill>
                <a:schemeClr val="dk1"/>
              </a:solidFill>
            </a:endParaRPr>
          </a:p>
          <a:p>
            <a:pPr indent="-279400" lvl="0" marL="457200" rtl="0" algn="l">
              <a:spcBef>
                <a:spcPts val="0"/>
              </a:spcBef>
              <a:spcAft>
                <a:spcPts val="0"/>
              </a:spcAft>
              <a:buClr>
                <a:schemeClr val="dk1"/>
              </a:buClr>
              <a:buSzPts val="800"/>
              <a:buChar char="-"/>
            </a:pPr>
            <a:r>
              <a:rPr lang="en" sz="800">
                <a:solidFill>
                  <a:schemeClr val="dk1"/>
                </a:solidFill>
              </a:rPr>
              <a:t>Focus states</a:t>
            </a:r>
            <a:endParaRPr sz="800">
              <a:solidFill>
                <a:schemeClr val="dk1"/>
              </a:solidFill>
            </a:endParaRPr>
          </a:p>
          <a:p>
            <a:pPr indent="-279400" lvl="0" marL="457200" rtl="0" algn="l">
              <a:spcBef>
                <a:spcPts val="0"/>
              </a:spcBef>
              <a:spcAft>
                <a:spcPts val="0"/>
              </a:spcAft>
              <a:buClr>
                <a:schemeClr val="dk1"/>
              </a:buClr>
              <a:buSzPts val="800"/>
              <a:buChar char="-"/>
            </a:pPr>
            <a:r>
              <a:rPr lang="en" sz="800">
                <a:solidFill>
                  <a:schemeClr val="dk1"/>
                </a:solidFill>
              </a:rPr>
              <a:t>UI elements</a:t>
            </a:r>
            <a:endParaRPr sz="800">
              <a:solidFill>
                <a:schemeClr val="dk1"/>
              </a:solidFill>
            </a:endParaRPr>
          </a:p>
          <a:p>
            <a:pPr indent="-279400" lvl="0" marL="457200" rtl="0" algn="l">
              <a:spcBef>
                <a:spcPts val="0"/>
              </a:spcBef>
              <a:spcAft>
                <a:spcPts val="0"/>
              </a:spcAft>
              <a:buClr>
                <a:schemeClr val="dk1"/>
              </a:buClr>
              <a:buSzPts val="800"/>
              <a:buChar char="-"/>
            </a:pPr>
            <a:r>
              <a:rPr lang="en" sz="800">
                <a:solidFill>
                  <a:schemeClr val="dk1"/>
                </a:solidFill>
              </a:rPr>
              <a:t>Images</a:t>
            </a:r>
            <a:endParaRPr sz="800">
              <a:solidFill>
                <a:schemeClr val="dk1"/>
              </a:solidFill>
            </a:endParaRPr>
          </a:p>
          <a:p>
            <a:pPr indent="-279400" lvl="0" marL="457200" rtl="0" algn="l">
              <a:spcBef>
                <a:spcPts val="0"/>
              </a:spcBef>
              <a:spcAft>
                <a:spcPts val="0"/>
              </a:spcAft>
              <a:buClr>
                <a:schemeClr val="dk1"/>
              </a:buClr>
              <a:buSzPts val="800"/>
              <a:buChar char="-"/>
            </a:pPr>
            <a:r>
              <a:rPr lang="en" sz="800">
                <a:solidFill>
                  <a:schemeClr val="dk1"/>
                </a:solidFill>
              </a:rPr>
              <a:t>Input types</a:t>
            </a:r>
            <a:endParaRPr sz="800">
              <a:solidFill>
                <a:schemeClr val="dk1"/>
              </a:solidFill>
            </a:endParaRPr>
          </a:p>
          <a:p>
            <a:pPr indent="-279400" lvl="0" marL="457200" rtl="0" algn="l">
              <a:spcBef>
                <a:spcPts val="0"/>
              </a:spcBef>
              <a:spcAft>
                <a:spcPts val="0"/>
              </a:spcAft>
              <a:buClr>
                <a:schemeClr val="dk1"/>
              </a:buClr>
              <a:buSzPts val="800"/>
              <a:buChar char="-"/>
            </a:pPr>
            <a:r>
              <a:rPr lang="en" sz="800">
                <a:solidFill>
                  <a:schemeClr val="dk1"/>
                </a:solidFill>
              </a:rPr>
              <a:t>Interactive elements</a:t>
            </a:r>
            <a:endParaRPr sz="800">
              <a:solidFill>
                <a:schemeClr val="dk1"/>
              </a:solidFill>
            </a:endParaRPr>
          </a:p>
          <a:p>
            <a:pPr indent="-279400" lvl="0" marL="457200" rtl="0" algn="l">
              <a:spcBef>
                <a:spcPts val="0"/>
              </a:spcBef>
              <a:spcAft>
                <a:spcPts val="0"/>
              </a:spcAft>
              <a:buClr>
                <a:schemeClr val="dk1"/>
              </a:buClr>
              <a:buSzPts val="800"/>
              <a:buChar char="-"/>
            </a:pPr>
            <a:r>
              <a:rPr lang="en" sz="800">
                <a:solidFill>
                  <a:schemeClr val="dk1"/>
                </a:solidFill>
              </a:rPr>
              <a:t>Manage distractions</a:t>
            </a:r>
            <a:endParaRPr sz="800">
              <a:solidFill>
                <a:schemeClr val="dk1"/>
              </a:solidFill>
            </a:endParaRPr>
          </a:p>
          <a:p>
            <a:pPr indent="-279400" lvl="0" marL="457200" rtl="0" algn="l">
              <a:spcBef>
                <a:spcPts val="0"/>
              </a:spcBef>
              <a:spcAft>
                <a:spcPts val="0"/>
              </a:spcAft>
              <a:buClr>
                <a:schemeClr val="dk1"/>
              </a:buClr>
              <a:buSzPts val="800"/>
              <a:buChar char="-"/>
            </a:pPr>
            <a:r>
              <a:rPr lang="en" sz="800">
                <a:solidFill>
                  <a:schemeClr val="dk1"/>
                </a:solidFill>
              </a:rPr>
              <a:t>Media accessibility</a:t>
            </a:r>
            <a:endParaRPr sz="800">
              <a:solidFill>
                <a:schemeClr val="dk1"/>
              </a:solidFill>
            </a:endParaRPr>
          </a:p>
          <a:p>
            <a:pPr indent="-279400" lvl="0" marL="457200" rtl="0" algn="l">
              <a:spcBef>
                <a:spcPts val="0"/>
              </a:spcBef>
              <a:spcAft>
                <a:spcPts val="0"/>
              </a:spcAft>
              <a:buClr>
                <a:schemeClr val="dk1"/>
              </a:buClr>
              <a:buSzPts val="800"/>
              <a:buChar char="-"/>
            </a:pPr>
            <a:r>
              <a:rPr lang="en" sz="800">
                <a:solidFill>
                  <a:schemeClr val="dk1"/>
                </a:solidFill>
              </a:rPr>
              <a:t>Motion</a:t>
            </a:r>
            <a:endParaRPr sz="800">
              <a:solidFill>
                <a:schemeClr val="dk1"/>
              </a:solidFill>
            </a:endParaRPr>
          </a:p>
          <a:p>
            <a:pPr indent="-279400" lvl="0" marL="457200" rtl="0" algn="l">
              <a:spcBef>
                <a:spcPts val="0"/>
              </a:spcBef>
              <a:spcAft>
                <a:spcPts val="0"/>
              </a:spcAft>
              <a:buClr>
                <a:schemeClr val="dk1"/>
              </a:buClr>
              <a:buSzPts val="800"/>
              <a:buChar char="-"/>
            </a:pPr>
            <a:r>
              <a:rPr lang="en" sz="800">
                <a:solidFill>
                  <a:schemeClr val="dk1"/>
                </a:solidFill>
              </a:rPr>
              <a:t>Navigation</a:t>
            </a:r>
            <a:endParaRPr sz="800">
              <a:solidFill>
                <a:schemeClr val="dk1"/>
              </a:solidFill>
            </a:endParaRPr>
          </a:p>
          <a:p>
            <a:pPr indent="-279400" lvl="0" marL="457200" rtl="0" algn="l">
              <a:spcBef>
                <a:spcPts val="0"/>
              </a:spcBef>
              <a:spcAft>
                <a:spcPts val="0"/>
              </a:spcAft>
              <a:buClr>
                <a:schemeClr val="dk1"/>
              </a:buClr>
              <a:buSzPts val="800"/>
              <a:buChar char="-"/>
            </a:pPr>
            <a:r>
              <a:rPr lang="en" sz="800">
                <a:solidFill>
                  <a:schemeClr val="dk1"/>
                </a:solidFill>
              </a:rPr>
              <a:t>Cognitive tests</a:t>
            </a:r>
            <a:endParaRPr sz="800">
              <a:solidFill>
                <a:schemeClr val="dk1"/>
              </a:solidFill>
            </a:endParaRPr>
          </a:p>
          <a:p>
            <a:pPr indent="-279400" lvl="0" marL="457200" rtl="0" algn="l">
              <a:spcBef>
                <a:spcPts val="0"/>
              </a:spcBef>
              <a:spcAft>
                <a:spcPts val="0"/>
              </a:spcAft>
              <a:buClr>
                <a:schemeClr val="dk1"/>
              </a:buClr>
              <a:buSzPts val="800"/>
              <a:buChar char="-"/>
            </a:pPr>
            <a:r>
              <a:rPr lang="en" sz="800">
                <a:solidFill>
                  <a:schemeClr val="dk1"/>
                </a:solidFill>
              </a:rPr>
              <a:t>Non-text content</a:t>
            </a:r>
            <a:endParaRPr sz="800">
              <a:solidFill>
                <a:schemeClr val="dk1"/>
              </a:solidFill>
            </a:endParaRPr>
          </a:p>
          <a:p>
            <a:pPr indent="-279400" lvl="0" marL="457200" rtl="0" algn="l">
              <a:spcBef>
                <a:spcPts val="0"/>
              </a:spcBef>
              <a:spcAft>
                <a:spcPts val="0"/>
              </a:spcAft>
              <a:buClr>
                <a:schemeClr val="dk1"/>
              </a:buClr>
              <a:buSzPts val="800"/>
              <a:buChar char="-"/>
            </a:pPr>
            <a:r>
              <a:rPr lang="en" sz="800">
                <a:solidFill>
                  <a:schemeClr val="dk1"/>
                </a:solidFill>
              </a:rPr>
              <a:t>States and updates</a:t>
            </a:r>
            <a:endParaRPr sz="800">
              <a:solidFill>
                <a:schemeClr val="dk1"/>
              </a:solidFill>
            </a:endParaRPr>
          </a:p>
          <a:p>
            <a:pPr indent="-279400" lvl="0" marL="457200" rtl="0" algn="l">
              <a:spcBef>
                <a:spcPts val="0"/>
              </a:spcBef>
              <a:spcAft>
                <a:spcPts val="0"/>
              </a:spcAft>
              <a:buClr>
                <a:schemeClr val="dk1"/>
              </a:buClr>
              <a:buSzPts val="800"/>
              <a:buChar char="-"/>
            </a:pPr>
            <a:r>
              <a:rPr lang="en" sz="800">
                <a:solidFill>
                  <a:schemeClr val="dk1"/>
                </a:solidFill>
              </a:rPr>
              <a:t>Status and purpose info</a:t>
            </a:r>
            <a:endParaRPr sz="800">
              <a:solidFill>
                <a:schemeClr val="dk1"/>
              </a:solidFill>
            </a:endParaRPr>
          </a:p>
          <a:p>
            <a:pPr indent="-279400" lvl="0" marL="457200" rtl="0" algn="l">
              <a:spcBef>
                <a:spcPts val="0"/>
              </a:spcBef>
              <a:spcAft>
                <a:spcPts val="0"/>
              </a:spcAft>
              <a:buClr>
                <a:schemeClr val="dk1"/>
              </a:buClr>
              <a:buSzPts val="800"/>
              <a:buChar char="-"/>
            </a:pPr>
            <a:r>
              <a:rPr lang="en" sz="800">
                <a:solidFill>
                  <a:schemeClr val="dk1"/>
                </a:solidFill>
              </a:rPr>
              <a:t>Images text alternatives</a:t>
            </a:r>
            <a:endParaRPr sz="800">
              <a:solidFill>
                <a:schemeClr val="dk1"/>
              </a:solidFill>
            </a:endParaRPr>
          </a:p>
          <a:p>
            <a:pPr indent="-279400" lvl="0" marL="457200" rtl="0" algn="l">
              <a:spcBef>
                <a:spcPts val="0"/>
              </a:spcBef>
              <a:spcAft>
                <a:spcPts val="0"/>
              </a:spcAft>
              <a:buClr>
                <a:schemeClr val="dk1"/>
              </a:buClr>
              <a:buSzPts val="800"/>
              <a:buChar char="-"/>
            </a:pPr>
            <a:r>
              <a:rPr lang="en" sz="800">
                <a:solidFill>
                  <a:schemeClr val="dk1"/>
                </a:solidFill>
              </a:rPr>
              <a:t>Text presentation</a:t>
            </a:r>
            <a:endParaRPr sz="800">
              <a:solidFill>
                <a:schemeClr val="dk1"/>
              </a:solidFill>
            </a:endParaRPr>
          </a:p>
          <a:p>
            <a:pPr indent="-279400" lvl="0" marL="457200" rtl="0" algn="l">
              <a:spcBef>
                <a:spcPts val="0"/>
              </a:spcBef>
              <a:spcAft>
                <a:spcPts val="0"/>
              </a:spcAft>
              <a:buClr>
                <a:schemeClr val="dk1"/>
              </a:buClr>
              <a:buSzPts val="800"/>
              <a:buChar char="-"/>
            </a:pPr>
            <a:r>
              <a:rPr lang="en" sz="800">
                <a:solidFill>
                  <a:schemeClr val="dk1"/>
                </a:solidFill>
              </a:rPr>
              <a:t>Timing and interruptions</a:t>
            </a:r>
            <a:endParaRPr sz="800">
              <a:solidFill>
                <a:schemeClr val="dk1"/>
              </a:solidFill>
            </a:endParaRPr>
          </a:p>
          <a:p>
            <a:pPr indent="-279400" lvl="0" marL="457200" rtl="0" algn="l">
              <a:spcBef>
                <a:spcPts val="0"/>
              </a:spcBef>
              <a:spcAft>
                <a:spcPts val="0"/>
              </a:spcAft>
              <a:buClr>
                <a:schemeClr val="dk1"/>
              </a:buClr>
              <a:buSzPts val="800"/>
              <a:buChar char="-"/>
            </a:pPr>
            <a:r>
              <a:rPr lang="en" sz="800">
                <a:solidFill>
                  <a:schemeClr val="dk1"/>
                </a:solidFill>
              </a:rPr>
              <a:t>Video</a:t>
            </a:r>
            <a:endParaRPr sz="800">
              <a:solidFill>
                <a:schemeClr val="dk1"/>
              </a:solidFill>
            </a:endParaRPr>
          </a:p>
          <a:p>
            <a:pPr indent="-279400" lvl="0" marL="457200" rtl="0" algn="l">
              <a:spcBef>
                <a:spcPts val="0"/>
              </a:spcBef>
              <a:spcAft>
                <a:spcPts val="0"/>
              </a:spcAft>
              <a:buClr>
                <a:schemeClr val="dk1"/>
              </a:buClr>
              <a:buSzPts val="800"/>
              <a:buChar char="-"/>
            </a:pPr>
            <a:r>
              <a:rPr lang="en" sz="800">
                <a:solidFill>
                  <a:schemeClr val="dk1"/>
                </a:solidFill>
              </a:rPr>
              <a:t>Visual design</a:t>
            </a:r>
            <a:endParaRPr sz="800">
              <a:solidFill>
                <a:schemeClr val="dk1"/>
              </a:solidFill>
            </a:endParaRPr>
          </a:p>
          <a:p>
            <a:pPr indent="-279400" lvl="0" marL="457200" rtl="0" algn="l">
              <a:spcBef>
                <a:spcPts val="0"/>
              </a:spcBef>
              <a:spcAft>
                <a:spcPts val="0"/>
              </a:spcAft>
              <a:buClr>
                <a:schemeClr val="dk1"/>
              </a:buClr>
              <a:buSzPts val="800"/>
              <a:buChar char="-"/>
            </a:pPr>
            <a:r>
              <a:rPr lang="en" sz="800">
                <a:solidFill>
                  <a:schemeClr val="dk1"/>
                </a:solidFill>
              </a:rPr>
              <a:t>Tasks and processes</a:t>
            </a:r>
            <a:endParaRPr sz="800">
              <a:solidFill>
                <a:schemeClr val="dk1"/>
              </a:solidFill>
            </a:endParaRPr>
          </a:p>
          <a:p>
            <a:pPr indent="-279400" lvl="0" marL="457200" rtl="0" algn="l">
              <a:spcBef>
                <a:spcPts val="0"/>
              </a:spcBef>
              <a:spcAft>
                <a:spcPts val="0"/>
              </a:spcAft>
              <a:buClr>
                <a:schemeClr val="dk1"/>
              </a:buClr>
              <a:buSzPts val="800"/>
              <a:buChar char="-"/>
            </a:pPr>
            <a:r>
              <a:rPr lang="en" sz="800">
                <a:solidFill>
                  <a:schemeClr val="dk1"/>
                </a:solidFill>
              </a:rPr>
              <a:t>Timing</a:t>
            </a:r>
            <a:endParaRPr sz="800">
              <a:solidFill>
                <a:schemeClr val="dk1"/>
              </a:solidFill>
            </a:endParaRPr>
          </a:p>
          <a:p>
            <a:pPr indent="-279400" lvl="0" marL="457200" rtl="0" algn="l">
              <a:spcBef>
                <a:spcPts val="0"/>
              </a:spcBef>
              <a:spcAft>
                <a:spcPts val="0"/>
              </a:spcAft>
              <a:buClr>
                <a:schemeClr val="dk1"/>
              </a:buClr>
              <a:buSzPts val="800"/>
              <a:buChar char="-"/>
            </a:pPr>
            <a:r>
              <a:rPr lang="en" sz="800">
                <a:solidFill>
                  <a:schemeClr val="dk1"/>
                </a:solidFill>
              </a:rPr>
              <a:t>UI controls</a:t>
            </a:r>
            <a:endParaRPr sz="800">
              <a:solidFill>
                <a:schemeClr val="dk1"/>
              </a:solidFill>
            </a:endParaRPr>
          </a:p>
          <a:p>
            <a:pPr indent="-279400" lvl="0" marL="457200" rtl="0" algn="l">
              <a:spcBef>
                <a:spcPts val="0"/>
              </a:spcBef>
              <a:spcAft>
                <a:spcPts val="0"/>
              </a:spcAft>
              <a:buClr>
                <a:schemeClr val="dk1"/>
              </a:buClr>
              <a:buSzPts val="800"/>
              <a:buChar char="-"/>
            </a:pPr>
            <a:r>
              <a:rPr lang="en" sz="800">
                <a:solidFill>
                  <a:schemeClr val="dk1"/>
                </a:solidFill>
              </a:rPr>
              <a:t>Use of colour</a:t>
            </a:r>
            <a:endParaRPr sz="800">
              <a:solidFill>
                <a:schemeClr val="dk1"/>
              </a:solidFill>
            </a:endParaRPr>
          </a:p>
          <a:p>
            <a:pPr indent="-279400" lvl="0" marL="457200" rtl="0" algn="l">
              <a:spcBef>
                <a:spcPts val="0"/>
              </a:spcBef>
              <a:spcAft>
                <a:spcPts val="0"/>
              </a:spcAft>
              <a:buClr>
                <a:schemeClr val="dk1"/>
              </a:buClr>
              <a:buSzPts val="800"/>
              <a:buChar char="-"/>
            </a:pPr>
            <a:r>
              <a:rPr lang="en" sz="800">
                <a:solidFill>
                  <a:schemeClr val="dk1"/>
                </a:solidFill>
              </a:rPr>
              <a:t>Video</a:t>
            </a:r>
            <a:endParaRPr sz="800">
              <a:solidFill>
                <a:schemeClr val="dk1"/>
              </a:solidFill>
            </a:endParaRPr>
          </a:p>
          <a:p>
            <a:pPr indent="-279400" lvl="0" marL="457200" rtl="0" algn="l">
              <a:spcBef>
                <a:spcPts val="0"/>
              </a:spcBef>
              <a:spcAft>
                <a:spcPts val="0"/>
              </a:spcAft>
              <a:buClr>
                <a:schemeClr val="dk1"/>
              </a:buClr>
              <a:buSzPts val="800"/>
              <a:buChar char="-"/>
            </a:pPr>
            <a:r>
              <a:rPr lang="en" sz="800">
                <a:solidFill>
                  <a:schemeClr val="dk1"/>
                </a:solidFill>
              </a:rPr>
              <a:t>Visual layout</a:t>
            </a:r>
            <a:endParaRPr sz="800">
              <a:solidFill>
                <a:schemeClr val="dk1"/>
              </a:solidFill>
            </a:endParaRPr>
          </a:p>
          <a:p>
            <a:pPr indent="-279400" lvl="0" marL="457200" rtl="0" algn="l">
              <a:spcBef>
                <a:spcPts val="0"/>
              </a:spcBef>
              <a:spcAft>
                <a:spcPts val="0"/>
              </a:spcAft>
              <a:buClr>
                <a:schemeClr val="dk1"/>
              </a:buClr>
              <a:buSzPts val="800"/>
              <a:buChar char="-"/>
            </a:pPr>
            <a:r>
              <a:rPr lang="en" sz="800">
                <a:solidFill>
                  <a:schemeClr val="dk1"/>
                </a:solidFill>
              </a:rPr>
              <a:t>Wording and terminology</a:t>
            </a:r>
            <a:endParaRPr sz="800"/>
          </a:p>
        </p:txBody>
      </p:sp>
      <p:sp>
        <p:nvSpPr>
          <p:cNvPr id="77" name="Google Shape;77;p16"/>
          <p:cNvSpPr txBox="1"/>
          <p:nvPr>
            <p:ph idx="1" type="body"/>
          </p:nvPr>
        </p:nvSpPr>
        <p:spPr>
          <a:xfrm>
            <a:off x="6254300" y="0"/>
            <a:ext cx="33663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dk1"/>
                </a:solidFill>
              </a:rPr>
              <a:t>What</a:t>
            </a:r>
            <a:r>
              <a:rPr lang="en" sz="1300">
                <a:solidFill>
                  <a:schemeClr val="dk1"/>
                </a:solidFill>
              </a:rPr>
              <a:t> to provide, or not provide:</a:t>
            </a:r>
            <a:endParaRPr sz="1300">
              <a:solidFill>
                <a:schemeClr val="dk1"/>
              </a:solidFill>
            </a:endParaRPr>
          </a:p>
          <a:p>
            <a:pPr indent="-279400" lvl="0" marL="457200" rtl="0" algn="l">
              <a:spcBef>
                <a:spcPts val="0"/>
              </a:spcBef>
              <a:spcAft>
                <a:spcPts val="0"/>
              </a:spcAft>
              <a:buClr>
                <a:schemeClr val="dk1"/>
              </a:buClr>
              <a:buSzPts val="800"/>
              <a:buChar char="-"/>
            </a:pPr>
            <a:r>
              <a:rPr lang="en" sz="800">
                <a:solidFill>
                  <a:schemeClr val="dk1"/>
                </a:solidFill>
              </a:rPr>
              <a:t>Accessible AI</a:t>
            </a:r>
            <a:endParaRPr sz="800">
              <a:solidFill>
                <a:schemeClr val="dk1"/>
              </a:solidFill>
            </a:endParaRPr>
          </a:p>
          <a:p>
            <a:pPr indent="-279400" lvl="0" marL="457200" rtl="0" algn="l">
              <a:spcBef>
                <a:spcPts val="0"/>
              </a:spcBef>
              <a:spcAft>
                <a:spcPts val="0"/>
              </a:spcAft>
              <a:buClr>
                <a:schemeClr val="dk1"/>
              </a:buClr>
              <a:buSzPts val="800"/>
              <a:buChar char="-"/>
            </a:pPr>
            <a:r>
              <a:rPr lang="en" sz="800">
                <a:solidFill>
                  <a:schemeClr val="dk1"/>
                </a:solidFill>
              </a:rPr>
              <a:t>Accommodations</a:t>
            </a:r>
            <a:endParaRPr sz="800">
              <a:solidFill>
                <a:schemeClr val="dk1"/>
              </a:solidFill>
            </a:endParaRPr>
          </a:p>
          <a:p>
            <a:pPr indent="-279400" lvl="0" marL="457200" rtl="0" algn="l">
              <a:spcBef>
                <a:spcPts val="0"/>
              </a:spcBef>
              <a:spcAft>
                <a:spcPts val="0"/>
              </a:spcAft>
              <a:buClr>
                <a:schemeClr val="dk1"/>
              </a:buClr>
              <a:buSzPts val="800"/>
              <a:buChar char="-"/>
            </a:pPr>
            <a:r>
              <a:rPr lang="en" sz="800">
                <a:solidFill>
                  <a:schemeClr val="dk1"/>
                </a:solidFill>
              </a:rPr>
              <a:t>Affordances and consistency</a:t>
            </a:r>
            <a:endParaRPr sz="800">
              <a:solidFill>
                <a:schemeClr val="dk1"/>
              </a:solidFill>
            </a:endParaRPr>
          </a:p>
          <a:p>
            <a:pPr indent="-279400" lvl="0" marL="457200" rtl="0" algn="l">
              <a:spcBef>
                <a:spcPts val="0"/>
              </a:spcBef>
              <a:spcAft>
                <a:spcPts val="0"/>
              </a:spcAft>
              <a:buClr>
                <a:schemeClr val="dk1"/>
              </a:buClr>
              <a:buSzPts val="800"/>
              <a:buChar char="-"/>
            </a:pPr>
            <a:r>
              <a:rPr lang="en" sz="800">
                <a:solidFill>
                  <a:schemeClr val="dk1"/>
                </a:solidFill>
              </a:rPr>
              <a:t>Alternatives</a:t>
            </a:r>
            <a:endParaRPr sz="800">
              <a:solidFill>
                <a:schemeClr val="dk1"/>
              </a:solidFill>
            </a:endParaRPr>
          </a:p>
          <a:p>
            <a:pPr indent="-279400" lvl="0" marL="457200" rtl="0" algn="l">
              <a:spcBef>
                <a:spcPts val="0"/>
              </a:spcBef>
              <a:spcAft>
                <a:spcPts val="0"/>
              </a:spcAft>
              <a:buClr>
                <a:schemeClr val="dk1"/>
              </a:buClr>
              <a:buSzPts val="800"/>
              <a:buChar char="-"/>
            </a:pPr>
            <a:r>
              <a:rPr lang="en" sz="800">
                <a:solidFill>
                  <a:schemeClr val="dk1"/>
                </a:solidFill>
              </a:rPr>
              <a:t>AT Support</a:t>
            </a:r>
            <a:endParaRPr sz="800">
              <a:solidFill>
                <a:schemeClr val="dk1"/>
              </a:solidFill>
            </a:endParaRPr>
          </a:p>
          <a:p>
            <a:pPr indent="-279400" lvl="0" marL="457200" rtl="0" algn="l">
              <a:spcBef>
                <a:spcPts val="0"/>
              </a:spcBef>
              <a:spcAft>
                <a:spcPts val="0"/>
              </a:spcAft>
              <a:buClr>
                <a:schemeClr val="dk1"/>
              </a:buClr>
              <a:buSzPts val="800"/>
              <a:buChar char="-"/>
            </a:pPr>
            <a:r>
              <a:rPr lang="en" sz="800">
                <a:solidFill>
                  <a:schemeClr val="dk1"/>
                </a:solidFill>
              </a:rPr>
              <a:t>Content alternatives</a:t>
            </a:r>
            <a:endParaRPr sz="800">
              <a:solidFill>
                <a:schemeClr val="dk1"/>
              </a:solidFill>
            </a:endParaRPr>
          </a:p>
          <a:p>
            <a:pPr indent="-279400" lvl="0" marL="457200" rtl="0" algn="l">
              <a:spcBef>
                <a:spcPts val="0"/>
              </a:spcBef>
              <a:spcAft>
                <a:spcPts val="0"/>
              </a:spcAft>
              <a:buClr>
                <a:schemeClr val="dk1"/>
              </a:buClr>
              <a:buSzPts val="800"/>
              <a:buChar char="-"/>
            </a:pPr>
            <a:r>
              <a:rPr lang="en" sz="800">
                <a:solidFill>
                  <a:schemeClr val="dk1"/>
                </a:solidFill>
              </a:rPr>
              <a:t>Content structure</a:t>
            </a:r>
            <a:endParaRPr sz="800">
              <a:solidFill>
                <a:schemeClr val="dk1"/>
              </a:solidFill>
            </a:endParaRPr>
          </a:p>
          <a:p>
            <a:pPr indent="-279400" lvl="0" marL="457200" rtl="0" algn="l">
              <a:spcBef>
                <a:spcPts val="0"/>
              </a:spcBef>
              <a:spcAft>
                <a:spcPts val="0"/>
              </a:spcAft>
              <a:buClr>
                <a:schemeClr val="dk1"/>
              </a:buClr>
              <a:buSzPts val="800"/>
              <a:buChar char="-"/>
            </a:pPr>
            <a:r>
              <a:rPr lang="en" sz="800">
                <a:solidFill>
                  <a:schemeClr val="dk1"/>
                </a:solidFill>
              </a:rPr>
              <a:t>Content writing</a:t>
            </a:r>
            <a:endParaRPr sz="800">
              <a:solidFill>
                <a:schemeClr val="dk1"/>
              </a:solidFill>
            </a:endParaRPr>
          </a:p>
          <a:p>
            <a:pPr indent="-279400" lvl="0" marL="457200" rtl="0" algn="l">
              <a:spcBef>
                <a:spcPts val="0"/>
              </a:spcBef>
              <a:spcAft>
                <a:spcPts val="0"/>
              </a:spcAft>
              <a:buClr>
                <a:schemeClr val="dk1"/>
              </a:buClr>
              <a:buSzPts val="800"/>
              <a:buChar char="-"/>
            </a:pPr>
            <a:r>
              <a:rPr lang="en" sz="800">
                <a:solidFill>
                  <a:schemeClr val="dk1"/>
                </a:solidFill>
              </a:rPr>
              <a:t>Understandable content</a:t>
            </a:r>
            <a:endParaRPr sz="800">
              <a:solidFill>
                <a:schemeClr val="dk1"/>
              </a:solidFill>
            </a:endParaRPr>
          </a:p>
          <a:p>
            <a:pPr indent="-279400" lvl="0" marL="457200" rtl="0" algn="l">
              <a:spcBef>
                <a:spcPts val="0"/>
              </a:spcBef>
              <a:spcAft>
                <a:spcPts val="0"/>
              </a:spcAft>
              <a:buClr>
                <a:schemeClr val="dk1"/>
              </a:buClr>
              <a:buSzPts val="800"/>
              <a:buChar char="-"/>
            </a:pPr>
            <a:r>
              <a:rPr lang="en" sz="800">
                <a:solidFill>
                  <a:schemeClr val="dk1"/>
                </a:solidFill>
              </a:rPr>
              <a:t>Design minimums</a:t>
            </a:r>
            <a:endParaRPr sz="800">
              <a:solidFill>
                <a:schemeClr val="dk1"/>
              </a:solidFill>
            </a:endParaRPr>
          </a:p>
          <a:p>
            <a:pPr indent="-279400" lvl="0" marL="457200" rtl="0" algn="l">
              <a:spcBef>
                <a:spcPts val="0"/>
              </a:spcBef>
              <a:spcAft>
                <a:spcPts val="0"/>
              </a:spcAft>
              <a:buClr>
                <a:schemeClr val="dk1"/>
              </a:buClr>
              <a:buSzPts val="800"/>
              <a:buChar char="-"/>
            </a:pPr>
            <a:r>
              <a:rPr lang="en" sz="800">
                <a:solidFill>
                  <a:schemeClr val="dk1"/>
                </a:solidFill>
              </a:rPr>
              <a:t>Enough time</a:t>
            </a:r>
            <a:endParaRPr sz="800">
              <a:solidFill>
                <a:schemeClr val="dk1"/>
              </a:solidFill>
            </a:endParaRPr>
          </a:p>
          <a:p>
            <a:pPr indent="-279400" lvl="0" marL="457200" rtl="0" algn="l">
              <a:spcBef>
                <a:spcPts val="0"/>
              </a:spcBef>
              <a:spcAft>
                <a:spcPts val="0"/>
              </a:spcAft>
              <a:buClr>
                <a:schemeClr val="dk1"/>
              </a:buClr>
              <a:buSzPts val="800"/>
              <a:buChar char="-"/>
            </a:pPr>
            <a:r>
              <a:rPr lang="en" sz="800">
                <a:solidFill>
                  <a:schemeClr val="dk1"/>
                </a:solidFill>
              </a:rPr>
              <a:t>Input support</a:t>
            </a:r>
            <a:endParaRPr sz="800">
              <a:solidFill>
                <a:schemeClr val="dk1"/>
              </a:solidFill>
            </a:endParaRPr>
          </a:p>
          <a:p>
            <a:pPr indent="-279400" lvl="0" marL="457200" rtl="0" algn="l">
              <a:spcBef>
                <a:spcPts val="0"/>
              </a:spcBef>
              <a:spcAft>
                <a:spcPts val="0"/>
              </a:spcAft>
              <a:buClr>
                <a:schemeClr val="dk1"/>
              </a:buClr>
              <a:buSzPts val="800"/>
              <a:buChar char="-"/>
            </a:pPr>
            <a:r>
              <a:rPr lang="en" sz="800">
                <a:solidFill>
                  <a:schemeClr val="dk1"/>
                </a:solidFill>
              </a:rPr>
              <a:t>Keyboard accessibility</a:t>
            </a:r>
            <a:endParaRPr sz="800">
              <a:solidFill>
                <a:schemeClr val="dk1"/>
              </a:solidFill>
            </a:endParaRPr>
          </a:p>
          <a:p>
            <a:pPr indent="-279400" lvl="0" marL="457200" rtl="0" algn="l">
              <a:spcBef>
                <a:spcPts val="0"/>
              </a:spcBef>
              <a:spcAft>
                <a:spcPts val="0"/>
              </a:spcAft>
              <a:buClr>
                <a:schemeClr val="dk1"/>
              </a:buClr>
              <a:buSzPts val="800"/>
              <a:buChar char="-"/>
            </a:pPr>
            <a:r>
              <a:rPr lang="en" sz="800">
                <a:solidFill>
                  <a:schemeClr val="dk1"/>
                </a:solidFill>
              </a:rPr>
              <a:t>Manage distractions</a:t>
            </a:r>
            <a:endParaRPr sz="800">
              <a:solidFill>
                <a:schemeClr val="dk1"/>
              </a:solidFill>
            </a:endParaRPr>
          </a:p>
          <a:p>
            <a:pPr indent="-279400" lvl="0" marL="457200" rtl="0" algn="l">
              <a:spcBef>
                <a:spcPts val="0"/>
              </a:spcBef>
              <a:spcAft>
                <a:spcPts val="0"/>
              </a:spcAft>
              <a:buClr>
                <a:schemeClr val="dk1"/>
              </a:buClr>
              <a:buSzPts val="800"/>
              <a:buChar char="-"/>
            </a:pPr>
            <a:r>
              <a:rPr lang="en" sz="800">
                <a:solidFill>
                  <a:schemeClr val="dk1"/>
                </a:solidFill>
              </a:rPr>
              <a:t>No cognitive tests</a:t>
            </a:r>
            <a:endParaRPr sz="800">
              <a:solidFill>
                <a:schemeClr val="dk1"/>
              </a:solidFill>
            </a:endParaRPr>
          </a:p>
          <a:p>
            <a:pPr indent="-279400" lvl="0" marL="457200" rtl="0" algn="l">
              <a:spcBef>
                <a:spcPts val="0"/>
              </a:spcBef>
              <a:spcAft>
                <a:spcPts val="0"/>
              </a:spcAft>
              <a:buClr>
                <a:schemeClr val="dk1"/>
              </a:buClr>
              <a:buSzPts val="800"/>
              <a:buChar char="-"/>
            </a:pPr>
            <a:r>
              <a:rPr lang="en" sz="800">
                <a:solidFill>
                  <a:schemeClr val="dk1"/>
                </a:solidFill>
              </a:rPr>
              <a:t>No manipulation</a:t>
            </a:r>
            <a:endParaRPr sz="800">
              <a:solidFill>
                <a:schemeClr val="dk1"/>
              </a:solidFill>
            </a:endParaRPr>
          </a:p>
          <a:p>
            <a:pPr indent="-279400" lvl="0" marL="457200" rtl="0" algn="l">
              <a:spcBef>
                <a:spcPts val="0"/>
              </a:spcBef>
              <a:spcAft>
                <a:spcPts val="0"/>
              </a:spcAft>
              <a:buClr>
                <a:schemeClr val="dk1"/>
              </a:buClr>
              <a:buSzPts val="800"/>
              <a:buChar char="-"/>
            </a:pPr>
            <a:r>
              <a:rPr lang="en" sz="800">
                <a:solidFill>
                  <a:schemeClr val="dk1"/>
                </a:solidFill>
              </a:rPr>
              <a:t>Non-visual alternatives</a:t>
            </a:r>
            <a:endParaRPr sz="800">
              <a:solidFill>
                <a:schemeClr val="dk1"/>
              </a:solidFill>
            </a:endParaRPr>
          </a:p>
          <a:p>
            <a:pPr indent="-279400" lvl="0" marL="457200" rtl="0" algn="l">
              <a:spcBef>
                <a:spcPts val="0"/>
              </a:spcBef>
              <a:spcAft>
                <a:spcPts val="0"/>
              </a:spcAft>
              <a:buClr>
                <a:schemeClr val="dk1"/>
              </a:buClr>
              <a:buSzPts val="800"/>
              <a:buChar char="-"/>
            </a:pPr>
            <a:r>
              <a:rPr lang="en" sz="800">
                <a:solidFill>
                  <a:schemeClr val="dk1"/>
                </a:solidFill>
              </a:rPr>
              <a:t>Organisation of content/interface</a:t>
            </a:r>
            <a:endParaRPr sz="800">
              <a:solidFill>
                <a:schemeClr val="dk1"/>
              </a:solidFill>
            </a:endParaRPr>
          </a:p>
          <a:p>
            <a:pPr indent="-279400" lvl="0" marL="457200" rtl="0" algn="l">
              <a:spcBef>
                <a:spcPts val="0"/>
              </a:spcBef>
              <a:spcAft>
                <a:spcPts val="0"/>
              </a:spcAft>
              <a:buClr>
                <a:schemeClr val="dk1"/>
              </a:buClr>
              <a:buSzPts val="800"/>
              <a:buChar char="-"/>
            </a:pPr>
            <a:r>
              <a:rPr lang="en" sz="800">
                <a:solidFill>
                  <a:schemeClr val="dk1"/>
                </a:solidFill>
              </a:rPr>
              <a:t>Prevent distractions</a:t>
            </a:r>
            <a:endParaRPr sz="800">
              <a:solidFill>
                <a:schemeClr val="dk1"/>
              </a:solidFill>
            </a:endParaRPr>
          </a:p>
          <a:p>
            <a:pPr indent="-279400" lvl="0" marL="457200" rtl="0" algn="l">
              <a:spcBef>
                <a:spcPts val="0"/>
              </a:spcBef>
              <a:spcAft>
                <a:spcPts val="0"/>
              </a:spcAft>
              <a:buClr>
                <a:schemeClr val="dk1"/>
              </a:buClr>
              <a:buSzPts val="800"/>
              <a:buChar char="-"/>
            </a:pPr>
            <a:r>
              <a:rPr lang="en" sz="800">
                <a:solidFill>
                  <a:schemeClr val="dk1"/>
                </a:solidFill>
              </a:rPr>
              <a:t>Prevent harm</a:t>
            </a:r>
            <a:endParaRPr sz="800">
              <a:solidFill>
                <a:schemeClr val="dk1"/>
              </a:solidFill>
            </a:endParaRPr>
          </a:p>
          <a:p>
            <a:pPr indent="-279400" lvl="0" marL="457200" rtl="0" algn="l">
              <a:spcBef>
                <a:spcPts val="0"/>
              </a:spcBef>
              <a:spcAft>
                <a:spcPts val="0"/>
              </a:spcAft>
              <a:buClr>
                <a:schemeClr val="dk1"/>
              </a:buClr>
              <a:buSzPts val="800"/>
              <a:buChar char="-"/>
            </a:pPr>
            <a:r>
              <a:rPr lang="en" sz="800">
                <a:solidFill>
                  <a:schemeClr val="dk1"/>
                </a:solidFill>
              </a:rPr>
              <a:t>Privacy</a:t>
            </a:r>
            <a:endParaRPr sz="800">
              <a:solidFill>
                <a:schemeClr val="dk1"/>
              </a:solidFill>
            </a:endParaRPr>
          </a:p>
          <a:p>
            <a:pPr indent="-279400" lvl="0" marL="457200" rtl="0" algn="l">
              <a:spcBef>
                <a:spcPts val="0"/>
              </a:spcBef>
              <a:spcAft>
                <a:spcPts val="0"/>
              </a:spcAft>
              <a:buClr>
                <a:schemeClr val="dk1"/>
              </a:buClr>
              <a:buSzPts val="800"/>
              <a:buChar char="-"/>
            </a:pPr>
            <a:r>
              <a:rPr lang="en" sz="800">
                <a:solidFill>
                  <a:schemeClr val="dk1"/>
                </a:solidFill>
              </a:rPr>
              <a:t>Protect from harm / exploitative behaviours</a:t>
            </a:r>
            <a:endParaRPr sz="800">
              <a:solidFill>
                <a:schemeClr val="dk1"/>
              </a:solidFill>
            </a:endParaRPr>
          </a:p>
          <a:p>
            <a:pPr indent="-279400" lvl="0" marL="457200" rtl="0" algn="l">
              <a:spcBef>
                <a:spcPts val="0"/>
              </a:spcBef>
              <a:spcAft>
                <a:spcPts val="0"/>
              </a:spcAft>
              <a:buClr>
                <a:schemeClr val="dk1"/>
              </a:buClr>
              <a:buSzPts val="800"/>
              <a:buChar char="-"/>
            </a:pPr>
            <a:r>
              <a:rPr lang="en" sz="800">
                <a:solidFill>
                  <a:schemeClr val="dk1"/>
                </a:solidFill>
              </a:rPr>
              <a:t>Provide help</a:t>
            </a:r>
            <a:endParaRPr sz="800">
              <a:solidFill>
                <a:schemeClr val="dk1"/>
              </a:solidFill>
            </a:endParaRPr>
          </a:p>
          <a:p>
            <a:pPr indent="-279400" lvl="0" marL="457200" rtl="0" algn="l">
              <a:spcBef>
                <a:spcPts val="0"/>
              </a:spcBef>
              <a:spcAft>
                <a:spcPts val="0"/>
              </a:spcAft>
              <a:buClr>
                <a:schemeClr val="dk1"/>
              </a:buClr>
              <a:buSzPts val="800"/>
              <a:buChar char="-"/>
            </a:pPr>
            <a:r>
              <a:rPr lang="en" sz="800">
                <a:solidFill>
                  <a:schemeClr val="dk1"/>
                </a:solidFill>
              </a:rPr>
              <a:t>Readability</a:t>
            </a:r>
            <a:endParaRPr sz="800">
              <a:solidFill>
                <a:schemeClr val="dk1"/>
              </a:solidFill>
            </a:endParaRPr>
          </a:p>
          <a:p>
            <a:pPr indent="-279400" lvl="0" marL="457200" rtl="0" algn="l">
              <a:spcBef>
                <a:spcPts val="0"/>
              </a:spcBef>
              <a:spcAft>
                <a:spcPts val="0"/>
              </a:spcAft>
              <a:buClr>
                <a:schemeClr val="dk1"/>
              </a:buClr>
              <a:buSzPts val="800"/>
              <a:buChar char="-"/>
            </a:pPr>
            <a:r>
              <a:rPr lang="en" sz="800">
                <a:solidFill>
                  <a:schemeClr val="dk1"/>
                </a:solidFill>
              </a:rPr>
              <a:t>Safety</a:t>
            </a:r>
            <a:endParaRPr sz="800">
              <a:solidFill>
                <a:schemeClr val="dk1"/>
              </a:solidFill>
            </a:endParaRPr>
          </a:p>
          <a:p>
            <a:pPr indent="-279400" lvl="0" marL="457200" rtl="0" algn="l">
              <a:spcBef>
                <a:spcPts val="0"/>
              </a:spcBef>
              <a:spcAft>
                <a:spcPts val="0"/>
              </a:spcAft>
              <a:buClr>
                <a:schemeClr val="dk1"/>
              </a:buClr>
              <a:buSzPts val="800"/>
              <a:buChar char="-"/>
            </a:pPr>
            <a:r>
              <a:rPr lang="en" sz="800">
                <a:solidFill>
                  <a:schemeClr val="dk1"/>
                </a:solidFill>
              </a:rPr>
              <a:t>Structure &amp; meaning / semantics / organisation</a:t>
            </a:r>
            <a:endParaRPr sz="800">
              <a:solidFill>
                <a:schemeClr val="dk1"/>
              </a:solidFill>
            </a:endParaRPr>
          </a:p>
          <a:p>
            <a:pPr indent="-279400" lvl="0" marL="457200" rtl="0" algn="l">
              <a:spcBef>
                <a:spcPts val="0"/>
              </a:spcBef>
              <a:spcAft>
                <a:spcPts val="0"/>
              </a:spcAft>
              <a:buClr>
                <a:schemeClr val="dk1"/>
              </a:buClr>
              <a:buSzPts val="800"/>
              <a:buChar char="-"/>
            </a:pPr>
            <a:r>
              <a:rPr lang="en" sz="800">
                <a:solidFill>
                  <a:schemeClr val="dk1"/>
                </a:solidFill>
              </a:rPr>
              <a:t>(User) Support</a:t>
            </a:r>
            <a:endParaRPr sz="800">
              <a:solidFill>
                <a:schemeClr val="dk1"/>
              </a:solidFill>
            </a:endParaRPr>
          </a:p>
          <a:p>
            <a:pPr indent="-279400" lvl="0" marL="457200" rtl="0" algn="l">
              <a:spcBef>
                <a:spcPts val="0"/>
              </a:spcBef>
              <a:spcAft>
                <a:spcPts val="0"/>
              </a:spcAft>
              <a:buClr>
                <a:schemeClr val="dk1"/>
              </a:buClr>
              <a:buSzPts val="800"/>
              <a:buChar char="-"/>
            </a:pPr>
            <a:r>
              <a:rPr lang="en" sz="800">
                <a:solidFill>
                  <a:schemeClr val="dk1"/>
                </a:solidFill>
              </a:rPr>
              <a:t>Support input devices</a:t>
            </a:r>
            <a:endParaRPr sz="800">
              <a:solidFill>
                <a:schemeClr val="dk1"/>
              </a:solidFill>
            </a:endParaRPr>
          </a:p>
          <a:p>
            <a:pPr indent="-279400" lvl="0" marL="457200" rtl="0" algn="l">
              <a:spcBef>
                <a:spcPts val="0"/>
              </a:spcBef>
              <a:spcAft>
                <a:spcPts val="0"/>
              </a:spcAft>
              <a:buClr>
                <a:schemeClr val="dk1"/>
              </a:buClr>
              <a:buSzPts val="800"/>
              <a:buChar char="-"/>
            </a:pPr>
            <a:r>
              <a:rPr lang="en" sz="800">
                <a:solidFill>
                  <a:schemeClr val="dk1"/>
                </a:solidFill>
              </a:rPr>
              <a:t>Text alternatives</a:t>
            </a:r>
            <a:endParaRPr sz="800">
              <a:solidFill>
                <a:schemeClr val="dk1"/>
              </a:solidFill>
            </a:endParaRPr>
          </a:p>
          <a:p>
            <a:pPr indent="-279400" lvl="0" marL="457200" rtl="0" algn="l">
              <a:spcBef>
                <a:spcPts val="0"/>
              </a:spcBef>
              <a:spcAft>
                <a:spcPts val="0"/>
              </a:spcAft>
              <a:buClr>
                <a:schemeClr val="dk1"/>
              </a:buClr>
              <a:buSzPts val="800"/>
              <a:buChar char="-"/>
            </a:pPr>
            <a:r>
              <a:rPr lang="en" sz="800">
                <a:solidFill>
                  <a:schemeClr val="dk1"/>
                </a:solidFill>
              </a:rPr>
              <a:t>Text clarity / presentation</a:t>
            </a:r>
            <a:endParaRPr sz="800">
              <a:solidFill>
                <a:schemeClr val="dk1"/>
              </a:solidFill>
            </a:endParaRPr>
          </a:p>
          <a:p>
            <a:pPr indent="-279400" lvl="0" marL="457200" rtl="0" algn="l">
              <a:spcBef>
                <a:spcPts val="0"/>
              </a:spcBef>
              <a:spcAft>
                <a:spcPts val="0"/>
              </a:spcAft>
              <a:buClr>
                <a:schemeClr val="dk1"/>
              </a:buClr>
              <a:buSzPts val="800"/>
              <a:buChar char="-"/>
            </a:pPr>
            <a:r>
              <a:rPr lang="en" sz="800">
                <a:solidFill>
                  <a:schemeClr val="dk1"/>
                </a:solidFill>
              </a:rPr>
              <a:t>Undo</a:t>
            </a:r>
            <a:endParaRPr sz="800">
              <a:solidFill>
                <a:schemeClr val="dk1"/>
              </a:solidFill>
            </a:endParaRPr>
          </a:p>
          <a:p>
            <a:pPr indent="-279400" lvl="0" marL="457200" rtl="0" algn="l">
              <a:spcBef>
                <a:spcPts val="0"/>
              </a:spcBef>
              <a:spcAft>
                <a:spcPts val="0"/>
              </a:spcAft>
              <a:buClr>
                <a:schemeClr val="dk1"/>
              </a:buClr>
              <a:buSzPts val="800"/>
              <a:buChar char="-"/>
            </a:pPr>
            <a:r>
              <a:rPr lang="en" sz="800">
                <a:solidFill>
                  <a:schemeClr val="dk1"/>
                </a:solidFill>
              </a:rPr>
              <a:t>Usability aids</a:t>
            </a:r>
            <a:endParaRPr sz="800">
              <a:solidFill>
                <a:schemeClr val="dk1"/>
              </a:solidFill>
            </a:endParaRPr>
          </a:p>
          <a:p>
            <a:pPr indent="-279400" lvl="0" marL="457200" rtl="0" algn="l">
              <a:spcBef>
                <a:spcPts val="0"/>
              </a:spcBef>
              <a:spcAft>
                <a:spcPts val="0"/>
              </a:spcAft>
              <a:buClr>
                <a:schemeClr val="dk1"/>
              </a:buClr>
              <a:buSzPts val="800"/>
              <a:buChar char="-"/>
            </a:pPr>
            <a:r>
              <a:rPr lang="en" sz="800">
                <a:solidFill>
                  <a:schemeClr val="dk1"/>
                </a:solidFill>
              </a:rPr>
              <a:t>(User) control &amp; freedom</a:t>
            </a:r>
            <a:endParaRPr sz="800">
              <a:solidFill>
                <a:schemeClr val="dk1"/>
              </a:solidFill>
            </a:endParaRPr>
          </a:p>
          <a:p>
            <a:pPr indent="-279400" lvl="0" marL="457200" rtl="0" algn="l">
              <a:spcBef>
                <a:spcPts val="0"/>
              </a:spcBef>
              <a:spcAft>
                <a:spcPts val="0"/>
              </a:spcAft>
              <a:buClr>
                <a:schemeClr val="dk1"/>
              </a:buClr>
              <a:buSzPts val="800"/>
              <a:buChar char="-"/>
            </a:pPr>
            <a:r>
              <a:rPr lang="en" sz="800">
                <a:solidFill>
                  <a:schemeClr val="dk1"/>
                </a:solidFill>
              </a:rPr>
              <a:t>(User) Personalisation</a:t>
            </a:r>
            <a:endParaRPr sz="800">
              <a:solidFill>
                <a:schemeClr val="dk1"/>
              </a:solidFill>
            </a:endParaRPr>
          </a:p>
          <a:p>
            <a:pPr indent="0" lvl="0" marL="0" rtl="0" algn="l">
              <a:spcBef>
                <a:spcPts val="0"/>
              </a:spcBef>
              <a:spcAft>
                <a:spcPts val="0"/>
              </a:spcAft>
              <a:buNone/>
            </a:pPr>
            <a:r>
              <a:t/>
            </a:r>
            <a:endParaRPr sz="800"/>
          </a:p>
        </p:txBody>
      </p:sp>
      <p:sp>
        <p:nvSpPr>
          <p:cNvPr id="78" name="Google Shape;78;p16"/>
          <p:cNvSpPr txBox="1"/>
          <p:nvPr>
            <p:ph idx="1" type="body"/>
          </p:nvPr>
        </p:nvSpPr>
        <p:spPr>
          <a:xfrm>
            <a:off x="246450" y="1082975"/>
            <a:ext cx="31242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 sz="1433">
                <a:solidFill>
                  <a:schemeClr val="dk1"/>
                </a:solidFill>
              </a:rPr>
              <a:t>Things user’s can/should be able to do:</a:t>
            </a:r>
            <a:endParaRPr sz="1433">
              <a:solidFill>
                <a:schemeClr val="dk1"/>
              </a:solidFill>
            </a:endParaRPr>
          </a:p>
          <a:p>
            <a:pPr indent="-286861" lvl="0" marL="457200" rtl="0" algn="l">
              <a:spcBef>
                <a:spcPts val="0"/>
              </a:spcBef>
              <a:spcAft>
                <a:spcPts val="0"/>
              </a:spcAft>
              <a:buClr>
                <a:schemeClr val="dk1"/>
              </a:buClr>
              <a:buSzPct val="100000"/>
              <a:buChar char="-"/>
            </a:pPr>
            <a:r>
              <a:rPr lang="en" sz="991">
                <a:solidFill>
                  <a:schemeClr val="dk1"/>
                </a:solidFill>
              </a:rPr>
              <a:t>Content resize</a:t>
            </a:r>
            <a:endParaRPr sz="991">
              <a:solidFill>
                <a:schemeClr val="dk1"/>
              </a:solidFill>
            </a:endParaRPr>
          </a:p>
          <a:p>
            <a:pPr indent="-286861" lvl="0" marL="457200" rtl="0" algn="l">
              <a:spcBef>
                <a:spcPts val="0"/>
              </a:spcBef>
              <a:spcAft>
                <a:spcPts val="0"/>
              </a:spcAft>
              <a:buClr>
                <a:schemeClr val="dk1"/>
              </a:buClr>
              <a:buSzPct val="100000"/>
              <a:buChar char="-"/>
            </a:pPr>
            <a:r>
              <a:rPr lang="en" sz="991">
                <a:solidFill>
                  <a:schemeClr val="dk1"/>
                </a:solidFill>
              </a:rPr>
              <a:t>Task completion</a:t>
            </a:r>
            <a:endParaRPr sz="991">
              <a:solidFill>
                <a:schemeClr val="dk1"/>
              </a:solidFill>
            </a:endParaRPr>
          </a:p>
          <a:p>
            <a:pPr indent="-286861" lvl="0" marL="457200" rtl="0" algn="l">
              <a:spcBef>
                <a:spcPts val="0"/>
              </a:spcBef>
              <a:spcAft>
                <a:spcPts val="0"/>
              </a:spcAft>
              <a:buClr>
                <a:schemeClr val="dk1"/>
              </a:buClr>
              <a:buSzPct val="100000"/>
              <a:buChar char="-"/>
            </a:pPr>
            <a:r>
              <a:rPr lang="en" sz="991">
                <a:solidFill>
                  <a:schemeClr val="dk1"/>
                </a:solidFill>
              </a:rPr>
              <a:t>Text manipulation</a:t>
            </a:r>
            <a:endParaRPr sz="991">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en" sz="1424">
                <a:solidFill>
                  <a:schemeClr val="dk1"/>
                </a:solidFill>
              </a:rPr>
              <a:t>Type of interaction:</a:t>
            </a:r>
            <a:endParaRPr sz="1424">
              <a:solidFill>
                <a:schemeClr val="dk1"/>
              </a:solidFill>
            </a:endParaRPr>
          </a:p>
          <a:p>
            <a:pPr indent="-286861" lvl="0" marL="457200" rtl="0" algn="l">
              <a:spcBef>
                <a:spcPts val="0"/>
              </a:spcBef>
              <a:spcAft>
                <a:spcPts val="0"/>
              </a:spcAft>
              <a:buClr>
                <a:schemeClr val="dk1"/>
              </a:buClr>
              <a:buSzPct val="100000"/>
              <a:buChar char="-"/>
            </a:pPr>
            <a:r>
              <a:rPr lang="en" sz="991">
                <a:solidFill>
                  <a:schemeClr val="dk1"/>
                </a:solidFill>
              </a:rPr>
              <a:t>Input</a:t>
            </a:r>
            <a:endParaRPr sz="991">
              <a:solidFill>
                <a:schemeClr val="dk1"/>
              </a:solidFill>
            </a:endParaRPr>
          </a:p>
          <a:p>
            <a:pPr indent="-286861" lvl="0" marL="457200" rtl="0" algn="l">
              <a:spcBef>
                <a:spcPts val="0"/>
              </a:spcBef>
              <a:spcAft>
                <a:spcPts val="0"/>
              </a:spcAft>
              <a:buClr>
                <a:schemeClr val="dk1"/>
              </a:buClr>
              <a:buSzPct val="100000"/>
              <a:buChar char="-"/>
            </a:pPr>
            <a:r>
              <a:rPr lang="en" sz="991">
                <a:solidFill>
                  <a:schemeClr val="dk1"/>
                </a:solidFill>
              </a:rPr>
              <a:t>Keyboard /agnostic modality</a:t>
            </a:r>
            <a:endParaRPr sz="991">
              <a:solidFill>
                <a:schemeClr val="dk1"/>
              </a:solidFill>
            </a:endParaRPr>
          </a:p>
          <a:p>
            <a:pPr indent="-286861" lvl="0" marL="457200" rtl="0" algn="l">
              <a:spcBef>
                <a:spcPts val="0"/>
              </a:spcBef>
              <a:spcAft>
                <a:spcPts val="0"/>
              </a:spcAft>
              <a:buClr>
                <a:schemeClr val="dk1"/>
              </a:buClr>
              <a:buSzPct val="100000"/>
              <a:buChar char="-"/>
            </a:pPr>
            <a:r>
              <a:rPr lang="en" sz="991">
                <a:solidFill>
                  <a:schemeClr val="dk1"/>
                </a:solidFill>
              </a:rPr>
              <a:t>Layout and approach</a:t>
            </a:r>
            <a:endParaRPr sz="991">
              <a:solidFill>
                <a:schemeClr val="dk1"/>
              </a:solidFill>
            </a:endParaRPr>
          </a:p>
          <a:p>
            <a:pPr indent="-286861" lvl="0" marL="457200" rtl="0" algn="l">
              <a:spcBef>
                <a:spcPts val="0"/>
              </a:spcBef>
              <a:spcAft>
                <a:spcPts val="0"/>
              </a:spcAft>
              <a:buClr>
                <a:schemeClr val="dk1"/>
              </a:buClr>
              <a:buSzPct val="100000"/>
              <a:buChar char="-"/>
            </a:pPr>
            <a:r>
              <a:rPr lang="en" sz="991">
                <a:solidFill>
                  <a:schemeClr val="dk1"/>
                </a:solidFill>
              </a:rPr>
              <a:t>Memory</a:t>
            </a:r>
            <a:endParaRPr sz="991">
              <a:solidFill>
                <a:schemeClr val="dk1"/>
              </a:solidFill>
            </a:endParaRPr>
          </a:p>
          <a:p>
            <a:pPr indent="-286861" lvl="0" marL="457200" rtl="0" algn="l">
              <a:spcBef>
                <a:spcPts val="0"/>
              </a:spcBef>
              <a:spcAft>
                <a:spcPts val="0"/>
              </a:spcAft>
              <a:buClr>
                <a:schemeClr val="dk1"/>
              </a:buClr>
              <a:buSzPct val="100000"/>
              <a:buChar char="-"/>
            </a:pPr>
            <a:r>
              <a:rPr lang="en" sz="991">
                <a:solidFill>
                  <a:schemeClr val="dk1"/>
                </a:solidFill>
              </a:rPr>
              <a:t>Motor needs</a:t>
            </a:r>
            <a:endParaRPr sz="991">
              <a:solidFill>
                <a:schemeClr val="dk1"/>
              </a:solidFill>
            </a:endParaRPr>
          </a:p>
          <a:p>
            <a:pPr indent="-286861" lvl="0" marL="457200" rtl="0" algn="l">
              <a:spcBef>
                <a:spcPts val="0"/>
              </a:spcBef>
              <a:spcAft>
                <a:spcPts val="0"/>
              </a:spcAft>
              <a:buClr>
                <a:schemeClr val="dk1"/>
              </a:buClr>
              <a:buSzPct val="100000"/>
              <a:buChar char="-"/>
            </a:pPr>
            <a:r>
              <a:rPr lang="en" sz="991">
                <a:solidFill>
                  <a:schemeClr val="dk1"/>
                </a:solidFill>
              </a:rPr>
              <a:t>Physical interaction</a:t>
            </a:r>
            <a:endParaRPr sz="991">
              <a:solidFill>
                <a:schemeClr val="dk1"/>
              </a:solidFill>
            </a:endParaRPr>
          </a:p>
          <a:p>
            <a:pPr indent="-286861" lvl="0" marL="457200" rtl="0" algn="l">
              <a:spcBef>
                <a:spcPts val="0"/>
              </a:spcBef>
              <a:spcAft>
                <a:spcPts val="0"/>
              </a:spcAft>
              <a:buClr>
                <a:schemeClr val="dk1"/>
              </a:buClr>
              <a:buSzPct val="100000"/>
              <a:buChar char="-"/>
            </a:pPr>
            <a:r>
              <a:rPr lang="en" sz="991">
                <a:solidFill>
                  <a:schemeClr val="dk1"/>
                </a:solidFill>
              </a:rPr>
              <a:t>Perception / visibility</a:t>
            </a:r>
            <a:endParaRPr sz="991">
              <a:solidFill>
                <a:schemeClr val="dk1"/>
              </a:solidFill>
            </a:endParaRPr>
          </a:p>
          <a:p>
            <a:pPr indent="-286861" lvl="0" marL="457200" rtl="0" algn="l">
              <a:spcBef>
                <a:spcPts val="0"/>
              </a:spcBef>
              <a:spcAft>
                <a:spcPts val="0"/>
              </a:spcAft>
              <a:buClr>
                <a:schemeClr val="dk1"/>
              </a:buClr>
              <a:buSzPct val="100000"/>
              <a:buChar char="-"/>
            </a:pPr>
            <a:r>
              <a:rPr lang="en" sz="991">
                <a:solidFill>
                  <a:schemeClr val="dk1"/>
                </a:solidFill>
              </a:rPr>
              <a:t>Pointer</a:t>
            </a:r>
            <a:endParaRPr sz="991">
              <a:solidFill>
                <a:schemeClr val="dk1"/>
              </a:solidFill>
            </a:endParaRPr>
          </a:p>
          <a:p>
            <a:pPr indent="-286861" lvl="0" marL="457200" rtl="0" algn="l">
              <a:spcBef>
                <a:spcPts val="0"/>
              </a:spcBef>
              <a:spcAft>
                <a:spcPts val="0"/>
              </a:spcAft>
              <a:buClr>
                <a:schemeClr val="dk1"/>
              </a:buClr>
              <a:buSzPct val="100000"/>
              <a:buChar char="-"/>
            </a:pPr>
            <a:r>
              <a:rPr lang="en" sz="991">
                <a:solidFill>
                  <a:schemeClr val="dk1"/>
                </a:solidFill>
              </a:rPr>
              <a:t>Processes &amp; Data entry</a:t>
            </a:r>
            <a:endParaRPr sz="991">
              <a:solidFill>
                <a:schemeClr val="dk1"/>
              </a:solidFill>
            </a:endParaRPr>
          </a:p>
          <a:p>
            <a:pPr indent="-286861" lvl="0" marL="457200" rtl="0" algn="l">
              <a:spcBef>
                <a:spcPts val="0"/>
              </a:spcBef>
              <a:spcAft>
                <a:spcPts val="0"/>
              </a:spcAft>
              <a:buClr>
                <a:schemeClr val="dk1"/>
              </a:buClr>
              <a:buSzPct val="100000"/>
              <a:buChar char="-"/>
            </a:pPr>
            <a:r>
              <a:rPr lang="en" sz="991">
                <a:solidFill>
                  <a:schemeClr val="dk1"/>
                </a:solidFill>
              </a:rPr>
              <a:t>Workflow sequence</a:t>
            </a:r>
            <a:endParaRPr sz="991">
              <a:solidFill>
                <a:schemeClr val="dk1"/>
              </a:solidFill>
            </a:endParaRPr>
          </a:p>
          <a:p>
            <a:pPr indent="0" lvl="0" marL="0" rtl="0" algn="l">
              <a:spcBef>
                <a:spcPts val="0"/>
              </a:spcBef>
              <a:spcAft>
                <a:spcPts val="0"/>
              </a:spcAft>
              <a:buNone/>
            </a:pPr>
            <a:r>
              <a:t/>
            </a:r>
            <a:endParaRPr sz="1100">
              <a:solidFill>
                <a:schemeClr val="dk1"/>
              </a:solidFill>
            </a:endParaRPr>
          </a:p>
          <a:p>
            <a:pPr indent="0" lvl="0" marL="0" rtl="0" algn="l">
              <a:spcBef>
                <a:spcPts val="0"/>
              </a:spcBef>
              <a:spcAft>
                <a:spcPts val="0"/>
              </a:spcAft>
              <a:buNone/>
            </a:pPr>
            <a:r>
              <a:rPr lang="en" sz="1424">
                <a:solidFill>
                  <a:schemeClr val="dk1"/>
                </a:solidFill>
              </a:rPr>
              <a:t>Discipline:</a:t>
            </a:r>
            <a:endParaRPr sz="1424">
              <a:solidFill>
                <a:schemeClr val="dk1"/>
              </a:solidFill>
            </a:endParaRPr>
          </a:p>
          <a:p>
            <a:pPr indent="-293211" lvl="0" marL="457200" rtl="0" algn="l">
              <a:spcBef>
                <a:spcPts val="0"/>
              </a:spcBef>
              <a:spcAft>
                <a:spcPts val="0"/>
              </a:spcAft>
              <a:buClr>
                <a:schemeClr val="dk1"/>
              </a:buClr>
              <a:buSzPct val="100000"/>
              <a:buChar char="-"/>
            </a:pPr>
            <a:r>
              <a:rPr lang="en" sz="1100">
                <a:solidFill>
                  <a:schemeClr val="dk1"/>
                </a:solidFill>
              </a:rPr>
              <a:t>I</a:t>
            </a:r>
            <a:r>
              <a:rPr lang="en" sz="991">
                <a:solidFill>
                  <a:schemeClr val="dk1"/>
                </a:solidFill>
              </a:rPr>
              <a:t>nteraction design</a:t>
            </a:r>
            <a:endParaRPr sz="991">
              <a:solidFill>
                <a:schemeClr val="dk1"/>
              </a:solidFill>
            </a:endParaRPr>
          </a:p>
          <a:p>
            <a:pPr indent="0" lvl="0" marL="0" rtl="0" algn="l">
              <a:spcBef>
                <a:spcPts val="0"/>
              </a:spcBef>
              <a:spcAft>
                <a:spcPts val="1200"/>
              </a:spcAft>
              <a:buNone/>
            </a:pPr>
            <a:r>
              <a:t/>
            </a:r>
            <a:endParaRPr/>
          </a:p>
        </p:txBody>
      </p:sp>
      <p:sp>
        <p:nvSpPr>
          <p:cNvPr id="79" name="Google Shape;79;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7"/>
          <p:cNvSpPr txBox="1"/>
          <p:nvPr>
            <p:ph type="title"/>
          </p:nvPr>
        </p:nvSpPr>
        <p:spPr>
          <a:xfrm>
            <a:off x="0"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Dendrogram View 1</a:t>
            </a:r>
            <a:endParaRPr/>
          </a:p>
        </p:txBody>
      </p:sp>
      <p:sp>
        <p:nvSpPr>
          <p:cNvPr id="85" name="Google Shape;85;p17"/>
          <p:cNvSpPr txBox="1"/>
          <p:nvPr>
            <p:ph idx="1" type="body"/>
          </p:nvPr>
        </p:nvSpPr>
        <p:spPr>
          <a:xfrm>
            <a:off x="102925" y="564600"/>
            <a:ext cx="3985500" cy="4014300"/>
          </a:xfrm>
          <a:prstGeom prst="rect">
            <a:avLst/>
          </a:prstGeom>
        </p:spPr>
        <p:txBody>
          <a:bodyPr anchorCtr="0" anchor="t" bIns="91425" lIns="91425" spcFirstLastPara="1" rIns="91425" wrap="square" tIns="91425">
            <a:noAutofit/>
          </a:bodyPr>
          <a:lstStyle/>
          <a:p>
            <a:pPr indent="-292100" lvl="0" marL="342900" rtl="0" algn="l">
              <a:spcBef>
                <a:spcPts val="0"/>
              </a:spcBef>
              <a:spcAft>
                <a:spcPts val="0"/>
              </a:spcAft>
              <a:buClr>
                <a:schemeClr val="dk1"/>
              </a:buClr>
              <a:buSzPts val="1000"/>
              <a:buChar char="●"/>
            </a:pPr>
            <a:r>
              <a:rPr lang="en" sz="1000">
                <a:solidFill>
                  <a:schemeClr val="dk1"/>
                </a:solidFill>
              </a:rPr>
              <a:t>Prevent Harm &amp; Deception</a:t>
            </a:r>
            <a:endParaRPr sz="1000">
              <a:solidFill>
                <a:schemeClr val="dk1"/>
              </a:solidFill>
            </a:endParaRPr>
          </a:p>
          <a:p>
            <a:pPr indent="-292100" lvl="1" marL="457200" rtl="0" algn="l">
              <a:spcBef>
                <a:spcPts val="0"/>
              </a:spcBef>
              <a:spcAft>
                <a:spcPts val="0"/>
              </a:spcAft>
              <a:buClr>
                <a:schemeClr val="dk1"/>
              </a:buClr>
              <a:buSzPts val="1000"/>
              <a:buChar char="○"/>
            </a:pPr>
            <a:r>
              <a:rPr lang="en" sz="1000">
                <a:solidFill>
                  <a:schemeClr val="dk1"/>
                </a:solidFill>
              </a:rPr>
              <a:t>3rd party content presentation</a:t>
            </a:r>
            <a:endParaRPr sz="1000">
              <a:solidFill>
                <a:schemeClr val="dk1"/>
              </a:solidFill>
            </a:endParaRPr>
          </a:p>
          <a:p>
            <a:pPr indent="-292100" lvl="1" marL="457200" rtl="0" algn="l">
              <a:spcBef>
                <a:spcPts val="0"/>
              </a:spcBef>
              <a:spcAft>
                <a:spcPts val="0"/>
              </a:spcAft>
              <a:buClr>
                <a:schemeClr val="dk1"/>
              </a:buClr>
              <a:buSzPts val="1000"/>
              <a:buChar char="○"/>
            </a:pPr>
            <a:r>
              <a:rPr lang="en" sz="1000">
                <a:solidFill>
                  <a:schemeClr val="dk1"/>
                </a:solidFill>
              </a:rPr>
              <a:t>Social media algorithms</a:t>
            </a:r>
            <a:endParaRPr sz="1000">
              <a:solidFill>
                <a:schemeClr val="dk1"/>
              </a:solidFill>
            </a:endParaRPr>
          </a:p>
          <a:p>
            <a:pPr indent="-292100" lvl="1" marL="457200" rtl="0" algn="l">
              <a:spcBef>
                <a:spcPts val="0"/>
              </a:spcBef>
              <a:spcAft>
                <a:spcPts val="0"/>
              </a:spcAft>
              <a:buClr>
                <a:schemeClr val="dk1"/>
              </a:buClr>
              <a:buSzPts val="1000"/>
              <a:buChar char="○"/>
            </a:pPr>
            <a:r>
              <a:rPr lang="en" sz="1000">
                <a:solidFill>
                  <a:schemeClr val="dk1"/>
                </a:solidFill>
              </a:rPr>
              <a:t>Feedback</a:t>
            </a:r>
            <a:endParaRPr sz="1000">
              <a:solidFill>
                <a:schemeClr val="dk1"/>
              </a:solidFill>
            </a:endParaRPr>
          </a:p>
          <a:p>
            <a:pPr indent="-292100" lvl="1" marL="457200" rtl="0" algn="l">
              <a:spcBef>
                <a:spcPts val="0"/>
              </a:spcBef>
              <a:spcAft>
                <a:spcPts val="0"/>
              </a:spcAft>
              <a:buClr>
                <a:schemeClr val="dk1"/>
              </a:buClr>
              <a:buSzPts val="1000"/>
              <a:buChar char="○"/>
            </a:pPr>
            <a:r>
              <a:rPr lang="en" sz="1000">
                <a:solidFill>
                  <a:schemeClr val="dk1"/>
                </a:solidFill>
              </a:rPr>
              <a:t>Privacy</a:t>
            </a:r>
            <a:endParaRPr sz="1000">
              <a:solidFill>
                <a:schemeClr val="dk1"/>
              </a:solidFill>
            </a:endParaRPr>
          </a:p>
          <a:p>
            <a:pPr indent="-292100" lvl="0" marL="228600" rtl="0" algn="l">
              <a:spcBef>
                <a:spcPts val="0"/>
              </a:spcBef>
              <a:spcAft>
                <a:spcPts val="0"/>
              </a:spcAft>
              <a:buClr>
                <a:schemeClr val="dk1"/>
              </a:buClr>
              <a:buSzPts val="1000"/>
              <a:buChar char="●"/>
            </a:pPr>
            <a:r>
              <a:rPr lang="en" sz="1000">
                <a:solidFill>
                  <a:schemeClr val="dk1"/>
                </a:solidFill>
              </a:rPr>
              <a:t>Controls</a:t>
            </a:r>
            <a:endParaRPr sz="1000">
              <a:solidFill>
                <a:schemeClr val="dk1"/>
              </a:solidFill>
            </a:endParaRPr>
          </a:p>
          <a:p>
            <a:pPr indent="-292100" lvl="1" marL="457200" marR="0" rtl="0" algn="l">
              <a:lnSpc>
                <a:spcPct val="115000"/>
              </a:lnSpc>
              <a:spcBef>
                <a:spcPts val="0"/>
              </a:spcBef>
              <a:spcAft>
                <a:spcPts val="0"/>
              </a:spcAft>
              <a:buClr>
                <a:schemeClr val="dk1"/>
              </a:buClr>
              <a:buSzPts val="1000"/>
              <a:buChar char="○"/>
            </a:pPr>
            <a:r>
              <a:rPr lang="en" sz="1000">
                <a:solidFill>
                  <a:schemeClr val="dk1"/>
                </a:solidFill>
              </a:rPr>
              <a:t>Control Location</a:t>
            </a:r>
            <a:endParaRPr sz="1000">
              <a:solidFill>
                <a:schemeClr val="dk1"/>
              </a:solidFill>
            </a:endParaRPr>
          </a:p>
          <a:p>
            <a:pPr indent="-292100" lvl="1" marL="457200" marR="0" rtl="0" algn="l">
              <a:lnSpc>
                <a:spcPct val="115000"/>
              </a:lnSpc>
              <a:spcBef>
                <a:spcPts val="0"/>
              </a:spcBef>
              <a:spcAft>
                <a:spcPts val="0"/>
              </a:spcAft>
              <a:buClr>
                <a:schemeClr val="dk1"/>
              </a:buClr>
              <a:buSzPts val="1000"/>
              <a:buChar char="○"/>
            </a:pPr>
            <a:r>
              <a:rPr lang="en" sz="1000">
                <a:solidFill>
                  <a:schemeClr val="dk1"/>
                </a:solidFill>
              </a:rPr>
              <a:t>Controls distinguishable</a:t>
            </a:r>
            <a:endParaRPr sz="1000">
              <a:solidFill>
                <a:schemeClr val="dk1"/>
              </a:solidFill>
            </a:endParaRPr>
          </a:p>
          <a:p>
            <a:pPr indent="-292100" lvl="1" marL="457200" marR="0" rtl="0" algn="l">
              <a:lnSpc>
                <a:spcPct val="115000"/>
              </a:lnSpc>
              <a:spcBef>
                <a:spcPts val="0"/>
              </a:spcBef>
              <a:spcAft>
                <a:spcPts val="0"/>
              </a:spcAft>
              <a:buClr>
                <a:schemeClr val="dk1"/>
              </a:buClr>
              <a:buSzPts val="1000"/>
              <a:buChar char="○"/>
            </a:pPr>
            <a:r>
              <a:rPr lang="en" sz="1000">
                <a:solidFill>
                  <a:schemeClr val="dk1"/>
                </a:solidFill>
              </a:rPr>
              <a:t>Controls vs Non-controls</a:t>
            </a:r>
            <a:endParaRPr sz="1000">
              <a:solidFill>
                <a:schemeClr val="dk1"/>
              </a:solidFill>
            </a:endParaRPr>
          </a:p>
          <a:p>
            <a:pPr indent="-292100" lvl="1" marL="457200" marR="0" rtl="0" algn="l">
              <a:lnSpc>
                <a:spcPct val="115000"/>
              </a:lnSpc>
              <a:spcBef>
                <a:spcPts val="0"/>
              </a:spcBef>
              <a:spcAft>
                <a:spcPts val="0"/>
              </a:spcAft>
              <a:buClr>
                <a:schemeClr val="dk1"/>
              </a:buClr>
              <a:buSzPts val="1000"/>
              <a:buChar char="○"/>
            </a:pPr>
            <a:r>
              <a:rPr lang="en" sz="1000">
                <a:solidFill>
                  <a:schemeClr val="dk1"/>
                </a:solidFill>
              </a:rPr>
              <a:t>Indicate interactive</a:t>
            </a:r>
            <a:endParaRPr sz="1000">
              <a:solidFill>
                <a:schemeClr val="dk1"/>
              </a:solidFill>
            </a:endParaRPr>
          </a:p>
          <a:p>
            <a:pPr indent="-292100" lvl="1" marL="457200" marR="0" rtl="0" algn="l">
              <a:lnSpc>
                <a:spcPct val="115000"/>
              </a:lnSpc>
              <a:spcBef>
                <a:spcPts val="0"/>
              </a:spcBef>
              <a:spcAft>
                <a:spcPts val="0"/>
              </a:spcAft>
              <a:buClr>
                <a:schemeClr val="dk1"/>
              </a:buClr>
              <a:buSzPts val="1000"/>
              <a:buChar char="○"/>
            </a:pPr>
            <a:r>
              <a:rPr lang="en" sz="1000">
                <a:solidFill>
                  <a:schemeClr val="dk1"/>
                </a:solidFill>
              </a:rPr>
              <a:t>Visually Distinguishable Controls</a:t>
            </a:r>
            <a:endParaRPr sz="1000">
              <a:solidFill>
                <a:schemeClr val="dk1"/>
              </a:solidFill>
            </a:endParaRPr>
          </a:p>
          <a:p>
            <a:pPr indent="-292100" lvl="0" marL="342900" rtl="0" algn="l">
              <a:spcBef>
                <a:spcPts val="0"/>
              </a:spcBef>
              <a:spcAft>
                <a:spcPts val="0"/>
              </a:spcAft>
              <a:buClr>
                <a:schemeClr val="dk1"/>
              </a:buClr>
              <a:buSzPts val="1000"/>
              <a:buChar char="●"/>
            </a:pPr>
            <a:r>
              <a:rPr lang="en" sz="1000">
                <a:solidFill>
                  <a:schemeClr val="dk1"/>
                </a:solidFill>
              </a:rPr>
              <a:t>Consistent Control Design &amp; Interaction / </a:t>
            </a:r>
            <a:br>
              <a:rPr lang="en" sz="1000">
                <a:solidFill>
                  <a:schemeClr val="dk1"/>
                </a:solidFill>
              </a:rPr>
            </a:br>
            <a:r>
              <a:rPr lang="en" sz="1000">
                <a:solidFill>
                  <a:schemeClr val="dk1"/>
                </a:solidFill>
              </a:rPr>
              <a:t>Navigation &amp; Orientation</a:t>
            </a:r>
            <a:endParaRPr sz="1000">
              <a:solidFill>
                <a:schemeClr val="dk1"/>
              </a:solidFill>
            </a:endParaRPr>
          </a:p>
          <a:p>
            <a:pPr indent="-292100" lvl="1" marL="457200" marR="0" rtl="0" algn="l">
              <a:lnSpc>
                <a:spcPct val="115000"/>
              </a:lnSpc>
              <a:spcBef>
                <a:spcPts val="0"/>
              </a:spcBef>
              <a:spcAft>
                <a:spcPts val="0"/>
              </a:spcAft>
              <a:buClr>
                <a:schemeClr val="dk1"/>
              </a:buClr>
              <a:buSzPts val="1000"/>
              <a:buChar char="○"/>
            </a:pPr>
            <a:r>
              <a:rPr lang="en" sz="1000">
                <a:solidFill>
                  <a:schemeClr val="dk1"/>
                </a:solidFill>
              </a:rPr>
              <a:t>Behaviour of controls</a:t>
            </a:r>
            <a:endParaRPr sz="1000">
              <a:solidFill>
                <a:schemeClr val="dk1"/>
              </a:solidFill>
            </a:endParaRPr>
          </a:p>
          <a:p>
            <a:pPr indent="-292100" lvl="1" marL="457200" marR="0" rtl="0" algn="l">
              <a:lnSpc>
                <a:spcPct val="115000"/>
              </a:lnSpc>
              <a:spcBef>
                <a:spcPts val="0"/>
              </a:spcBef>
              <a:spcAft>
                <a:spcPts val="0"/>
              </a:spcAft>
              <a:buClr>
                <a:schemeClr val="dk1"/>
              </a:buClr>
              <a:buSzPts val="1000"/>
              <a:buChar char="○"/>
            </a:pPr>
            <a:r>
              <a:rPr lang="en" sz="1000">
                <a:solidFill>
                  <a:schemeClr val="dk1"/>
                </a:solidFill>
              </a:rPr>
              <a:t>Clear starting point</a:t>
            </a:r>
            <a:endParaRPr sz="1000">
              <a:solidFill>
                <a:schemeClr val="dk1"/>
              </a:solidFill>
            </a:endParaRPr>
          </a:p>
          <a:p>
            <a:pPr indent="-292100" lvl="1" marL="457200" marR="0" rtl="0" algn="l">
              <a:lnSpc>
                <a:spcPct val="115000"/>
              </a:lnSpc>
              <a:spcBef>
                <a:spcPts val="0"/>
              </a:spcBef>
              <a:spcAft>
                <a:spcPts val="0"/>
              </a:spcAft>
              <a:buClr>
                <a:schemeClr val="dk1"/>
              </a:buClr>
              <a:buSzPts val="1000"/>
              <a:buChar char="○"/>
            </a:pPr>
            <a:r>
              <a:rPr lang="en" sz="1000">
                <a:solidFill>
                  <a:schemeClr val="dk1"/>
                </a:solidFill>
              </a:rPr>
              <a:t>Consistent navigation</a:t>
            </a:r>
            <a:endParaRPr sz="1000">
              <a:solidFill>
                <a:schemeClr val="dk1"/>
              </a:solidFill>
            </a:endParaRPr>
          </a:p>
          <a:p>
            <a:pPr indent="-292100" lvl="1" marL="457200" marR="0" rtl="0" algn="l">
              <a:lnSpc>
                <a:spcPct val="115000"/>
              </a:lnSpc>
              <a:spcBef>
                <a:spcPts val="0"/>
              </a:spcBef>
              <a:spcAft>
                <a:spcPts val="0"/>
              </a:spcAft>
              <a:buClr>
                <a:schemeClr val="dk1"/>
              </a:buClr>
              <a:buSzPts val="1000"/>
              <a:buChar char="○"/>
            </a:pPr>
            <a:r>
              <a:rPr lang="en" sz="1000">
                <a:solidFill>
                  <a:schemeClr val="dk1"/>
                </a:solidFill>
              </a:rPr>
              <a:t>Control names (accuracy)</a:t>
            </a:r>
            <a:endParaRPr sz="1000">
              <a:solidFill>
                <a:schemeClr val="dk1"/>
              </a:solidFill>
            </a:endParaRPr>
          </a:p>
          <a:p>
            <a:pPr indent="-292100" lvl="1" marL="457200" marR="0" rtl="0" algn="l">
              <a:lnSpc>
                <a:spcPct val="115000"/>
              </a:lnSpc>
              <a:spcBef>
                <a:spcPts val="0"/>
              </a:spcBef>
              <a:spcAft>
                <a:spcPts val="0"/>
              </a:spcAft>
              <a:buClr>
                <a:schemeClr val="dk1"/>
              </a:buClr>
              <a:buSzPts val="1000"/>
              <a:buChar char="○"/>
            </a:pPr>
            <a:r>
              <a:rPr lang="en" sz="1000">
                <a:solidFill>
                  <a:schemeClr val="dk1"/>
                </a:solidFill>
              </a:rPr>
              <a:t>Visual indicator for change of context</a:t>
            </a:r>
            <a:endParaRPr sz="1000">
              <a:solidFill>
                <a:schemeClr val="dk1"/>
              </a:solidFill>
            </a:endParaRPr>
          </a:p>
          <a:p>
            <a:pPr indent="-292100" lvl="0" marL="342900" rtl="0" algn="l">
              <a:spcBef>
                <a:spcPts val="0"/>
              </a:spcBef>
              <a:spcAft>
                <a:spcPts val="0"/>
              </a:spcAft>
              <a:buClr>
                <a:schemeClr val="dk1"/>
              </a:buClr>
              <a:buSzPts val="1000"/>
              <a:buChar char="●"/>
            </a:pPr>
            <a:r>
              <a:rPr lang="en" sz="1000">
                <a:solidFill>
                  <a:schemeClr val="dk1"/>
                </a:solidFill>
              </a:rPr>
              <a:t>Processes and data-entry</a:t>
            </a:r>
            <a:endParaRPr sz="1000">
              <a:solidFill>
                <a:schemeClr val="dk1"/>
              </a:solidFill>
            </a:endParaRPr>
          </a:p>
          <a:p>
            <a:pPr indent="-292100" lvl="1" marL="457200" marR="0" rtl="0" algn="l">
              <a:lnSpc>
                <a:spcPct val="115000"/>
              </a:lnSpc>
              <a:spcBef>
                <a:spcPts val="0"/>
              </a:spcBef>
              <a:spcAft>
                <a:spcPts val="0"/>
              </a:spcAft>
              <a:buClr>
                <a:schemeClr val="dk1"/>
              </a:buClr>
              <a:buSzPts val="1000"/>
              <a:buChar char="○"/>
            </a:pPr>
            <a:r>
              <a:rPr lang="en" sz="1000">
                <a:solidFill>
                  <a:schemeClr val="dk1"/>
                </a:solidFill>
              </a:rPr>
              <a:t>Adequate time</a:t>
            </a:r>
            <a:endParaRPr sz="1000">
              <a:solidFill>
                <a:schemeClr val="dk1"/>
              </a:solidFill>
            </a:endParaRPr>
          </a:p>
          <a:p>
            <a:pPr indent="-292100" lvl="1" marL="457200" marR="0" rtl="0" algn="l">
              <a:lnSpc>
                <a:spcPct val="115000"/>
              </a:lnSpc>
              <a:spcBef>
                <a:spcPts val="0"/>
              </a:spcBef>
              <a:spcAft>
                <a:spcPts val="0"/>
              </a:spcAft>
              <a:buClr>
                <a:schemeClr val="dk1"/>
              </a:buClr>
              <a:buSzPts val="1000"/>
              <a:buChar char="○"/>
            </a:pPr>
            <a:r>
              <a:rPr lang="en" sz="1000">
                <a:solidFill>
                  <a:schemeClr val="dk1"/>
                </a:solidFill>
              </a:rPr>
              <a:t>Contextual help</a:t>
            </a:r>
            <a:endParaRPr sz="1000">
              <a:solidFill>
                <a:schemeClr val="dk1"/>
              </a:solidFill>
            </a:endParaRPr>
          </a:p>
          <a:p>
            <a:pPr indent="-292100" lvl="1" marL="457200" marR="0" rtl="0" algn="l">
              <a:lnSpc>
                <a:spcPct val="115000"/>
              </a:lnSpc>
              <a:spcBef>
                <a:spcPts val="0"/>
              </a:spcBef>
              <a:spcAft>
                <a:spcPts val="0"/>
              </a:spcAft>
              <a:buClr>
                <a:schemeClr val="dk1"/>
              </a:buClr>
              <a:buSzPts val="1000"/>
              <a:buChar char="○"/>
            </a:pPr>
            <a:r>
              <a:rPr lang="en" sz="1000">
                <a:solidFill>
                  <a:schemeClr val="dk1"/>
                </a:solidFill>
              </a:rPr>
              <a:t>Input instructions provided</a:t>
            </a:r>
            <a:endParaRPr sz="1000">
              <a:solidFill>
                <a:schemeClr val="dk1"/>
              </a:solidFill>
            </a:endParaRPr>
          </a:p>
          <a:p>
            <a:pPr indent="-292100" lvl="1" marL="457200" marR="0" rtl="0" algn="l">
              <a:lnSpc>
                <a:spcPct val="115000"/>
              </a:lnSpc>
              <a:spcBef>
                <a:spcPts val="0"/>
              </a:spcBef>
              <a:spcAft>
                <a:spcPts val="0"/>
              </a:spcAft>
              <a:buClr>
                <a:schemeClr val="dk1"/>
              </a:buClr>
              <a:buSzPts val="1000"/>
              <a:buChar char="○"/>
            </a:pPr>
            <a:r>
              <a:rPr lang="en" sz="1000">
                <a:solidFill>
                  <a:schemeClr val="dk1"/>
                </a:solidFill>
              </a:rPr>
              <a:t>No cognitive tests</a:t>
            </a:r>
            <a:endParaRPr sz="1000">
              <a:solidFill>
                <a:schemeClr val="dk1"/>
              </a:solidFill>
            </a:endParaRPr>
          </a:p>
          <a:p>
            <a:pPr indent="-292100" lvl="1" marL="457200" marR="0" rtl="0" algn="l">
              <a:lnSpc>
                <a:spcPct val="115000"/>
              </a:lnSpc>
              <a:spcBef>
                <a:spcPts val="0"/>
              </a:spcBef>
              <a:spcAft>
                <a:spcPts val="0"/>
              </a:spcAft>
              <a:buClr>
                <a:schemeClr val="dk1"/>
              </a:buClr>
              <a:buSzPts val="1000"/>
              <a:buChar char="○"/>
            </a:pPr>
            <a:r>
              <a:rPr lang="en" sz="1000">
                <a:solidFill>
                  <a:schemeClr val="dk1"/>
                </a:solidFill>
              </a:rPr>
              <a:t>Reduced task distractions</a:t>
            </a:r>
            <a:endParaRPr sz="1000"/>
          </a:p>
        </p:txBody>
      </p:sp>
      <p:pic>
        <p:nvPicPr>
          <p:cNvPr id="86" name="Google Shape;86;p17"/>
          <p:cNvPicPr preferRelativeResize="0"/>
          <p:nvPr/>
        </p:nvPicPr>
        <p:blipFill>
          <a:blip r:embed="rId3">
            <a:alphaModFix/>
          </a:blip>
          <a:stretch>
            <a:fillRect/>
          </a:stretch>
        </p:blipFill>
        <p:spPr>
          <a:xfrm>
            <a:off x="3003317" y="4096225"/>
            <a:ext cx="965758" cy="960600"/>
          </a:xfrm>
          <a:prstGeom prst="rect">
            <a:avLst/>
          </a:prstGeom>
          <a:noFill/>
          <a:ln>
            <a:noFill/>
          </a:ln>
        </p:spPr>
      </p:pic>
      <p:sp>
        <p:nvSpPr>
          <p:cNvPr id="87" name="Google Shape;87;p17"/>
          <p:cNvSpPr txBox="1"/>
          <p:nvPr>
            <p:ph idx="1" type="body"/>
          </p:nvPr>
        </p:nvSpPr>
        <p:spPr>
          <a:xfrm>
            <a:off x="3191125" y="264525"/>
            <a:ext cx="4289700" cy="3416400"/>
          </a:xfrm>
          <a:prstGeom prst="rect">
            <a:avLst/>
          </a:prstGeom>
        </p:spPr>
        <p:txBody>
          <a:bodyPr anchorCtr="0" anchor="t" bIns="91425" lIns="91425" spcFirstLastPara="1" rIns="91425" wrap="square" tIns="91425">
            <a:noAutofit/>
          </a:bodyPr>
          <a:lstStyle/>
          <a:p>
            <a:pPr indent="-292100" lvl="0" marL="228600" marR="0" rtl="0" algn="l">
              <a:lnSpc>
                <a:spcPct val="115000"/>
              </a:lnSpc>
              <a:spcBef>
                <a:spcPts val="0"/>
              </a:spcBef>
              <a:spcAft>
                <a:spcPts val="0"/>
              </a:spcAft>
              <a:buClr>
                <a:schemeClr val="dk1"/>
              </a:buClr>
              <a:buSzPts val="1000"/>
              <a:buChar char="●"/>
            </a:pPr>
            <a:r>
              <a:rPr lang="en" sz="1000">
                <a:solidFill>
                  <a:schemeClr val="dk1"/>
                </a:solidFill>
              </a:rPr>
              <a:t>Clear Language / Wording and Terminology</a:t>
            </a:r>
            <a:endParaRPr sz="1000">
              <a:solidFill>
                <a:schemeClr val="dk1"/>
              </a:solidFill>
            </a:endParaRPr>
          </a:p>
          <a:p>
            <a:pPr indent="-292100" lvl="1" marL="342900" marR="0" rtl="0" algn="l">
              <a:lnSpc>
                <a:spcPct val="115000"/>
              </a:lnSpc>
              <a:spcBef>
                <a:spcPts val="0"/>
              </a:spcBef>
              <a:spcAft>
                <a:spcPts val="0"/>
              </a:spcAft>
              <a:buClr>
                <a:schemeClr val="dk1"/>
              </a:buClr>
              <a:buSzPts val="1000"/>
              <a:buChar char="○"/>
            </a:pPr>
            <a:r>
              <a:rPr lang="en" sz="1000">
                <a:solidFill>
                  <a:schemeClr val="dk1"/>
                </a:solidFill>
              </a:rPr>
              <a:t>Ambiguous terminology</a:t>
            </a:r>
            <a:endParaRPr sz="1000">
              <a:solidFill>
                <a:schemeClr val="dk1"/>
              </a:solidFill>
            </a:endParaRPr>
          </a:p>
          <a:p>
            <a:pPr indent="-292100" lvl="1" marL="342900" marR="0" rtl="0" algn="l">
              <a:lnSpc>
                <a:spcPct val="115000"/>
              </a:lnSpc>
              <a:spcBef>
                <a:spcPts val="0"/>
              </a:spcBef>
              <a:spcAft>
                <a:spcPts val="0"/>
              </a:spcAft>
              <a:buClr>
                <a:schemeClr val="dk1"/>
              </a:buClr>
              <a:buSzPts val="1000"/>
              <a:buChar char="○"/>
            </a:pPr>
            <a:r>
              <a:rPr lang="en" sz="1000">
                <a:solidFill>
                  <a:schemeClr val="dk1"/>
                </a:solidFill>
              </a:rPr>
              <a:t>Paragraph length</a:t>
            </a:r>
            <a:endParaRPr sz="1000">
              <a:solidFill>
                <a:schemeClr val="dk1"/>
              </a:solidFill>
            </a:endParaRPr>
          </a:p>
          <a:p>
            <a:pPr indent="-292100" lvl="1" marL="342900" marR="0" rtl="0" algn="l">
              <a:lnSpc>
                <a:spcPct val="115000"/>
              </a:lnSpc>
              <a:spcBef>
                <a:spcPts val="0"/>
              </a:spcBef>
              <a:spcAft>
                <a:spcPts val="0"/>
              </a:spcAft>
              <a:buClr>
                <a:schemeClr val="dk1"/>
              </a:buClr>
              <a:buSzPts val="1000"/>
              <a:buChar char="○"/>
            </a:pPr>
            <a:r>
              <a:rPr lang="en" sz="1000">
                <a:solidFill>
                  <a:schemeClr val="dk1"/>
                </a:solidFill>
              </a:rPr>
              <a:t>Uncommon words</a:t>
            </a:r>
            <a:endParaRPr sz="1000">
              <a:solidFill>
                <a:schemeClr val="dk1"/>
              </a:solidFill>
            </a:endParaRPr>
          </a:p>
          <a:p>
            <a:pPr indent="-292100" lvl="1" marL="342900" marR="0" rtl="0" algn="l">
              <a:lnSpc>
                <a:spcPct val="115000"/>
              </a:lnSpc>
              <a:spcBef>
                <a:spcPts val="0"/>
              </a:spcBef>
              <a:spcAft>
                <a:spcPts val="0"/>
              </a:spcAft>
              <a:buClr>
                <a:schemeClr val="dk1"/>
              </a:buClr>
              <a:buSzPts val="1000"/>
              <a:buChar char="○"/>
            </a:pPr>
            <a:r>
              <a:rPr lang="en" sz="1000">
                <a:solidFill>
                  <a:schemeClr val="dk1"/>
                </a:solidFill>
              </a:rPr>
              <a:t>Verb tense</a:t>
            </a:r>
            <a:endParaRPr sz="1000">
              <a:solidFill>
                <a:schemeClr val="dk1"/>
              </a:solidFill>
            </a:endParaRPr>
          </a:p>
          <a:p>
            <a:pPr indent="-292100" lvl="0" marL="228600" rtl="0" algn="l">
              <a:spcBef>
                <a:spcPts val="0"/>
              </a:spcBef>
              <a:spcAft>
                <a:spcPts val="0"/>
              </a:spcAft>
              <a:buClr>
                <a:schemeClr val="dk1"/>
              </a:buClr>
              <a:buSzPts val="1000"/>
              <a:buChar char="●"/>
            </a:pPr>
            <a:r>
              <a:rPr lang="en" sz="1000">
                <a:solidFill>
                  <a:schemeClr val="dk1"/>
                </a:solidFill>
              </a:rPr>
              <a:t>Non-text content / Media Alternatives</a:t>
            </a:r>
            <a:endParaRPr sz="1000">
              <a:solidFill>
                <a:schemeClr val="dk1"/>
              </a:solidFill>
            </a:endParaRPr>
          </a:p>
          <a:p>
            <a:pPr indent="-292100" lvl="1" marL="342900" rtl="0" algn="l">
              <a:spcBef>
                <a:spcPts val="0"/>
              </a:spcBef>
              <a:spcAft>
                <a:spcPts val="0"/>
              </a:spcAft>
              <a:buClr>
                <a:schemeClr val="dk1"/>
              </a:buClr>
              <a:buSzPts val="1000"/>
              <a:buChar char="○"/>
            </a:pPr>
            <a:r>
              <a:rPr lang="en" sz="1000">
                <a:solidFill>
                  <a:schemeClr val="dk1"/>
                </a:solidFill>
              </a:rPr>
              <a:t>Audio and text descriptions</a:t>
            </a:r>
            <a:endParaRPr sz="1000">
              <a:solidFill>
                <a:schemeClr val="dk1"/>
              </a:solidFill>
            </a:endParaRPr>
          </a:p>
          <a:p>
            <a:pPr indent="-292100" lvl="1" marL="342900" rtl="0" algn="l">
              <a:spcBef>
                <a:spcPts val="0"/>
              </a:spcBef>
              <a:spcAft>
                <a:spcPts val="0"/>
              </a:spcAft>
              <a:buClr>
                <a:schemeClr val="dk1"/>
              </a:buClr>
              <a:buSzPts val="1000"/>
              <a:buChar char="○"/>
            </a:pPr>
            <a:r>
              <a:rPr lang="en" sz="1000">
                <a:solidFill>
                  <a:schemeClr val="dk1"/>
                </a:solidFill>
              </a:rPr>
              <a:t>Captions</a:t>
            </a:r>
            <a:endParaRPr sz="1000">
              <a:solidFill>
                <a:schemeClr val="dk1"/>
              </a:solidFill>
            </a:endParaRPr>
          </a:p>
          <a:p>
            <a:pPr indent="-292100" lvl="1" marL="342900" rtl="0" algn="l">
              <a:spcBef>
                <a:spcPts val="0"/>
              </a:spcBef>
              <a:spcAft>
                <a:spcPts val="0"/>
              </a:spcAft>
              <a:buClr>
                <a:schemeClr val="dk1"/>
              </a:buClr>
              <a:buSzPts val="1000"/>
              <a:buChar char="○"/>
            </a:pPr>
            <a:r>
              <a:rPr lang="en" sz="1000">
                <a:solidFill>
                  <a:schemeClr val="dk1"/>
                </a:solidFill>
              </a:rPr>
              <a:t>Image text alternatives</a:t>
            </a:r>
            <a:endParaRPr sz="1000">
              <a:solidFill>
                <a:schemeClr val="dk1"/>
              </a:solidFill>
            </a:endParaRPr>
          </a:p>
          <a:p>
            <a:pPr indent="-292100" lvl="1" marL="342900" rtl="0" algn="l">
              <a:spcBef>
                <a:spcPts val="0"/>
              </a:spcBef>
              <a:spcAft>
                <a:spcPts val="0"/>
              </a:spcAft>
              <a:buClr>
                <a:schemeClr val="dk1"/>
              </a:buClr>
              <a:buSzPts val="1000"/>
              <a:buChar char="○"/>
            </a:pPr>
            <a:r>
              <a:rPr lang="en" sz="1000">
                <a:solidFill>
                  <a:schemeClr val="dk1"/>
                </a:solidFill>
              </a:rPr>
              <a:t>Decorative / informative equivalent</a:t>
            </a:r>
            <a:endParaRPr sz="1000">
              <a:solidFill>
                <a:schemeClr val="dk1"/>
              </a:solidFill>
            </a:endParaRPr>
          </a:p>
          <a:p>
            <a:pPr indent="-292100" lvl="0" marL="228600" rtl="0" algn="l">
              <a:spcBef>
                <a:spcPts val="0"/>
              </a:spcBef>
              <a:spcAft>
                <a:spcPts val="0"/>
              </a:spcAft>
              <a:buClr>
                <a:schemeClr val="dk1"/>
              </a:buClr>
              <a:buSzPts val="1000"/>
              <a:buChar char="●"/>
            </a:pPr>
            <a:r>
              <a:rPr lang="en" sz="1000">
                <a:solidFill>
                  <a:schemeClr val="dk1"/>
                </a:solidFill>
              </a:rPr>
              <a:t>Structure &amp; Meaning  / Organization</a:t>
            </a:r>
            <a:endParaRPr sz="1000">
              <a:solidFill>
                <a:schemeClr val="dk1"/>
              </a:solidFill>
            </a:endParaRPr>
          </a:p>
          <a:p>
            <a:pPr indent="-292100" lvl="1" marL="342900" marR="0" rtl="0" algn="l">
              <a:lnSpc>
                <a:spcPct val="115000"/>
              </a:lnSpc>
              <a:spcBef>
                <a:spcPts val="0"/>
              </a:spcBef>
              <a:spcAft>
                <a:spcPts val="0"/>
              </a:spcAft>
              <a:buClr>
                <a:schemeClr val="dk1"/>
              </a:buClr>
              <a:buSzPts val="1000"/>
              <a:buChar char="○"/>
            </a:pPr>
            <a:r>
              <a:rPr lang="en" sz="1000">
                <a:solidFill>
                  <a:schemeClr val="dk1"/>
                </a:solidFill>
              </a:rPr>
              <a:t>Descriptive section headers</a:t>
            </a:r>
            <a:endParaRPr sz="1000">
              <a:solidFill>
                <a:schemeClr val="dk1"/>
              </a:solidFill>
            </a:endParaRPr>
          </a:p>
          <a:p>
            <a:pPr indent="-292100" lvl="1" marL="342900" marR="0" rtl="0" algn="l">
              <a:lnSpc>
                <a:spcPct val="115000"/>
              </a:lnSpc>
              <a:spcBef>
                <a:spcPts val="0"/>
              </a:spcBef>
              <a:spcAft>
                <a:spcPts val="0"/>
              </a:spcAft>
              <a:buClr>
                <a:schemeClr val="dk1"/>
              </a:buClr>
              <a:buSzPts val="1000"/>
              <a:buChar char="○"/>
            </a:pPr>
            <a:r>
              <a:rPr lang="en" sz="1000">
                <a:solidFill>
                  <a:schemeClr val="dk1"/>
                </a:solidFill>
              </a:rPr>
              <a:t>Order supports understanding</a:t>
            </a:r>
            <a:endParaRPr sz="1000">
              <a:solidFill>
                <a:schemeClr val="dk1"/>
              </a:solidFill>
            </a:endParaRPr>
          </a:p>
          <a:p>
            <a:pPr indent="-292100" lvl="1" marL="342900" marR="0" rtl="0" algn="l">
              <a:lnSpc>
                <a:spcPct val="115000"/>
              </a:lnSpc>
              <a:spcBef>
                <a:spcPts val="0"/>
              </a:spcBef>
              <a:spcAft>
                <a:spcPts val="0"/>
              </a:spcAft>
              <a:buClr>
                <a:schemeClr val="dk1"/>
              </a:buClr>
              <a:buSzPts val="1000"/>
              <a:buChar char="○"/>
            </a:pPr>
            <a:r>
              <a:rPr lang="en" sz="1000">
                <a:solidFill>
                  <a:schemeClr val="dk1"/>
                </a:solidFill>
              </a:rPr>
              <a:t>Related content</a:t>
            </a:r>
            <a:endParaRPr sz="1000">
              <a:solidFill>
                <a:schemeClr val="dk1"/>
              </a:solidFill>
            </a:endParaRPr>
          </a:p>
          <a:p>
            <a:pPr indent="-292100" lvl="1" marL="342900" marR="0" rtl="0" algn="l">
              <a:lnSpc>
                <a:spcPct val="115000"/>
              </a:lnSpc>
              <a:spcBef>
                <a:spcPts val="0"/>
              </a:spcBef>
              <a:spcAft>
                <a:spcPts val="0"/>
              </a:spcAft>
              <a:buClr>
                <a:schemeClr val="dk1"/>
              </a:buClr>
              <a:buSzPts val="1000"/>
              <a:buChar char="○"/>
            </a:pPr>
            <a:r>
              <a:rPr lang="en" sz="1000">
                <a:solidFill>
                  <a:schemeClr val="dk1"/>
                </a:solidFill>
              </a:rPr>
              <a:t>Subsections</a:t>
            </a:r>
            <a:endParaRPr sz="1000">
              <a:solidFill>
                <a:schemeClr val="dk1"/>
              </a:solidFill>
            </a:endParaRPr>
          </a:p>
          <a:p>
            <a:pPr indent="-292100" lvl="0" marL="228600" marR="0" rtl="0" algn="l">
              <a:lnSpc>
                <a:spcPct val="115000"/>
              </a:lnSpc>
              <a:spcBef>
                <a:spcPts val="0"/>
              </a:spcBef>
              <a:spcAft>
                <a:spcPts val="0"/>
              </a:spcAft>
              <a:buClr>
                <a:schemeClr val="dk1"/>
              </a:buClr>
              <a:buSzPts val="1000"/>
              <a:buChar char="●"/>
            </a:pPr>
            <a:r>
              <a:rPr lang="en" sz="1000">
                <a:solidFill>
                  <a:schemeClr val="dk1"/>
                </a:solidFill>
              </a:rPr>
              <a:t>Design, Layout, &amp; Hierarchy (low score, close to Color/typography/contrast)</a:t>
            </a:r>
            <a:endParaRPr sz="1000">
              <a:solidFill>
                <a:schemeClr val="dk1"/>
              </a:solidFill>
            </a:endParaRPr>
          </a:p>
          <a:p>
            <a:pPr indent="-292100" lvl="1" marL="342900" marR="0" rtl="0" algn="l">
              <a:lnSpc>
                <a:spcPct val="115000"/>
              </a:lnSpc>
              <a:spcBef>
                <a:spcPts val="0"/>
              </a:spcBef>
              <a:spcAft>
                <a:spcPts val="0"/>
              </a:spcAft>
              <a:buClr>
                <a:schemeClr val="dk1"/>
              </a:buClr>
              <a:buSzPts val="1000"/>
              <a:buChar char="○"/>
            </a:pPr>
            <a:r>
              <a:rPr lang="en" sz="1000">
                <a:solidFill>
                  <a:schemeClr val="dk1"/>
                </a:solidFill>
              </a:rPr>
              <a:t>Visually distinguished sections</a:t>
            </a:r>
            <a:endParaRPr sz="1000">
              <a:solidFill>
                <a:schemeClr val="dk1"/>
              </a:solidFill>
            </a:endParaRPr>
          </a:p>
          <a:p>
            <a:pPr indent="-292100" lvl="1" marL="342900" marR="0" rtl="0" algn="l">
              <a:lnSpc>
                <a:spcPct val="115000"/>
              </a:lnSpc>
              <a:spcBef>
                <a:spcPts val="0"/>
              </a:spcBef>
              <a:spcAft>
                <a:spcPts val="0"/>
              </a:spcAft>
              <a:buClr>
                <a:schemeClr val="dk1"/>
              </a:buClr>
              <a:buSzPts val="1000"/>
              <a:buChar char="○"/>
            </a:pPr>
            <a:r>
              <a:rPr lang="en" sz="1000">
                <a:solidFill>
                  <a:schemeClr val="dk1"/>
                </a:solidFill>
              </a:rPr>
              <a:t>Programmatically distinguished section</a:t>
            </a:r>
            <a:endParaRPr sz="1000">
              <a:solidFill>
                <a:schemeClr val="dk1"/>
              </a:solidFill>
            </a:endParaRPr>
          </a:p>
          <a:p>
            <a:pPr indent="-292100" lvl="1" marL="342900" marR="0" rtl="0" algn="l">
              <a:lnSpc>
                <a:spcPct val="115000"/>
              </a:lnSpc>
              <a:spcBef>
                <a:spcPts val="0"/>
              </a:spcBef>
              <a:spcAft>
                <a:spcPts val="0"/>
              </a:spcAft>
              <a:buClr>
                <a:schemeClr val="dk1"/>
              </a:buClr>
              <a:buSzPts val="1000"/>
              <a:buChar char="○"/>
            </a:pPr>
            <a:r>
              <a:rPr lang="en" sz="1000">
                <a:solidFill>
                  <a:schemeClr val="dk1"/>
                </a:solidFill>
              </a:rPr>
              <a:t>Clear relationships</a:t>
            </a:r>
            <a:endParaRPr sz="1000">
              <a:solidFill>
                <a:schemeClr val="dk1"/>
              </a:solidFill>
            </a:endParaRPr>
          </a:p>
          <a:p>
            <a:pPr indent="0" lvl="0" marL="457200" rtl="0" algn="l">
              <a:spcBef>
                <a:spcPts val="0"/>
              </a:spcBef>
              <a:spcAft>
                <a:spcPts val="0"/>
              </a:spcAft>
              <a:buNone/>
            </a:pPr>
            <a:r>
              <a:t/>
            </a:r>
            <a:endParaRPr sz="1000">
              <a:solidFill>
                <a:schemeClr val="dk1"/>
              </a:solidFill>
            </a:endParaRPr>
          </a:p>
        </p:txBody>
      </p:sp>
      <p:sp>
        <p:nvSpPr>
          <p:cNvPr id="88" name="Google Shape;88;p17"/>
          <p:cNvSpPr txBox="1"/>
          <p:nvPr>
            <p:ph idx="1" type="body"/>
          </p:nvPr>
        </p:nvSpPr>
        <p:spPr>
          <a:xfrm>
            <a:off x="6384775" y="264525"/>
            <a:ext cx="2842500" cy="3416400"/>
          </a:xfrm>
          <a:prstGeom prst="rect">
            <a:avLst/>
          </a:prstGeom>
        </p:spPr>
        <p:txBody>
          <a:bodyPr anchorCtr="0" anchor="t" bIns="91425" lIns="91425" spcFirstLastPara="1" rIns="91425" wrap="square" tIns="91425">
            <a:noAutofit/>
          </a:bodyPr>
          <a:lstStyle/>
          <a:p>
            <a:pPr indent="-292100" lvl="0" marL="285750" rtl="0" algn="l">
              <a:spcBef>
                <a:spcPts val="0"/>
              </a:spcBef>
              <a:spcAft>
                <a:spcPts val="0"/>
              </a:spcAft>
              <a:buClr>
                <a:schemeClr val="dk1"/>
              </a:buClr>
              <a:buSzPts val="1000"/>
              <a:buChar char="●"/>
            </a:pPr>
            <a:r>
              <a:rPr lang="en" sz="1000">
                <a:solidFill>
                  <a:schemeClr val="dk1"/>
                </a:solidFill>
              </a:rPr>
              <a:t>Support Input Devices</a:t>
            </a:r>
            <a:endParaRPr sz="1000">
              <a:solidFill>
                <a:schemeClr val="dk1"/>
              </a:solidFill>
            </a:endParaRPr>
          </a:p>
          <a:p>
            <a:pPr indent="-292100" lvl="1" marL="400050" rtl="0" algn="l">
              <a:spcBef>
                <a:spcPts val="0"/>
              </a:spcBef>
              <a:spcAft>
                <a:spcPts val="0"/>
              </a:spcAft>
              <a:buClr>
                <a:schemeClr val="dk1"/>
              </a:buClr>
              <a:buSzPts val="1000"/>
              <a:buChar char="○"/>
            </a:pPr>
            <a:r>
              <a:rPr lang="en" sz="1000">
                <a:solidFill>
                  <a:schemeClr val="dk1"/>
                </a:solidFill>
              </a:rPr>
              <a:t>Control states</a:t>
            </a:r>
            <a:endParaRPr sz="1000">
              <a:solidFill>
                <a:schemeClr val="dk1"/>
              </a:solidFill>
            </a:endParaRPr>
          </a:p>
          <a:p>
            <a:pPr indent="-292100" lvl="1" marL="400050" rtl="0" algn="l">
              <a:spcBef>
                <a:spcPts val="0"/>
              </a:spcBef>
              <a:spcAft>
                <a:spcPts val="0"/>
              </a:spcAft>
              <a:buClr>
                <a:schemeClr val="dk1"/>
              </a:buClr>
              <a:buSzPts val="1000"/>
              <a:buChar char="○"/>
            </a:pPr>
            <a:r>
              <a:rPr lang="en" sz="1000">
                <a:solidFill>
                  <a:schemeClr val="dk1"/>
                </a:solidFill>
              </a:rPr>
              <a:t>Change focus with pointer input</a:t>
            </a:r>
            <a:endParaRPr sz="1000">
              <a:solidFill>
                <a:schemeClr val="dk1"/>
              </a:solidFill>
            </a:endParaRPr>
          </a:p>
          <a:p>
            <a:pPr indent="-292100" lvl="1" marL="400050" rtl="0" algn="l">
              <a:spcBef>
                <a:spcPts val="0"/>
              </a:spcBef>
              <a:spcAft>
                <a:spcPts val="0"/>
              </a:spcAft>
              <a:buClr>
                <a:schemeClr val="dk1"/>
              </a:buClr>
              <a:buSzPts val="1000"/>
              <a:buChar char="○"/>
            </a:pPr>
            <a:r>
              <a:rPr lang="en" sz="1000">
                <a:solidFill>
                  <a:schemeClr val="dk1"/>
                </a:solidFill>
              </a:rPr>
              <a:t>Gestures and dragging</a:t>
            </a:r>
            <a:endParaRPr sz="1000">
              <a:solidFill>
                <a:schemeClr val="dk1"/>
              </a:solidFill>
            </a:endParaRPr>
          </a:p>
          <a:p>
            <a:pPr indent="-292100" lvl="1" marL="400050" rtl="0" algn="l">
              <a:spcBef>
                <a:spcPts val="0"/>
              </a:spcBef>
              <a:spcAft>
                <a:spcPts val="0"/>
              </a:spcAft>
              <a:buClr>
                <a:schemeClr val="dk1"/>
              </a:buClr>
              <a:buSzPts val="1000"/>
              <a:buChar char="○"/>
            </a:pPr>
            <a:r>
              <a:rPr lang="en" sz="1000">
                <a:solidFill>
                  <a:schemeClr val="dk1"/>
                </a:solidFill>
              </a:rPr>
              <a:t>Keyboard only</a:t>
            </a:r>
            <a:endParaRPr sz="1000">
              <a:solidFill>
                <a:schemeClr val="dk1"/>
              </a:solidFill>
            </a:endParaRPr>
          </a:p>
          <a:p>
            <a:pPr indent="-292100" lvl="1" marL="400050" rtl="0" algn="l">
              <a:spcBef>
                <a:spcPts val="0"/>
              </a:spcBef>
              <a:spcAft>
                <a:spcPts val="0"/>
              </a:spcAft>
              <a:buClr>
                <a:schemeClr val="dk1"/>
              </a:buClr>
              <a:buSzPts val="1000"/>
              <a:buChar char="○"/>
            </a:pPr>
            <a:r>
              <a:rPr lang="en" sz="1000">
                <a:solidFill>
                  <a:schemeClr val="dk1"/>
                </a:solidFill>
              </a:rPr>
              <a:t>Target size</a:t>
            </a:r>
            <a:endParaRPr sz="1000">
              <a:solidFill>
                <a:schemeClr val="dk1"/>
              </a:solidFill>
            </a:endParaRPr>
          </a:p>
          <a:p>
            <a:pPr indent="-292100" lvl="1" marL="400050" rtl="0" algn="l">
              <a:spcBef>
                <a:spcPts val="0"/>
              </a:spcBef>
              <a:spcAft>
                <a:spcPts val="0"/>
              </a:spcAft>
              <a:buClr>
                <a:schemeClr val="dk1"/>
              </a:buClr>
              <a:buSzPts val="1000"/>
              <a:buChar char="○"/>
            </a:pPr>
            <a:r>
              <a:rPr lang="en" sz="1000">
                <a:solidFill>
                  <a:schemeClr val="dk1"/>
                </a:solidFill>
              </a:rPr>
              <a:t>Focus indicator</a:t>
            </a:r>
            <a:endParaRPr sz="1000">
              <a:solidFill>
                <a:schemeClr val="dk1"/>
              </a:solidFill>
            </a:endParaRPr>
          </a:p>
          <a:p>
            <a:pPr indent="-292100" lvl="0" marL="285750" rtl="0" algn="l">
              <a:spcBef>
                <a:spcPts val="0"/>
              </a:spcBef>
              <a:spcAft>
                <a:spcPts val="0"/>
              </a:spcAft>
              <a:buClr>
                <a:schemeClr val="dk1"/>
              </a:buClr>
              <a:buSzPts val="1000"/>
              <a:buChar char="●"/>
            </a:pPr>
            <a:r>
              <a:rPr lang="en" sz="1000">
                <a:solidFill>
                  <a:schemeClr val="dk1"/>
                </a:solidFill>
              </a:rPr>
              <a:t>Color, Typography &amp; Contrast</a:t>
            </a:r>
            <a:endParaRPr sz="1000">
              <a:solidFill>
                <a:schemeClr val="dk1"/>
              </a:solidFill>
            </a:endParaRPr>
          </a:p>
          <a:p>
            <a:pPr indent="-292100" lvl="1" marL="400050" rtl="0" algn="l">
              <a:spcBef>
                <a:spcPts val="0"/>
              </a:spcBef>
              <a:spcAft>
                <a:spcPts val="0"/>
              </a:spcAft>
              <a:buClr>
                <a:schemeClr val="dk1"/>
              </a:buClr>
              <a:buSzPts val="1000"/>
              <a:buChar char="○"/>
            </a:pPr>
            <a:r>
              <a:rPr lang="en" sz="1000">
                <a:solidFill>
                  <a:schemeClr val="dk1"/>
                </a:solidFill>
              </a:rPr>
              <a:t>Adaptable line length</a:t>
            </a:r>
            <a:endParaRPr sz="1000">
              <a:solidFill>
                <a:schemeClr val="dk1"/>
              </a:solidFill>
            </a:endParaRPr>
          </a:p>
          <a:p>
            <a:pPr indent="-292100" lvl="1" marL="400050" rtl="0" algn="l">
              <a:spcBef>
                <a:spcPts val="0"/>
              </a:spcBef>
              <a:spcAft>
                <a:spcPts val="0"/>
              </a:spcAft>
              <a:buClr>
                <a:schemeClr val="dk1"/>
              </a:buClr>
              <a:buSzPts val="1000"/>
              <a:buChar char="○"/>
            </a:pPr>
            <a:r>
              <a:rPr lang="en" sz="1000">
                <a:solidFill>
                  <a:schemeClr val="dk1"/>
                </a:solidFill>
              </a:rPr>
              <a:t>Contrast of visual information</a:t>
            </a:r>
            <a:endParaRPr sz="1000">
              <a:solidFill>
                <a:schemeClr val="dk1"/>
              </a:solidFill>
            </a:endParaRPr>
          </a:p>
          <a:p>
            <a:pPr indent="-292100" lvl="1" marL="400050" rtl="0" algn="l">
              <a:spcBef>
                <a:spcPts val="0"/>
              </a:spcBef>
              <a:spcAft>
                <a:spcPts val="0"/>
              </a:spcAft>
              <a:buClr>
                <a:schemeClr val="dk1"/>
              </a:buClr>
              <a:buSzPts val="1000"/>
              <a:buChar char="○"/>
            </a:pPr>
            <a:r>
              <a:rPr lang="en" sz="1000">
                <a:solidFill>
                  <a:schemeClr val="dk1"/>
                </a:solidFill>
              </a:rPr>
              <a:t>Maximum text contrast</a:t>
            </a:r>
            <a:endParaRPr sz="1000">
              <a:solidFill>
                <a:schemeClr val="dk1"/>
              </a:solidFill>
            </a:endParaRPr>
          </a:p>
          <a:p>
            <a:pPr indent="-292100" lvl="1" marL="400050" rtl="0" algn="l">
              <a:spcBef>
                <a:spcPts val="0"/>
              </a:spcBef>
              <a:spcAft>
                <a:spcPts val="0"/>
              </a:spcAft>
              <a:buClr>
                <a:schemeClr val="dk1"/>
              </a:buClr>
              <a:buSzPts val="1000"/>
              <a:buChar char="○"/>
            </a:pPr>
            <a:r>
              <a:rPr lang="en" sz="1000">
                <a:solidFill>
                  <a:schemeClr val="dk1"/>
                </a:solidFill>
              </a:rPr>
              <a:t>Minimum-sized text</a:t>
            </a:r>
            <a:endParaRPr sz="1000">
              <a:solidFill>
                <a:schemeClr val="dk1"/>
              </a:solidFill>
            </a:endParaRPr>
          </a:p>
          <a:p>
            <a:pPr indent="-292100" lvl="1" marL="400050" rtl="0" algn="l">
              <a:spcBef>
                <a:spcPts val="0"/>
              </a:spcBef>
              <a:spcAft>
                <a:spcPts val="0"/>
              </a:spcAft>
              <a:buClr>
                <a:schemeClr val="dk1"/>
              </a:buClr>
              <a:buSzPts val="1000"/>
              <a:buChar char="○"/>
            </a:pPr>
            <a:r>
              <a:rPr lang="en" sz="1000">
                <a:solidFill>
                  <a:schemeClr val="dk1"/>
                </a:solidFill>
              </a:rPr>
              <a:t>Reflow</a:t>
            </a:r>
            <a:endParaRPr sz="1000">
              <a:solidFill>
                <a:schemeClr val="dk1"/>
              </a:solidFill>
            </a:endParaRPr>
          </a:p>
          <a:p>
            <a:pPr indent="-292100" lvl="1" marL="400050" rtl="0" algn="l">
              <a:spcBef>
                <a:spcPts val="0"/>
              </a:spcBef>
              <a:spcAft>
                <a:spcPts val="0"/>
              </a:spcAft>
              <a:buClr>
                <a:schemeClr val="dk1"/>
              </a:buClr>
              <a:buSzPts val="1000"/>
              <a:buChar char="○"/>
            </a:pPr>
            <a:r>
              <a:rPr lang="en" sz="1000">
                <a:solidFill>
                  <a:schemeClr val="dk1"/>
                </a:solidFill>
              </a:rPr>
              <a:t>Virtual cursor</a:t>
            </a:r>
            <a:endParaRPr sz="1000">
              <a:solidFill>
                <a:schemeClr val="dk1"/>
              </a:solidFill>
            </a:endParaRPr>
          </a:p>
          <a:p>
            <a:pPr indent="-292100" lvl="0" marL="285750" rtl="0" algn="l">
              <a:spcBef>
                <a:spcPts val="0"/>
              </a:spcBef>
              <a:spcAft>
                <a:spcPts val="0"/>
              </a:spcAft>
              <a:buClr>
                <a:schemeClr val="dk1"/>
              </a:buClr>
              <a:buSzPts val="1000"/>
              <a:buChar char="●"/>
            </a:pPr>
            <a:r>
              <a:rPr lang="en" sz="1000">
                <a:solidFill>
                  <a:schemeClr val="dk1"/>
                </a:solidFill>
              </a:rPr>
              <a:t>Adaptability &amp; Customization</a:t>
            </a:r>
            <a:endParaRPr sz="1000">
              <a:solidFill>
                <a:schemeClr val="dk1"/>
              </a:solidFill>
            </a:endParaRPr>
          </a:p>
          <a:p>
            <a:pPr indent="-292100" lvl="1" marL="400050" rtl="0" algn="l">
              <a:spcBef>
                <a:spcPts val="0"/>
              </a:spcBef>
              <a:spcAft>
                <a:spcPts val="0"/>
              </a:spcAft>
              <a:buClr>
                <a:schemeClr val="dk1"/>
              </a:buClr>
              <a:buSzPts val="1000"/>
              <a:buChar char="○"/>
            </a:pPr>
            <a:r>
              <a:rPr lang="en" sz="1000">
                <a:solidFill>
                  <a:schemeClr val="dk1"/>
                </a:solidFill>
              </a:rPr>
              <a:t>Adjust color</a:t>
            </a:r>
            <a:endParaRPr sz="1000">
              <a:solidFill>
                <a:schemeClr val="dk1"/>
              </a:solidFill>
            </a:endParaRPr>
          </a:p>
          <a:p>
            <a:pPr indent="-292100" lvl="1" marL="400050" rtl="0" algn="l">
              <a:spcBef>
                <a:spcPts val="0"/>
              </a:spcBef>
              <a:spcAft>
                <a:spcPts val="0"/>
              </a:spcAft>
              <a:buClr>
                <a:schemeClr val="dk1"/>
              </a:buClr>
              <a:buSzPts val="1000"/>
              <a:buChar char="○"/>
            </a:pPr>
            <a:r>
              <a:rPr lang="en" sz="1000">
                <a:solidFill>
                  <a:schemeClr val="dk1"/>
                </a:solidFill>
              </a:rPr>
              <a:t>Control distractions</a:t>
            </a:r>
            <a:endParaRPr sz="1000">
              <a:solidFill>
                <a:schemeClr val="dk1"/>
              </a:solidFill>
            </a:endParaRPr>
          </a:p>
          <a:p>
            <a:pPr indent="-292100" lvl="1" marL="400050" rtl="0" algn="l">
              <a:spcBef>
                <a:spcPts val="0"/>
              </a:spcBef>
              <a:spcAft>
                <a:spcPts val="0"/>
              </a:spcAft>
              <a:buClr>
                <a:schemeClr val="dk1"/>
              </a:buClr>
              <a:buSzPts val="1000"/>
              <a:buChar char="○"/>
            </a:pPr>
            <a:r>
              <a:rPr lang="en" sz="1000">
                <a:solidFill>
                  <a:schemeClr val="dk1"/>
                </a:solidFill>
              </a:rPr>
              <a:t>Motor fatigue</a:t>
            </a:r>
            <a:endParaRPr sz="1000">
              <a:solidFill>
                <a:schemeClr val="dk1"/>
              </a:solidFill>
            </a:endParaRPr>
          </a:p>
          <a:p>
            <a:pPr indent="-292100" lvl="1" marL="400050" rtl="0" algn="l">
              <a:spcBef>
                <a:spcPts val="0"/>
              </a:spcBef>
              <a:spcAft>
                <a:spcPts val="0"/>
              </a:spcAft>
              <a:buClr>
                <a:schemeClr val="dk1"/>
              </a:buClr>
              <a:buSzPts val="1000"/>
              <a:buChar char="○"/>
            </a:pPr>
            <a:r>
              <a:rPr lang="en" sz="1000">
                <a:solidFill>
                  <a:schemeClr val="dk1"/>
                </a:solidFill>
              </a:rPr>
              <a:t>Notify on change</a:t>
            </a:r>
            <a:endParaRPr sz="1000">
              <a:solidFill>
                <a:schemeClr val="dk1"/>
              </a:solidFill>
            </a:endParaRPr>
          </a:p>
          <a:p>
            <a:pPr indent="-292100" lvl="1" marL="400050" rtl="0" algn="l">
              <a:spcBef>
                <a:spcPts val="0"/>
              </a:spcBef>
              <a:spcAft>
                <a:spcPts val="0"/>
              </a:spcAft>
              <a:buClr>
                <a:schemeClr val="dk1"/>
              </a:buClr>
              <a:buSzPts val="1000"/>
              <a:buChar char="○"/>
            </a:pPr>
            <a:r>
              <a:rPr lang="en" sz="1000">
                <a:solidFill>
                  <a:schemeClr val="dk1"/>
                </a:solidFill>
              </a:rPr>
              <a:t>Text orientation</a:t>
            </a:r>
            <a:endParaRPr sz="1000">
              <a:solidFill>
                <a:schemeClr val="dk1"/>
              </a:solidFill>
            </a:endParaRPr>
          </a:p>
          <a:p>
            <a:pPr indent="-292100" lvl="1" marL="400050" rtl="0" algn="l">
              <a:spcBef>
                <a:spcPts val="0"/>
              </a:spcBef>
              <a:spcAft>
                <a:spcPts val="0"/>
              </a:spcAft>
              <a:buClr>
                <a:schemeClr val="dk1"/>
              </a:buClr>
              <a:buSzPts val="1000"/>
              <a:buChar char="○"/>
            </a:pPr>
            <a:r>
              <a:rPr lang="en" sz="1000">
                <a:solidFill>
                  <a:schemeClr val="dk1"/>
                </a:solidFill>
              </a:rPr>
              <a:t>User settings</a:t>
            </a:r>
            <a:endParaRPr sz="1000">
              <a:solidFill>
                <a:schemeClr val="dk1"/>
              </a:solidFill>
            </a:endParaRPr>
          </a:p>
          <a:p>
            <a:pPr indent="0" lvl="0" marL="0" rtl="0" algn="l">
              <a:spcBef>
                <a:spcPts val="0"/>
              </a:spcBef>
              <a:spcAft>
                <a:spcPts val="0"/>
              </a:spcAft>
              <a:buNone/>
            </a:pPr>
            <a:r>
              <a:t/>
            </a:r>
            <a:endParaRPr sz="1000"/>
          </a:p>
        </p:txBody>
      </p:sp>
      <p:sp>
        <p:nvSpPr>
          <p:cNvPr id="89" name="Google Shape;89;p17"/>
          <p:cNvSpPr txBox="1"/>
          <p:nvPr/>
        </p:nvSpPr>
        <p:spPr>
          <a:xfrm>
            <a:off x="4257975" y="4139800"/>
            <a:ext cx="4540800" cy="960600"/>
          </a:xfrm>
          <a:prstGeom prst="rect">
            <a:avLst/>
          </a:prstGeom>
          <a:solidFill>
            <a:schemeClr val="lt2"/>
          </a:solid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900">
                <a:solidFill>
                  <a:schemeClr val="dk1"/>
                </a:solidFill>
              </a:rPr>
              <a:t>Odd ones:</a:t>
            </a:r>
            <a:endParaRPr sz="900">
              <a:solidFill>
                <a:schemeClr val="dk1"/>
              </a:solidFill>
            </a:endParaRPr>
          </a:p>
          <a:p>
            <a:pPr indent="-285750" lvl="0" marL="285750" rtl="0" algn="l">
              <a:lnSpc>
                <a:spcPct val="115000"/>
              </a:lnSpc>
              <a:spcBef>
                <a:spcPts val="0"/>
              </a:spcBef>
              <a:spcAft>
                <a:spcPts val="0"/>
              </a:spcAft>
              <a:buClr>
                <a:schemeClr val="dk1"/>
              </a:buClr>
              <a:buSzPts val="900"/>
              <a:buChar char="-"/>
            </a:pPr>
            <a:r>
              <a:rPr lang="en" sz="900">
                <a:solidFill>
                  <a:schemeClr val="dk1"/>
                </a:solidFill>
              </a:rPr>
              <a:t>Supplements to aid understanding of numerical concepts</a:t>
            </a:r>
            <a:endParaRPr sz="900">
              <a:solidFill>
                <a:schemeClr val="dk1"/>
              </a:solidFill>
            </a:endParaRPr>
          </a:p>
          <a:p>
            <a:pPr indent="-285750" lvl="0" marL="285750" rtl="0" algn="l">
              <a:lnSpc>
                <a:spcPct val="115000"/>
              </a:lnSpc>
              <a:spcBef>
                <a:spcPts val="0"/>
              </a:spcBef>
              <a:spcAft>
                <a:spcPts val="0"/>
              </a:spcAft>
              <a:buClr>
                <a:schemeClr val="dk1"/>
              </a:buClr>
              <a:buSzPts val="900"/>
              <a:buChar char="-"/>
            </a:pPr>
            <a:r>
              <a:rPr lang="en" sz="900">
                <a:solidFill>
                  <a:schemeClr val="dk1"/>
                </a:solidFill>
              </a:rPr>
              <a:t>Citation (Visually and programmatically cite the source of the interface and primary content)</a:t>
            </a:r>
            <a:endParaRPr sz="900">
              <a:solidFill>
                <a:schemeClr val="dk1"/>
              </a:solidFill>
            </a:endParaRPr>
          </a:p>
          <a:p>
            <a:pPr indent="-285750" lvl="0" marL="285750" rtl="0" algn="l">
              <a:lnSpc>
                <a:spcPct val="115000"/>
              </a:lnSpc>
              <a:spcBef>
                <a:spcPts val="0"/>
              </a:spcBef>
              <a:spcAft>
                <a:spcPts val="0"/>
              </a:spcAft>
              <a:buClr>
                <a:schemeClr val="dk1"/>
              </a:buClr>
              <a:buSzPts val="900"/>
              <a:buChar char="-"/>
            </a:pPr>
            <a:r>
              <a:rPr lang="en" sz="900">
                <a:solidFill>
                  <a:schemeClr val="dk1"/>
                </a:solidFill>
              </a:rPr>
              <a:t>Related Information: Information required to understand options is adjacent.</a:t>
            </a:r>
            <a:endParaRPr sz="900"/>
          </a:p>
        </p:txBody>
      </p:sp>
      <p:sp>
        <p:nvSpPr>
          <p:cNvPr id="90" name="Google Shape;9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129025" y="927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Dendrogram View 2</a:t>
            </a:r>
            <a:endParaRPr/>
          </a:p>
        </p:txBody>
      </p:sp>
      <p:sp>
        <p:nvSpPr>
          <p:cNvPr id="96" name="Google Shape;96;p18"/>
          <p:cNvSpPr txBox="1"/>
          <p:nvPr>
            <p:ph idx="1" type="body"/>
          </p:nvPr>
        </p:nvSpPr>
        <p:spPr>
          <a:xfrm>
            <a:off x="259500" y="578725"/>
            <a:ext cx="2928600" cy="4478100"/>
          </a:xfrm>
          <a:prstGeom prst="rect">
            <a:avLst/>
          </a:prstGeom>
        </p:spPr>
        <p:txBody>
          <a:bodyPr anchorCtr="0" anchor="t" bIns="91425" lIns="91425" spcFirstLastPara="1" rIns="91425" wrap="square" tIns="91425">
            <a:noAutofit/>
          </a:bodyPr>
          <a:lstStyle/>
          <a:p>
            <a:pPr indent="-299878" lvl="0" marL="285750" rtl="0" algn="l">
              <a:lnSpc>
                <a:spcPct val="95000"/>
              </a:lnSpc>
              <a:spcBef>
                <a:spcPts val="0"/>
              </a:spcBef>
              <a:spcAft>
                <a:spcPts val="0"/>
              </a:spcAft>
              <a:buClr>
                <a:schemeClr val="dk1"/>
              </a:buClr>
              <a:buSzPts val="1123"/>
              <a:buChar char="●"/>
            </a:pPr>
            <a:r>
              <a:rPr lang="en" sz="1122">
                <a:solidFill>
                  <a:schemeClr val="dk1"/>
                </a:solidFill>
              </a:rPr>
              <a:t>Prevent Harm &amp; Deception</a:t>
            </a:r>
            <a:endParaRPr sz="1122">
              <a:solidFill>
                <a:schemeClr val="dk1"/>
              </a:solidFill>
            </a:endParaRPr>
          </a:p>
          <a:p>
            <a:pPr indent="-299878" lvl="1" marL="400050" rtl="0" algn="l">
              <a:lnSpc>
                <a:spcPct val="95000"/>
              </a:lnSpc>
              <a:spcBef>
                <a:spcPts val="0"/>
              </a:spcBef>
              <a:spcAft>
                <a:spcPts val="0"/>
              </a:spcAft>
              <a:buClr>
                <a:schemeClr val="dk1"/>
              </a:buClr>
              <a:buSzPts val="1123"/>
              <a:buChar char="○"/>
            </a:pPr>
            <a:r>
              <a:rPr lang="en" sz="1122">
                <a:solidFill>
                  <a:schemeClr val="dk1"/>
                </a:solidFill>
              </a:rPr>
              <a:t>Algorithm bias</a:t>
            </a:r>
            <a:endParaRPr sz="1122">
              <a:solidFill>
                <a:schemeClr val="dk1"/>
              </a:solidFill>
            </a:endParaRPr>
          </a:p>
          <a:p>
            <a:pPr indent="-299878" lvl="1" marL="400050" rtl="0" algn="l">
              <a:lnSpc>
                <a:spcPct val="95000"/>
              </a:lnSpc>
              <a:spcBef>
                <a:spcPts val="0"/>
              </a:spcBef>
              <a:spcAft>
                <a:spcPts val="0"/>
              </a:spcAft>
              <a:buClr>
                <a:schemeClr val="dk1"/>
              </a:buClr>
              <a:buSzPts val="1123"/>
              <a:buChar char="○"/>
            </a:pPr>
            <a:r>
              <a:rPr lang="en" sz="1122">
                <a:solidFill>
                  <a:schemeClr val="dk1"/>
                </a:solidFill>
              </a:rPr>
              <a:t>3rd party content</a:t>
            </a:r>
            <a:endParaRPr sz="1122">
              <a:solidFill>
                <a:schemeClr val="dk1"/>
              </a:solidFill>
            </a:endParaRPr>
          </a:p>
          <a:p>
            <a:pPr indent="-299878" lvl="1" marL="400050" rtl="0" algn="l">
              <a:lnSpc>
                <a:spcPct val="95000"/>
              </a:lnSpc>
              <a:spcBef>
                <a:spcPts val="0"/>
              </a:spcBef>
              <a:spcAft>
                <a:spcPts val="0"/>
              </a:spcAft>
              <a:buClr>
                <a:schemeClr val="dk1"/>
              </a:buClr>
              <a:buSzPts val="1123"/>
              <a:buChar char="○"/>
            </a:pPr>
            <a:r>
              <a:rPr lang="en" sz="1122">
                <a:solidFill>
                  <a:schemeClr val="dk1"/>
                </a:solidFill>
              </a:rPr>
              <a:t>Privacy</a:t>
            </a:r>
            <a:endParaRPr sz="1122">
              <a:solidFill>
                <a:schemeClr val="dk1"/>
              </a:solidFill>
            </a:endParaRPr>
          </a:p>
          <a:p>
            <a:pPr indent="-299878" lvl="1" marL="400050" rtl="0" algn="l">
              <a:lnSpc>
                <a:spcPct val="95000"/>
              </a:lnSpc>
              <a:spcBef>
                <a:spcPts val="0"/>
              </a:spcBef>
              <a:spcAft>
                <a:spcPts val="0"/>
              </a:spcAft>
              <a:buClr>
                <a:schemeClr val="dk1"/>
              </a:buClr>
              <a:buSzPts val="1123"/>
              <a:buChar char="○"/>
            </a:pPr>
            <a:r>
              <a:rPr lang="en" sz="1122">
                <a:solidFill>
                  <a:schemeClr val="dk1"/>
                </a:solidFill>
              </a:rPr>
              <a:t>Avoid Manipulation</a:t>
            </a:r>
            <a:endParaRPr sz="1122">
              <a:solidFill>
                <a:schemeClr val="dk1"/>
              </a:solidFill>
            </a:endParaRPr>
          </a:p>
          <a:p>
            <a:pPr indent="-299878" lvl="1" marL="400050" rtl="0" algn="l">
              <a:lnSpc>
                <a:spcPct val="95000"/>
              </a:lnSpc>
              <a:spcBef>
                <a:spcPts val="0"/>
              </a:spcBef>
              <a:spcAft>
                <a:spcPts val="0"/>
              </a:spcAft>
              <a:buClr>
                <a:schemeClr val="dk1"/>
              </a:buClr>
              <a:buSzPts val="1123"/>
              <a:buChar char="○"/>
            </a:pPr>
            <a:r>
              <a:rPr lang="en" sz="1122">
                <a:solidFill>
                  <a:schemeClr val="dk1"/>
                </a:solidFill>
              </a:rPr>
              <a:t>Sourcing</a:t>
            </a:r>
            <a:endParaRPr sz="1122">
              <a:solidFill>
                <a:schemeClr val="dk1"/>
              </a:solidFill>
            </a:endParaRPr>
          </a:p>
          <a:p>
            <a:pPr indent="-299878" lvl="0" marL="285750" rtl="0" algn="l">
              <a:lnSpc>
                <a:spcPct val="95000"/>
              </a:lnSpc>
              <a:spcBef>
                <a:spcPts val="0"/>
              </a:spcBef>
              <a:spcAft>
                <a:spcPts val="0"/>
              </a:spcAft>
              <a:buClr>
                <a:schemeClr val="dk1"/>
              </a:buClr>
              <a:buSzPts val="1123"/>
              <a:buChar char="●"/>
            </a:pPr>
            <a:r>
              <a:rPr lang="en" sz="1122">
                <a:solidFill>
                  <a:schemeClr val="dk1"/>
                </a:solidFill>
              </a:rPr>
              <a:t>Controls</a:t>
            </a:r>
            <a:endParaRPr sz="1122">
              <a:solidFill>
                <a:schemeClr val="dk1"/>
              </a:solidFill>
            </a:endParaRPr>
          </a:p>
          <a:p>
            <a:pPr indent="-299878" lvl="1" marL="400050" marR="0" rtl="0" algn="l">
              <a:lnSpc>
                <a:spcPct val="95000"/>
              </a:lnSpc>
              <a:spcBef>
                <a:spcPts val="0"/>
              </a:spcBef>
              <a:spcAft>
                <a:spcPts val="0"/>
              </a:spcAft>
              <a:buClr>
                <a:schemeClr val="dk1"/>
              </a:buClr>
              <a:buSzPts val="1123"/>
              <a:buChar char="○"/>
            </a:pPr>
            <a:r>
              <a:rPr lang="en" sz="1122">
                <a:solidFill>
                  <a:schemeClr val="dk1"/>
                </a:solidFill>
              </a:rPr>
              <a:t>Consistent</a:t>
            </a:r>
            <a:r>
              <a:rPr lang="en" sz="1122">
                <a:solidFill>
                  <a:schemeClr val="dk1"/>
                </a:solidFill>
              </a:rPr>
              <a:t> control design</a:t>
            </a:r>
            <a:endParaRPr sz="1122">
              <a:solidFill>
                <a:schemeClr val="dk1"/>
              </a:solidFill>
            </a:endParaRPr>
          </a:p>
          <a:p>
            <a:pPr indent="-299878" lvl="1" marL="400050" marR="0" rtl="0" algn="l">
              <a:lnSpc>
                <a:spcPct val="95000"/>
              </a:lnSpc>
              <a:spcBef>
                <a:spcPts val="0"/>
              </a:spcBef>
              <a:spcAft>
                <a:spcPts val="0"/>
              </a:spcAft>
              <a:buClr>
                <a:schemeClr val="dk1"/>
              </a:buClr>
              <a:buSzPts val="1123"/>
              <a:buChar char="○"/>
            </a:pPr>
            <a:r>
              <a:rPr lang="en" sz="1122">
                <a:solidFill>
                  <a:schemeClr val="dk1"/>
                </a:solidFill>
              </a:rPr>
              <a:t>UI elements</a:t>
            </a:r>
            <a:endParaRPr sz="1122">
              <a:solidFill>
                <a:schemeClr val="dk1"/>
              </a:solidFill>
            </a:endParaRPr>
          </a:p>
          <a:p>
            <a:pPr indent="-299878" lvl="1" marL="400050" marR="0" rtl="0" algn="l">
              <a:lnSpc>
                <a:spcPct val="95000"/>
              </a:lnSpc>
              <a:spcBef>
                <a:spcPts val="0"/>
              </a:spcBef>
              <a:spcAft>
                <a:spcPts val="0"/>
              </a:spcAft>
              <a:buClr>
                <a:schemeClr val="dk1"/>
              </a:buClr>
              <a:buSzPts val="1123"/>
              <a:buChar char="○"/>
            </a:pPr>
            <a:r>
              <a:rPr lang="en" sz="1122">
                <a:solidFill>
                  <a:schemeClr val="dk1"/>
                </a:solidFill>
              </a:rPr>
              <a:t>UI Controls</a:t>
            </a:r>
            <a:endParaRPr sz="1122">
              <a:solidFill>
                <a:schemeClr val="dk1"/>
              </a:solidFill>
            </a:endParaRPr>
          </a:p>
          <a:p>
            <a:pPr indent="-299878" lvl="0" marL="285750" rtl="0" algn="l">
              <a:lnSpc>
                <a:spcPct val="95000"/>
              </a:lnSpc>
              <a:spcBef>
                <a:spcPts val="0"/>
              </a:spcBef>
              <a:spcAft>
                <a:spcPts val="0"/>
              </a:spcAft>
              <a:buClr>
                <a:schemeClr val="dk1"/>
              </a:buClr>
              <a:buSzPts val="1123"/>
              <a:buChar char="●"/>
            </a:pPr>
            <a:r>
              <a:rPr lang="en" sz="1122">
                <a:solidFill>
                  <a:schemeClr val="dk1"/>
                </a:solidFill>
              </a:rPr>
              <a:t>Orientation</a:t>
            </a:r>
            <a:endParaRPr sz="1122">
              <a:solidFill>
                <a:schemeClr val="dk1"/>
              </a:solidFill>
            </a:endParaRPr>
          </a:p>
          <a:p>
            <a:pPr indent="-299878" lvl="1" marL="400050" marR="0" rtl="0" algn="l">
              <a:lnSpc>
                <a:spcPct val="95000"/>
              </a:lnSpc>
              <a:spcBef>
                <a:spcPts val="0"/>
              </a:spcBef>
              <a:spcAft>
                <a:spcPts val="0"/>
              </a:spcAft>
              <a:buClr>
                <a:schemeClr val="dk1"/>
              </a:buClr>
              <a:buSzPts val="1123"/>
              <a:buChar char="○"/>
            </a:pPr>
            <a:r>
              <a:rPr lang="en" sz="1122">
                <a:solidFill>
                  <a:schemeClr val="dk1"/>
                </a:solidFill>
              </a:rPr>
              <a:t>Current location</a:t>
            </a:r>
            <a:endParaRPr sz="1122">
              <a:solidFill>
                <a:schemeClr val="dk1"/>
              </a:solidFill>
            </a:endParaRPr>
          </a:p>
          <a:p>
            <a:pPr indent="-299878" lvl="1" marL="400050" marR="0" rtl="0" algn="l">
              <a:lnSpc>
                <a:spcPct val="95000"/>
              </a:lnSpc>
              <a:spcBef>
                <a:spcPts val="0"/>
              </a:spcBef>
              <a:spcAft>
                <a:spcPts val="0"/>
              </a:spcAft>
              <a:buClr>
                <a:schemeClr val="dk1"/>
              </a:buClr>
              <a:buSzPts val="1123"/>
              <a:buChar char="○"/>
            </a:pPr>
            <a:r>
              <a:rPr lang="en" sz="1122">
                <a:solidFill>
                  <a:schemeClr val="dk1"/>
                </a:solidFill>
              </a:rPr>
              <a:t>Focus retention</a:t>
            </a:r>
            <a:endParaRPr sz="1122">
              <a:solidFill>
                <a:schemeClr val="dk1"/>
              </a:solidFill>
            </a:endParaRPr>
          </a:p>
          <a:p>
            <a:pPr indent="-299878" lvl="1" marL="400050" marR="0" rtl="0" algn="l">
              <a:lnSpc>
                <a:spcPct val="95000"/>
              </a:lnSpc>
              <a:spcBef>
                <a:spcPts val="0"/>
              </a:spcBef>
              <a:spcAft>
                <a:spcPts val="0"/>
              </a:spcAft>
              <a:buClr>
                <a:schemeClr val="dk1"/>
              </a:buClr>
              <a:buSzPts val="1123"/>
              <a:buChar char="○"/>
            </a:pPr>
            <a:r>
              <a:rPr lang="en" sz="1122">
                <a:solidFill>
                  <a:schemeClr val="dk1"/>
                </a:solidFill>
              </a:rPr>
              <a:t>Consistent Purpose</a:t>
            </a:r>
            <a:endParaRPr sz="1122">
              <a:solidFill>
                <a:schemeClr val="dk1"/>
              </a:solidFill>
            </a:endParaRPr>
          </a:p>
          <a:p>
            <a:pPr indent="-299878" lvl="1" marL="400050" marR="0" rtl="0" algn="l">
              <a:lnSpc>
                <a:spcPct val="95000"/>
              </a:lnSpc>
              <a:spcBef>
                <a:spcPts val="0"/>
              </a:spcBef>
              <a:spcAft>
                <a:spcPts val="0"/>
              </a:spcAft>
              <a:buClr>
                <a:schemeClr val="dk1"/>
              </a:buClr>
              <a:buSzPts val="1123"/>
              <a:buChar char="○"/>
            </a:pPr>
            <a:r>
              <a:rPr lang="en" sz="1122">
                <a:solidFill>
                  <a:schemeClr val="dk1"/>
                </a:solidFill>
              </a:rPr>
              <a:t>Relationship of </a:t>
            </a:r>
            <a:r>
              <a:rPr lang="en" sz="1122">
                <a:solidFill>
                  <a:schemeClr val="dk1"/>
                </a:solidFill>
              </a:rPr>
              <a:t>labels</a:t>
            </a:r>
            <a:r>
              <a:rPr lang="en" sz="1122">
                <a:solidFill>
                  <a:schemeClr val="dk1"/>
                </a:solidFill>
              </a:rPr>
              <a:t> &amp; controls</a:t>
            </a:r>
            <a:endParaRPr sz="1122">
              <a:solidFill>
                <a:schemeClr val="dk1"/>
              </a:solidFill>
            </a:endParaRPr>
          </a:p>
          <a:p>
            <a:pPr indent="-299878" lvl="0" marL="285750" rtl="0" algn="l">
              <a:lnSpc>
                <a:spcPct val="95000"/>
              </a:lnSpc>
              <a:spcBef>
                <a:spcPts val="0"/>
              </a:spcBef>
              <a:spcAft>
                <a:spcPts val="0"/>
              </a:spcAft>
              <a:buClr>
                <a:schemeClr val="dk1"/>
              </a:buClr>
              <a:buSzPts val="1123"/>
              <a:buChar char="●"/>
            </a:pPr>
            <a:r>
              <a:rPr lang="en" sz="1122">
                <a:solidFill>
                  <a:schemeClr val="dk1"/>
                </a:solidFill>
              </a:rPr>
              <a:t>Process and Task Completion</a:t>
            </a:r>
            <a:endParaRPr sz="1122">
              <a:solidFill>
                <a:schemeClr val="dk1"/>
              </a:solidFill>
            </a:endParaRPr>
          </a:p>
          <a:p>
            <a:pPr indent="-299878" lvl="1" marL="400050" marR="0" rtl="0" algn="l">
              <a:lnSpc>
                <a:spcPct val="95000"/>
              </a:lnSpc>
              <a:spcBef>
                <a:spcPts val="0"/>
              </a:spcBef>
              <a:spcAft>
                <a:spcPts val="0"/>
              </a:spcAft>
              <a:buClr>
                <a:schemeClr val="dk1"/>
              </a:buClr>
              <a:buSzPts val="1123"/>
              <a:buChar char="○"/>
            </a:pPr>
            <a:r>
              <a:rPr lang="en" sz="1122">
                <a:solidFill>
                  <a:schemeClr val="dk1"/>
                </a:solidFill>
              </a:rPr>
              <a:t>Process &amp; Date Entry</a:t>
            </a:r>
            <a:endParaRPr sz="1122">
              <a:solidFill>
                <a:schemeClr val="dk1"/>
              </a:solidFill>
            </a:endParaRPr>
          </a:p>
          <a:p>
            <a:pPr indent="-299878" lvl="1" marL="400050" marR="0" rtl="0" algn="l">
              <a:lnSpc>
                <a:spcPct val="95000"/>
              </a:lnSpc>
              <a:spcBef>
                <a:spcPts val="0"/>
              </a:spcBef>
              <a:spcAft>
                <a:spcPts val="0"/>
              </a:spcAft>
              <a:buClr>
                <a:schemeClr val="dk1"/>
              </a:buClr>
              <a:buSzPts val="1123"/>
              <a:buChar char="○"/>
            </a:pPr>
            <a:r>
              <a:rPr lang="en" sz="1122">
                <a:solidFill>
                  <a:schemeClr val="dk1"/>
                </a:solidFill>
              </a:rPr>
              <a:t>Cognitive Load</a:t>
            </a:r>
            <a:endParaRPr sz="1122">
              <a:solidFill>
                <a:schemeClr val="dk1"/>
              </a:solidFill>
            </a:endParaRPr>
          </a:p>
          <a:p>
            <a:pPr indent="-299878" lvl="1" marL="400050" marR="0" rtl="0" algn="l">
              <a:lnSpc>
                <a:spcPct val="95000"/>
              </a:lnSpc>
              <a:spcBef>
                <a:spcPts val="0"/>
              </a:spcBef>
              <a:spcAft>
                <a:spcPts val="0"/>
              </a:spcAft>
              <a:buClr>
                <a:schemeClr val="dk1"/>
              </a:buClr>
              <a:buSzPts val="1123"/>
              <a:buChar char="○"/>
            </a:pPr>
            <a:r>
              <a:rPr lang="en" sz="1122">
                <a:solidFill>
                  <a:schemeClr val="dk1"/>
                </a:solidFill>
              </a:rPr>
              <a:t>Task Completion</a:t>
            </a:r>
            <a:endParaRPr sz="1122">
              <a:solidFill>
                <a:schemeClr val="dk1"/>
              </a:solidFill>
            </a:endParaRPr>
          </a:p>
          <a:p>
            <a:pPr indent="-299878" lvl="0" marL="285750" rtl="0" algn="l">
              <a:lnSpc>
                <a:spcPct val="95000"/>
              </a:lnSpc>
              <a:spcBef>
                <a:spcPts val="0"/>
              </a:spcBef>
              <a:spcAft>
                <a:spcPts val="0"/>
              </a:spcAft>
              <a:buClr>
                <a:schemeClr val="dk1"/>
              </a:buClr>
              <a:buSzPts val="1123"/>
              <a:buChar char="●"/>
            </a:pPr>
            <a:r>
              <a:rPr lang="en" sz="1122">
                <a:solidFill>
                  <a:schemeClr val="dk1"/>
                </a:solidFill>
              </a:rPr>
              <a:t>Clear Language/Content</a:t>
            </a:r>
            <a:endParaRPr sz="1122">
              <a:solidFill>
                <a:schemeClr val="dk1"/>
              </a:solidFill>
            </a:endParaRPr>
          </a:p>
          <a:p>
            <a:pPr indent="-299878" lvl="1" marL="400050" marR="0" rtl="0" algn="l">
              <a:lnSpc>
                <a:spcPct val="95000"/>
              </a:lnSpc>
              <a:spcBef>
                <a:spcPts val="0"/>
              </a:spcBef>
              <a:spcAft>
                <a:spcPts val="0"/>
              </a:spcAft>
              <a:buClr>
                <a:schemeClr val="dk1"/>
              </a:buClr>
              <a:buSzPts val="1123"/>
              <a:buChar char="○"/>
            </a:pPr>
            <a:r>
              <a:rPr lang="en" sz="1122">
                <a:solidFill>
                  <a:schemeClr val="dk1"/>
                </a:solidFill>
              </a:rPr>
              <a:t>Clear </a:t>
            </a:r>
            <a:r>
              <a:rPr lang="en" sz="1122">
                <a:solidFill>
                  <a:schemeClr val="dk1"/>
                </a:solidFill>
              </a:rPr>
              <a:t>Language</a:t>
            </a:r>
            <a:endParaRPr sz="1122">
              <a:solidFill>
                <a:schemeClr val="dk1"/>
              </a:solidFill>
            </a:endParaRPr>
          </a:p>
          <a:p>
            <a:pPr indent="-299878" lvl="1" marL="400050" marR="0" rtl="0" algn="l">
              <a:lnSpc>
                <a:spcPct val="95000"/>
              </a:lnSpc>
              <a:spcBef>
                <a:spcPts val="0"/>
              </a:spcBef>
              <a:spcAft>
                <a:spcPts val="0"/>
              </a:spcAft>
              <a:buClr>
                <a:schemeClr val="dk1"/>
              </a:buClr>
              <a:buSzPts val="1123"/>
              <a:buChar char="○"/>
            </a:pPr>
            <a:r>
              <a:rPr lang="en" sz="1122">
                <a:solidFill>
                  <a:schemeClr val="dk1"/>
                </a:solidFill>
              </a:rPr>
              <a:t>Default Content</a:t>
            </a:r>
            <a:endParaRPr sz="1122">
              <a:solidFill>
                <a:schemeClr val="dk1"/>
              </a:solidFill>
            </a:endParaRPr>
          </a:p>
          <a:p>
            <a:pPr indent="-299878" lvl="1" marL="400050" marR="0" rtl="0" algn="l">
              <a:lnSpc>
                <a:spcPct val="95000"/>
              </a:lnSpc>
              <a:spcBef>
                <a:spcPts val="0"/>
              </a:spcBef>
              <a:spcAft>
                <a:spcPts val="0"/>
              </a:spcAft>
              <a:buClr>
                <a:schemeClr val="dk1"/>
              </a:buClr>
              <a:buSzPts val="1123"/>
              <a:buChar char="○"/>
            </a:pPr>
            <a:r>
              <a:rPr lang="en" sz="1122">
                <a:solidFill>
                  <a:schemeClr val="dk1"/>
                </a:solidFill>
              </a:rPr>
              <a:t>Wording &amp; Terminology</a:t>
            </a:r>
            <a:endParaRPr sz="1122">
              <a:solidFill>
                <a:schemeClr val="dk1"/>
              </a:solidFill>
            </a:endParaRPr>
          </a:p>
        </p:txBody>
      </p:sp>
      <p:sp>
        <p:nvSpPr>
          <p:cNvPr id="97" name="Google Shape;97;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98" name="Google Shape;98;p18"/>
          <p:cNvPicPr preferRelativeResize="0"/>
          <p:nvPr/>
        </p:nvPicPr>
        <p:blipFill>
          <a:blip r:embed="rId3">
            <a:alphaModFix/>
          </a:blip>
          <a:stretch>
            <a:fillRect/>
          </a:stretch>
        </p:blipFill>
        <p:spPr>
          <a:xfrm>
            <a:off x="7066550" y="3840125"/>
            <a:ext cx="1447174" cy="1133750"/>
          </a:xfrm>
          <a:prstGeom prst="rect">
            <a:avLst/>
          </a:prstGeom>
          <a:noFill/>
          <a:ln>
            <a:noFill/>
          </a:ln>
        </p:spPr>
      </p:pic>
      <p:sp>
        <p:nvSpPr>
          <p:cNvPr id="99" name="Google Shape;99;p18"/>
          <p:cNvSpPr txBox="1"/>
          <p:nvPr/>
        </p:nvSpPr>
        <p:spPr>
          <a:xfrm>
            <a:off x="3627325" y="665425"/>
            <a:ext cx="3000000" cy="3960000"/>
          </a:xfrm>
          <a:prstGeom prst="rect">
            <a:avLst/>
          </a:prstGeom>
          <a:noFill/>
          <a:ln>
            <a:noFill/>
          </a:ln>
        </p:spPr>
        <p:txBody>
          <a:bodyPr anchorCtr="0" anchor="t" bIns="91425" lIns="91425" spcFirstLastPara="1" rIns="91425" wrap="square" tIns="91425">
            <a:spAutoFit/>
          </a:bodyPr>
          <a:lstStyle/>
          <a:p>
            <a:pPr indent="-299878" lvl="0" marL="285750" rtl="0" algn="l">
              <a:lnSpc>
                <a:spcPct val="95000"/>
              </a:lnSpc>
              <a:spcBef>
                <a:spcPts val="0"/>
              </a:spcBef>
              <a:spcAft>
                <a:spcPts val="0"/>
              </a:spcAft>
              <a:buClr>
                <a:schemeClr val="dk1"/>
              </a:buClr>
              <a:buSzPts val="1123"/>
              <a:buChar char="●"/>
            </a:pPr>
            <a:r>
              <a:rPr lang="en" sz="1122">
                <a:solidFill>
                  <a:schemeClr val="dk1"/>
                </a:solidFill>
              </a:rPr>
              <a:t>Alternatives</a:t>
            </a:r>
            <a:endParaRPr sz="1122">
              <a:solidFill>
                <a:schemeClr val="dk1"/>
              </a:solidFill>
            </a:endParaRPr>
          </a:p>
          <a:p>
            <a:pPr indent="-299878" lvl="1" marL="400050" rtl="0" algn="l">
              <a:lnSpc>
                <a:spcPct val="95000"/>
              </a:lnSpc>
              <a:spcBef>
                <a:spcPts val="0"/>
              </a:spcBef>
              <a:spcAft>
                <a:spcPts val="0"/>
              </a:spcAft>
              <a:buClr>
                <a:schemeClr val="dk1"/>
              </a:buClr>
              <a:buSzPts val="1123"/>
              <a:buChar char="○"/>
            </a:pPr>
            <a:r>
              <a:rPr lang="en" sz="1122">
                <a:solidFill>
                  <a:schemeClr val="dk1"/>
                </a:solidFill>
              </a:rPr>
              <a:t>Non-text content</a:t>
            </a:r>
            <a:endParaRPr sz="1122">
              <a:solidFill>
                <a:schemeClr val="dk1"/>
              </a:solidFill>
            </a:endParaRPr>
          </a:p>
          <a:p>
            <a:pPr indent="-299878" lvl="1" marL="400050" rtl="0" algn="l">
              <a:lnSpc>
                <a:spcPct val="95000"/>
              </a:lnSpc>
              <a:spcBef>
                <a:spcPts val="0"/>
              </a:spcBef>
              <a:spcAft>
                <a:spcPts val="0"/>
              </a:spcAft>
              <a:buClr>
                <a:schemeClr val="dk1"/>
              </a:buClr>
              <a:buSzPts val="1123"/>
              <a:buChar char="○"/>
            </a:pPr>
            <a:r>
              <a:rPr lang="en" sz="1122">
                <a:solidFill>
                  <a:schemeClr val="dk1"/>
                </a:solidFill>
              </a:rPr>
              <a:t>Alternatives</a:t>
            </a:r>
            <a:endParaRPr sz="1122">
              <a:solidFill>
                <a:schemeClr val="dk1"/>
              </a:solidFill>
            </a:endParaRPr>
          </a:p>
          <a:p>
            <a:pPr indent="-299878" lvl="1" marL="400050" rtl="0" algn="l">
              <a:lnSpc>
                <a:spcPct val="95000"/>
              </a:lnSpc>
              <a:spcBef>
                <a:spcPts val="0"/>
              </a:spcBef>
              <a:spcAft>
                <a:spcPts val="0"/>
              </a:spcAft>
              <a:buClr>
                <a:schemeClr val="dk1"/>
              </a:buClr>
              <a:buSzPts val="1123"/>
              <a:buChar char="○"/>
            </a:pPr>
            <a:r>
              <a:rPr lang="en" sz="1122">
                <a:solidFill>
                  <a:schemeClr val="dk1"/>
                </a:solidFill>
              </a:rPr>
              <a:t>Media alternatives</a:t>
            </a:r>
            <a:endParaRPr sz="1122">
              <a:solidFill>
                <a:schemeClr val="dk1"/>
              </a:solidFill>
            </a:endParaRPr>
          </a:p>
          <a:p>
            <a:pPr indent="-299878" lvl="0" marL="285750" rtl="0" algn="l">
              <a:lnSpc>
                <a:spcPct val="95000"/>
              </a:lnSpc>
              <a:spcBef>
                <a:spcPts val="0"/>
              </a:spcBef>
              <a:spcAft>
                <a:spcPts val="0"/>
              </a:spcAft>
              <a:buClr>
                <a:schemeClr val="dk1"/>
              </a:buClr>
              <a:buSzPts val="1123"/>
              <a:buChar char="●"/>
            </a:pPr>
            <a:r>
              <a:rPr lang="en" sz="1122">
                <a:solidFill>
                  <a:schemeClr val="dk1"/>
                </a:solidFill>
              </a:rPr>
              <a:t>Structure &amp; Organization</a:t>
            </a:r>
            <a:endParaRPr sz="1122">
              <a:solidFill>
                <a:schemeClr val="dk1"/>
              </a:solidFill>
            </a:endParaRPr>
          </a:p>
          <a:p>
            <a:pPr indent="-299878" lvl="1" marL="400050" rtl="0" algn="l">
              <a:lnSpc>
                <a:spcPct val="95000"/>
              </a:lnSpc>
              <a:spcBef>
                <a:spcPts val="0"/>
              </a:spcBef>
              <a:spcAft>
                <a:spcPts val="0"/>
              </a:spcAft>
              <a:buClr>
                <a:schemeClr val="dk1"/>
              </a:buClr>
              <a:buSzPts val="1123"/>
              <a:buChar char="○"/>
            </a:pPr>
            <a:r>
              <a:rPr lang="en" sz="1122">
                <a:solidFill>
                  <a:schemeClr val="dk1"/>
                </a:solidFill>
              </a:rPr>
              <a:t>Structure &amp; Meaning</a:t>
            </a:r>
            <a:endParaRPr sz="1122">
              <a:solidFill>
                <a:schemeClr val="dk1"/>
              </a:solidFill>
            </a:endParaRPr>
          </a:p>
          <a:p>
            <a:pPr indent="-299878" lvl="1" marL="400050" rtl="0" algn="l">
              <a:lnSpc>
                <a:spcPct val="95000"/>
              </a:lnSpc>
              <a:spcBef>
                <a:spcPts val="0"/>
              </a:spcBef>
              <a:spcAft>
                <a:spcPts val="0"/>
              </a:spcAft>
              <a:buClr>
                <a:schemeClr val="dk1"/>
              </a:buClr>
              <a:buSzPts val="1123"/>
              <a:buChar char="○"/>
            </a:pPr>
            <a:r>
              <a:rPr lang="en" sz="1122">
                <a:solidFill>
                  <a:schemeClr val="dk1"/>
                </a:solidFill>
              </a:rPr>
              <a:t>Structure &amp; Organization</a:t>
            </a:r>
            <a:endParaRPr sz="1122">
              <a:solidFill>
                <a:schemeClr val="dk1"/>
              </a:solidFill>
            </a:endParaRPr>
          </a:p>
          <a:p>
            <a:pPr indent="-299878" lvl="1" marL="400050" rtl="0" algn="l">
              <a:lnSpc>
                <a:spcPct val="95000"/>
              </a:lnSpc>
              <a:spcBef>
                <a:spcPts val="0"/>
              </a:spcBef>
              <a:spcAft>
                <a:spcPts val="0"/>
              </a:spcAft>
              <a:buClr>
                <a:schemeClr val="dk1"/>
              </a:buClr>
              <a:buSzPts val="1123"/>
              <a:buChar char="○"/>
            </a:pPr>
            <a:r>
              <a:rPr lang="en" sz="1122">
                <a:solidFill>
                  <a:schemeClr val="dk1"/>
                </a:solidFill>
              </a:rPr>
              <a:t>Design, Layout &amp; Hierarchy</a:t>
            </a:r>
            <a:endParaRPr sz="1122">
              <a:solidFill>
                <a:schemeClr val="dk1"/>
              </a:solidFill>
            </a:endParaRPr>
          </a:p>
          <a:p>
            <a:pPr indent="-299878" lvl="1" marL="400050" rtl="0" algn="l">
              <a:lnSpc>
                <a:spcPct val="95000"/>
              </a:lnSpc>
              <a:spcBef>
                <a:spcPts val="0"/>
              </a:spcBef>
              <a:spcAft>
                <a:spcPts val="0"/>
              </a:spcAft>
              <a:buClr>
                <a:schemeClr val="dk1"/>
              </a:buClr>
              <a:buSzPts val="1123"/>
              <a:buChar char="○"/>
            </a:pPr>
            <a:r>
              <a:rPr lang="en" sz="1122">
                <a:solidFill>
                  <a:schemeClr val="dk1"/>
                </a:solidFill>
              </a:rPr>
              <a:t>Content Organization and Navigation</a:t>
            </a:r>
            <a:endParaRPr sz="1122">
              <a:solidFill>
                <a:schemeClr val="dk1"/>
              </a:solidFill>
            </a:endParaRPr>
          </a:p>
          <a:p>
            <a:pPr indent="-299878" lvl="0" marL="285750" rtl="0" algn="l">
              <a:lnSpc>
                <a:spcPct val="95000"/>
              </a:lnSpc>
              <a:spcBef>
                <a:spcPts val="0"/>
              </a:spcBef>
              <a:spcAft>
                <a:spcPts val="0"/>
              </a:spcAft>
              <a:buClr>
                <a:schemeClr val="dk1"/>
              </a:buClr>
              <a:buSzPts val="1123"/>
              <a:buChar char="●"/>
            </a:pPr>
            <a:r>
              <a:rPr lang="en" sz="1122">
                <a:solidFill>
                  <a:schemeClr val="dk1"/>
                </a:solidFill>
              </a:rPr>
              <a:t>Input Support</a:t>
            </a:r>
            <a:endParaRPr sz="1122">
              <a:solidFill>
                <a:schemeClr val="dk1"/>
              </a:solidFill>
            </a:endParaRPr>
          </a:p>
          <a:p>
            <a:pPr indent="-299878" lvl="1" marL="400050" rtl="0" algn="l">
              <a:lnSpc>
                <a:spcPct val="95000"/>
              </a:lnSpc>
              <a:spcBef>
                <a:spcPts val="0"/>
              </a:spcBef>
              <a:spcAft>
                <a:spcPts val="0"/>
              </a:spcAft>
              <a:buClr>
                <a:schemeClr val="dk1"/>
              </a:buClr>
              <a:buSzPts val="1123"/>
              <a:buChar char="○"/>
            </a:pPr>
            <a:r>
              <a:rPr lang="en" sz="1122">
                <a:solidFill>
                  <a:schemeClr val="dk1"/>
                </a:solidFill>
              </a:rPr>
              <a:t>Support Input Devices</a:t>
            </a:r>
            <a:endParaRPr sz="1122">
              <a:solidFill>
                <a:schemeClr val="dk1"/>
              </a:solidFill>
            </a:endParaRPr>
          </a:p>
          <a:p>
            <a:pPr indent="-299878" lvl="1" marL="400050" rtl="0" algn="l">
              <a:lnSpc>
                <a:spcPct val="95000"/>
              </a:lnSpc>
              <a:spcBef>
                <a:spcPts val="0"/>
              </a:spcBef>
              <a:spcAft>
                <a:spcPts val="0"/>
              </a:spcAft>
              <a:buClr>
                <a:schemeClr val="dk1"/>
              </a:buClr>
              <a:buSzPts val="1123"/>
              <a:buChar char="○"/>
            </a:pPr>
            <a:r>
              <a:rPr lang="en" sz="1122">
                <a:solidFill>
                  <a:schemeClr val="dk1"/>
                </a:solidFill>
              </a:rPr>
              <a:t>Input types</a:t>
            </a:r>
            <a:endParaRPr sz="1122">
              <a:solidFill>
                <a:schemeClr val="dk1"/>
              </a:solidFill>
            </a:endParaRPr>
          </a:p>
          <a:p>
            <a:pPr indent="-299878" lvl="0" marL="285750" rtl="0" algn="l">
              <a:lnSpc>
                <a:spcPct val="95000"/>
              </a:lnSpc>
              <a:spcBef>
                <a:spcPts val="0"/>
              </a:spcBef>
              <a:spcAft>
                <a:spcPts val="0"/>
              </a:spcAft>
              <a:buClr>
                <a:schemeClr val="dk1"/>
              </a:buClr>
              <a:buSzPts val="1123"/>
              <a:buChar char="●"/>
            </a:pPr>
            <a:r>
              <a:rPr lang="en" sz="1122">
                <a:solidFill>
                  <a:schemeClr val="dk1"/>
                </a:solidFill>
              </a:rPr>
              <a:t>Color, Contrast &amp; Typography</a:t>
            </a:r>
            <a:endParaRPr sz="1122">
              <a:solidFill>
                <a:schemeClr val="dk1"/>
              </a:solidFill>
            </a:endParaRPr>
          </a:p>
          <a:p>
            <a:pPr indent="-299878" lvl="1" marL="400050" rtl="0" algn="l">
              <a:lnSpc>
                <a:spcPct val="95000"/>
              </a:lnSpc>
              <a:spcBef>
                <a:spcPts val="0"/>
              </a:spcBef>
              <a:spcAft>
                <a:spcPts val="0"/>
              </a:spcAft>
              <a:buClr>
                <a:schemeClr val="dk1"/>
              </a:buClr>
              <a:buSzPts val="1123"/>
              <a:buChar char="○"/>
            </a:pPr>
            <a:r>
              <a:rPr lang="en" sz="1122">
                <a:solidFill>
                  <a:schemeClr val="dk1"/>
                </a:solidFill>
              </a:rPr>
              <a:t>Visual needs</a:t>
            </a:r>
            <a:endParaRPr sz="1122">
              <a:solidFill>
                <a:schemeClr val="dk1"/>
              </a:solidFill>
            </a:endParaRPr>
          </a:p>
          <a:p>
            <a:pPr indent="-299878" lvl="0" marL="285750" rtl="0" algn="l">
              <a:lnSpc>
                <a:spcPct val="95000"/>
              </a:lnSpc>
              <a:spcBef>
                <a:spcPts val="0"/>
              </a:spcBef>
              <a:spcAft>
                <a:spcPts val="0"/>
              </a:spcAft>
              <a:buClr>
                <a:schemeClr val="dk1"/>
              </a:buClr>
              <a:buSzPts val="1123"/>
              <a:buChar char="●"/>
            </a:pPr>
            <a:r>
              <a:rPr lang="en" sz="1122">
                <a:solidFill>
                  <a:schemeClr val="dk1"/>
                </a:solidFill>
              </a:rPr>
              <a:t>User Control/Adaptability/Customization</a:t>
            </a:r>
            <a:endParaRPr sz="1122">
              <a:solidFill>
                <a:schemeClr val="dk1"/>
              </a:solidFill>
            </a:endParaRPr>
          </a:p>
          <a:p>
            <a:pPr indent="-299878" lvl="1" marL="400050" rtl="0" algn="l">
              <a:lnSpc>
                <a:spcPct val="95000"/>
              </a:lnSpc>
              <a:spcBef>
                <a:spcPts val="0"/>
              </a:spcBef>
              <a:spcAft>
                <a:spcPts val="0"/>
              </a:spcAft>
              <a:buClr>
                <a:schemeClr val="dk1"/>
              </a:buClr>
              <a:buSzPts val="1123"/>
              <a:buChar char="○"/>
            </a:pPr>
            <a:r>
              <a:rPr lang="en" sz="1122">
                <a:solidFill>
                  <a:schemeClr val="dk1"/>
                </a:solidFill>
              </a:rPr>
              <a:t>Adjust color</a:t>
            </a:r>
            <a:endParaRPr sz="1122">
              <a:solidFill>
                <a:schemeClr val="dk1"/>
              </a:solidFill>
            </a:endParaRPr>
          </a:p>
          <a:p>
            <a:pPr indent="-299878" lvl="1" marL="400050" rtl="0" algn="l">
              <a:lnSpc>
                <a:spcPct val="95000"/>
              </a:lnSpc>
              <a:spcBef>
                <a:spcPts val="0"/>
              </a:spcBef>
              <a:spcAft>
                <a:spcPts val="0"/>
              </a:spcAft>
              <a:buClr>
                <a:schemeClr val="dk1"/>
              </a:buClr>
              <a:buSzPts val="1123"/>
              <a:buChar char="○"/>
            </a:pPr>
            <a:r>
              <a:rPr lang="en" sz="1122">
                <a:solidFill>
                  <a:schemeClr val="dk1"/>
                </a:solidFill>
              </a:rPr>
              <a:t>AT Control</a:t>
            </a:r>
            <a:endParaRPr sz="1122">
              <a:solidFill>
                <a:schemeClr val="dk1"/>
              </a:solidFill>
            </a:endParaRPr>
          </a:p>
          <a:p>
            <a:pPr indent="-299878" lvl="1" marL="400050" rtl="0" algn="l">
              <a:lnSpc>
                <a:spcPct val="95000"/>
              </a:lnSpc>
              <a:spcBef>
                <a:spcPts val="0"/>
              </a:spcBef>
              <a:spcAft>
                <a:spcPts val="0"/>
              </a:spcAft>
              <a:buClr>
                <a:schemeClr val="dk1"/>
              </a:buClr>
              <a:buSzPts val="1123"/>
              <a:buChar char="○"/>
            </a:pPr>
            <a:r>
              <a:rPr lang="en" sz="1122">
                <a:solidFill>
                  <a:schemeClr val="dk1"/>
                </a:solidFill>
              </a:rPr>
              <a:t>Customization</a:t>
            </a:r>
            <a:endParaRPr sz="1122">
              <a:solidFill>
                <a:schemeClr val="dk1"/>
              </a:solidFill>
            </a:endParaRPr>
          </a:p>
          <a:p>
            <a:pPr indent="-299878" lvl="1" marL="400050" rtl="0" algn="l">
              <a:lnSpc>
                <a:spcPct val="95000"/>
              </a:lnSpc>
              <a:spcBef>
                <a:spcPts val="0"/>
              </a:spcBef>
              <a:spcAft>
                <a:spcPts val="0"/>
              </a:spcAft>
              <a:buClr>
                <a:schemeClr val="dk1"/>
              </a:buClr>
              <a:buSzPts val="1123"/>
              <a:buChar char="○"/>
            </a:pPr>
            <a:r>
              <a:rPr lang="en" sz="1122">
                <a:solidFill>
                  <a:schemeClr val="dk1"/>
                </a:solidFill>
              </a:rPr>
              <a:t>Control Distractions</a:t>
            </a:r>
            <a:endParaRPr sz="1122">
              <a:solidFill>
                <a:schemeClr val="dk1"/>
              </a:solidFill>
            </a:endParaRPr>
          </a:p>
          <a:p>
            <a:pPr indent="-299878" lvl="0" marL="285750" rtl="0" algn="l">
              <a:lnSpc>
                <a:spcPct val="95000"/>
              </a:lnSpc>
              <a:spcBef>
                <a:spcPts val="0"/>
              </a:spcBef>
              <a:spcAft>
                <a:spcPts val="0"/>
              </a:spcAft>
              <a:buClr>
                <a:schemeClr val="dk1"/>
              </a:buClr>
              <a:buSzPts val="1123"/>
              <a:buChar char="●"/>
            </a:pPr>
            <a:r>
              <a:rPr lang="en" sz="1122">
                <a:solidFill>
                  <a:schemeClr val="dk1"/>
                </a:solidFill>
              </a:rPr>
              <a:t>Help &amp; Documentation</a:t>
            </a:r>
            <a:endParaRPr sz="1122">
              <a:solidFill>
                <a:schemeClr val="dk1"/>
              </a:solidFill>
            </a:endParaRPr>
          </a:p>
          <a:p>
            <a:pPr indent="-299878" lvl="1" marL="400050" rtl="0" algn="l">
              <a:lnSpc>
                <a:spcPct val="95000"/>
              </a:lnSpc>
              <a:spcBef>
                <a:spcPts val="0"/>
              </a:spcBef>
              <a:spcAft>
                <a:spcPts val="0"/>
              </a:spcAft>
              <a:buClr>
                <a:schemeClr val="dk1"/>
              </a:buClr>
              <a:buSzPts val="1123"/>
              <a:buChar char="○"/>
            </a:pPr>
            <a:r>
              <a:rPr lang="en" sz="1122">
                <a:solidFill>
                  <a:schemeClr val="dk1"/>
                </a:solidFill>
              </a:rPr>
              <a:t>Help &amp; Documentation</a:t>
            </a:r>
            <a:endParaRPr sz="1122">
              <a:solidFill>
                <a:schemeClr val="dk1"/>
              </a:solidFill>
            </a:endParaRPr>
          </a:p>
          <a:p>
            <a:pPr indent="-299878" lvl="1" marL="400050" rtl="0" algn="l">
              <a:lnSpc>
                <a:spcPct val="95000"/>
              </a:lnSpc>
              <a:spcBef>
                <a:spcPts val="0"/>
              </a:spcBef>
              <a:spcAft>
                <a:spcPts val="0"/>
              </a:spcAft>
              <a:buClr>
                <a:schemeClr val="dk1"/>
              </a:buClr>
              <a:buSzPts val="1123"/>
              <a:buChar char="○"/>
            </a:pPr>
            <a:r>
              <a:rPr lang="en" sz="1122">
                <a:solidFill>
                  <a:schemeClr val="dk1"/>
                </a:solidFill>
              </a:rPr>
              <a:t>User Support</a:t>
            </a:r>
            <a:endParaRPr sz="1122">
              <a:solidFill>
                <a:schemeClr val="dk1"/>
              </a:solidFill>
            </a:endParaRPr>
          </a:p>
          <a:p>
            <a:pPr indent="-299878" lvl="1" marL="400050" rtl="0" algn="l">
              <a:lnSpc>
                <a:spcPct val="95000"/>
              </a:lnSpc>
              <a:spcBef>
                <a:spcPts val="0"/>
              </a:spcBef>
              <a:spcAft>
                <a:spcPts val="0"/>
              </a:spcAft>
              <a:buClr>
                <a:schemeClr val="dk1"/>
              </a:buClr>
              <a:buSzPts val="1123"/>
              <a:buChar char="○"/>
            </a:pPr>
            <a:r>
              <a:rPr lang="en" sz="1122">
                <a:solidFill>
                  <a:schemeClr val="dk1"/>
                </a:solidFill>
              </a:rPr>
              <a:t>Provide Instructions</a:t>
            </a:r>
            <a:endParaRPr sz="1122">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9"/>
          <p:cNvSpPr txBox="1"/>
          <p:nvPr>
            <p:ph type="title"/>
          </p:nvPr>
        </p:nvSpPr>
        <p:spPr>
          <a:xfrm>
            <a:off x="311700" y="157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Comparison</a:t>
            </a:r>
            <a:endParaRPr/>
          </a:p>
        </p:txBody>
      </p:sp>
      <p:sp>
        <p:nvSpPr>
          <p:cNvPr id="105" name="Google Shape;105;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106" name="Google Shape;106;p19"/>
          <p:cNvGraphicFramePr/>
          <p:nvPr/>
        </p:nvGraphicFramePr>
        <p:xfrm>
          <a:off x="403050" y="854925"/>
          <a:ext cx="3000000" cy="3000000"/>
        </p:xfrm>
        <a:graphic>
          <a:graphicData uri="http://schemas.openxmlformats.org/drawingml/2006/table">
            <a:tbl>
              <a:tblPr>
                <a:noFill/>
                <a:tableStyleId>{0A7C89F4-4210-4A4B-9017-E1553BF96626}</a:tableStyleId>
              </a:tblPr>
              <a:tblGrid>
                <a:gridCol w="4034700"/>
                <a:gridCol w="4034700"/>
              </a:tblGrid>
              <a:tr h="310100">
                <a:tc>
                  <a:txBody>
                    <a:bodyPr/>
                    <a:lstStyle/>
                    <a:p>
                      <a:pPr indent="0" lvl="0" marL="0" rtl="0" algn="l">
                        <a:spcBef>
                          <a:spcPts val="0"/>
                        </a:spcBef>
                        <a:spcAft>
                          <a:spcPts val="0"/>
                        </a:spcAft>
                        <a:buNone/>
                      </a:pPr>
                      <a:r>
                        <a:rPr b="1" lang="en" sz="1100"/>
                        <a:t>Option 1</a:t>
                      </a:r>
                      <a:endParaRPr b="1" sz="1100"/>
                    </a:p>
                  </a:txBody>
                  <a:tcPr marT="45700" marB="45700" marR="91425" marL="91425">
                    <a:solidFill>
                      <a:schemeClr val="lt2"/>
                    </a:solidFill>
                  </a:tcPr>
                </a:tc>
                <a:tc>
                  <a:txBody>
                    <a:bodyPr/>
                    <a:lstStyle/>
                    <a:p>
                      <a:pPr indent="0" lvl="0" marL="0" rtl="0" algn="l">
                        <a:spcBef>
                          <a:spcPts val="0"/>
                        </a:spcBef>
                        <a:spcAft>
                          <a:spcPts val="0"/>
                        </a:spcAft>
                        <a:buNone/>
                      </a:pPr>
                      <a:r>
                        <a:rPr b="1" lang="en" sz="1100"/>
                        <a:t>Option 2</a:t>
                      </a:r>
                      <a:endParaRPr b="1" sz="1100"/>
                    </a:p>
                  </a:txBody>
                  <a:tcPr marT="45700" marB="45700" marR="91425" marL="91425">
                    <a:solidFill>
                      <a:schemeClr val="lt2"/>
                    </a:solidFill>
                  </a:tcPr>
                </a:tc>
              </a:tr>
              <a:tr h="310100">
                <a:tc>
                  <a:txBody>
                    <a:bodyPr/>
                    <a:lstStyle/>
                    <a:p>
                      <a:pPr indent="0" lvl="0" marL="0" rtl="0" algn="l">
                        <a:lnSpc>
                          <a:spcPct val="115000"/>
                        </a:lnSpc>
                        <a:spcBef>
                          <a:spcPts val="0"/>
                        </a:spcBef>
                        <a:spcAft>
                          <a:spcPts val="0"/>
                        </a:spcAft>
                        <a:buNone/>
                      </a:pPr>
                      <a:r>
                        <a:rPr lang="en" sz="1100">
                          <a:solidFill>
                            <a:schemeClr val="dk1"/>
                          </a:solidFill>
                        </a:rPr>
                        <a:t>Prevent Harm &amp; Deception</a:t>
                      </a:r>
                      <a:endParaRPr sz="1100"/>
                    </a:p>
                  </a:txBody>
                  <a:tcPr marT="45700" marB="45700" marR="91425" marL="91425"/>
                </a:tc>
                <a:tc>
                  <a:txBody>
                    <a:bodyPr/>
                    <a:lstStyle/>
                    <a:p>
                      <a:pPr indent="0" lvl="0" marL="0" rtl="0" algn="l">
                        <a:lnSpc>
                          <a:spcPct val="95000"/>
                        </a:lnSpc>
                        <a:spcBef>
                          <a:spcPts val="0"/>
                        </a:spcBef>
                        <a:spcAft>
                          <a:spcPts val="0"/>
                        </a:spcAft>
                        <a:buNone/>
                      </a:pPr>
                      <a:r>
                        <a:rPr lang="en" sz="1100">
                          <a:solidFill>
                            <a:schemeClr val="dk1"/>
                          </a:solidFill>
                        </a:rPr>
                        <a:t>Prevent Harm &amp; Deception</a:t>
                      </a:r>
                      <a:endParaRPr sz="1100"/>
                    </a:p>
                  </a:txBody>
                  <a:tcPr marT="45700" marB="45700" marR="91425" marL="91425"/>
                </a:tc>
              </a:tr>
              <a:tr h="310100">
                <a:tc>
                  <a:txBody>
                    <a:bodyPr/>
                    <a:lstStyle/>
                    <a:p>
                      <a:pPr indent="0" lvl="0" marL="0" rtl="0" algn="l">
                        <a:lnSpc>
                          <a:spcPct val="115000"/>
                        </a:lnSpc>
                        <a:spcBef>
                          <a:spcPts val="0"/>
                        </a:spcBef>
                        <a:spcAft>
                          <a:spcPts val="0"/>
                        </a:spcAft>
                        <a:buNone/>
                      </a:pPr>
                      <a:r>
                        <a:rPr lang="en" sz="1100">
                          <a:solidFill>
                            <a:schemeClr val="dk1"/>
                          </a:solidFill>
                        </a:rPr>
                        <a:t>Controls</a:t>
                      </a:r>
                      <a:endParaRPr sz="1100"/>
                    </a:p>
                  </a:txBody>
                  <a:tcPr marT="45700" marB="45700" marR="91425" marL="91425"/>
                </a:tc>
                <a:tc>
                  <a:txBody>
                    <a:bodyPr/>
                    <a:lstStyle/>
                    <a:p>
                      <a:pPr indent="0" lvl="0" marL="0" rtl="0" algn="l">
                        <a:lnSpc>
                          <a:spcPct val="115000"/>
                        </a:lnSpc>
                        <a:spcBef>
                          <a:spcPts val="0"/>
                        </a:spcBef>
                        <a:spcAft>
                          <a:spcPts val="0"/>
                        </a:spcAft>
                        <a:buNone/>
                      </a:pPr>
                      <a:r>
                        <a:rPr lang="en" sz="1100">
                          <a:solidFill>
                            <a:schemeClr val="dk1"/>
                          </a:solidFill>
                        </a:rPr>
                        <a:t>Controls</a:t>
                      </a:r>
                      <a:endParaRPr sz="1100"/>
                    </a:p>
                  </a:txBody>
                  <a:tcPr marT="45700" marB="45700" marR="91425" marL="91425"/>
                </a:tc>
              </a:tr>
              <a:tr h="480700">
                <a:tc>
                  <a:txBody>
                    <a:bodyPr/>
                    <a:lstStyle/>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Consistent Control Design &amp; Interaction / </a:t>
                      </a:r>
                      <a:br>
                        <a:rPr lang="en" sz="1100">
                          <a:solidFill>
                            <a:schemeClr val="dk1"/>
                          </a:solidFill>
                        </a:rPr>
                      </a:br>
                      <a:r>
                        <a:rPr lang="en" sz="1100">
                          <a:solidFill>
                            <a:schemeClr val="dk1"/>
                          </a:solidFill>
                        </a:rPr>
                        <a:t>Navigation &amp; Orientation</a:t>
                      </a:r>
                      <a:endParaRPr sz="1100"/>
                    </a:p>
                  </a:txBody>
                  <a:tcPr marT="45700" marB="45700" marR="91425" marL="91425"/>
                </a:tc>
                <a:tc>
                  <a:txBody>
                    <a:bodyPr/>
                    <a:lstStyle/>
                    <a:p>
                      <a:pPr indent="0" lvl="0" marL="0" rtl="0" algn="l">
                        <a:lnSpc>
                          <a:spcPct val="115000"/>
                        </a:lnSpc>
                        <a:spcBef>
                          <a:spcPts val="0"/>
                        </a:spcBef>
                        <a:spcAft>
                          <a:spcPts val="0"/>
                        </a:spcAft>
                        <a:buNone/>
                      </a:pPr>
                      <a:r>
                        <a:rPr lang="en" sz="1100"/>
                        <a:t>Orientation</a:t>
                      </a:r>
                      <a:endParaRPr sz="1100"/>
                    </a:p>
                  </a:txBody>
                  <a:tcPr marT="45700" marB="45700" marR="91425" marL="91425"/>
                </a:tc>
              </a:tr>
              <a:tr h="310100">
                <a:tc>
                  <a:txBody>
                    <a:bodyPr/>
                    <a:lstStyle/>
                    <a:p>
                      <a:pPr indent="0" lvl="0" marL="0" rtl="0" algn="l">
                        <a:lnSpc>
                          <a:spcPct val="115000"/>
                        </a:lnSpc>
                        <a:spcBef>
                          <a:spcPts val="0"/>
                        </a:spcBef>
                        <a:spcAft>
                          <a:spcPts val="0"/>
                        </a:spcAft>
                        <a:buNone/>
                      </a:pPr>
                      <a:r>
                        <a:rPr lang="en" sz="1100">
                          <a:solidFill>
                            <a:schemeClr val="dk1"/>
                          </a:solidFill>
                        </a:rPr>
                        <a:t>Processes and data-entry</a:t>
                      </a:r>
                      <a:endParaRPr sz="1100"/>
                    </a:p>
                  </a:txBody>
                  <a:tcPr marT="45700" marB="45700" marR="91425" marL="91425"/>
                </a:tc>
                <a:tc>
                  <a:txBody>
                    <a:bodyPr/>
                    <a:lstStyle/>
                    <a:p>
                      <a:pPr indent="0" lvl="0" marL="0" rtl="0" algn="l">
                        <a:lnSpc>
                          <a:spcPct val="95000"/>
                        </a:lnSpc>
                        <a:spcBef>
                          <a:spcPts val="0"/>
                        </a:spcBef>
                        <a:spcAft>
                          <a:spcPts val="0"/>
                        </a:spcAft>
                        <a:buNone/>
                      </a:pPr>
                      <a:r>
                        <a:rPr lang="en" sz="1100">
                          <a:solidFill>
                            <a:schemeClr val="dk1"/>
                          </a:solidFill>
                        </a:rPr>
                        <a:t>Process and Task Completion</a:t>
                      </a:r>
                      <a:endParaRPr sz="1100"/>
                    </a:p>
                  </a:txBody>
                  <a:tcPr marT="45700" marB="45700" marR="91425" marL="91425"/>
                </a:tc>
              </a:tr>
              <a:tr h="310100">
                <a:tc>
                  <a:txBody>
                    <a:bodyPr/>
                    <a:lstStyle/>
                    <a:p>
                      <a:pPr indent="0" lvl="0" marL="0" rtl="0" algn="l">
                        <a:lnSpc>
                          <a:spcPct val="115000"/>
                        </a:lnSpc>
                        <a:spcBef>
                          <a:spcPts val="0"/>
                        </a:spcBef>
                        <a:spcAft>
                          <a:spcPts val="0"/>
                        </a:spcAft>
                        <a:buNone/>
                      </a:pPr>
                      <a:r>
                        <a:rPr lang="en" sz="1100">
                          <a:solidFill>
                            <a:schemeClr val="dk1"/>
                          </a:solidFill>
                        </a:rPr>
                        <a:t>Clear Language / Wording and Terminology</a:t>
                      </a:r>
                      <a:endParaRPr sz="1100"/>
                    </a:p>
                  </a:txBody>
                  <a:tcPr marT="45700" marB="45700" marR="91425" marL="91425"/>
                </a:tc>
                <a:tc>
                  <a:txBody>
                    <a:bodyPr/>
                    <a:lstStyle/>
                    <a:p>
                      <a:pPr indent="0" lvl="0" marL="0" rtl="0" algn="l">
                        <a:lnSpc>
                          <a:spcPct val="95000"/>
                        </a:lnSpc>
                        <a:spcBef>
                          <a:spcPts val="0"/>
                        </a:spcBef>
                        <a:spcAft>
                          <a:spcPts val="0"/>
                        </a:spcAft>
                        <a:buNone/>
                      </a:pPr>
                      <a:r>
                        <a:rPr lang="en" sz="1100">
                          <a:solidFill>
                            <a:schemeClr val="dk1"/>
                          </a:solidFill>
                        </a:rPr>
                        <a:t>Clear Language/Content</a:t>
                      </a:r>
                      <a:endParaRPr sz="1100"/>
                    </a:p>
                  </a:txBody>
                  <a:tcPr marT="45700" marB="45700" marR="91425" marL="91425"/>
                </a:tc>
              </a:tr>
              <a:tr h="310100">
                <a:tc>
                  <a:txBody>
                    <a:bodyPr/>
                    <a:lstStyle/>
                    <a:p>
                      <a:pPr indent="0" lvl="0" marL="0" rtl="0" algn="l">
                        <a:lnSpc>
                          <a:spcPct val="115000"/>
                        </a:lnSpc>
                        <a:spcBef>
                          <a:spcPts val="0"/>
                        </a:spcBef>
                        <a:spcAft>
                          <a:spcPts val="0"/>
                        </a:spcAft>
                        <a:buNone/>
                      </a:pPr>
                      <a:r>
                        <a:rPr lang="en" sz="1100">
                          <a:solidFill>
                            <a:schemeClr val="dk1"/>
                          </a:solidFill>
                        </a:rPr>
                        <a:t>Non-text content / Media Alternatives</a:t>
                      </a:r>
                      <a:endParaRPr sz="1100"/>
                    </a:p>
                  </a:txBody>
                  <a:tcPr marT="45700" marB="45700" marR="91425" marL="91425"/>
                </a:tc>
                <a:tc>
                  <a:txBody>
                    <a:bodyPr/>
                    <a:lstStyle/>
                    <a:p>
                      <a:pPr indent="0" lvl="0" marL="0" rtl="0" algn="l">
                        <a:spcBef>
                          <a:spcPts val="0"/>
                        </a:spcBef>
                        <a:spcAft>
                          <a:spcPts val="0"/>
                        </a:spcAft>
                        <a:buNone/>
                      </a:pPr>
                      <a:r>
                        <a:rPr lang="en" sz="1100"/>
                        <a:t>Alternatives</a:t>
                      </a:r>
                      <a:endParaRPr sz="1100"/>
                    </a:p>
                  </a:txBody>
                  <a:tcPr marT="45700" marB="45700" marR="91425" marL="91425"/>
                </a:tc>
              </a:tr>
              <a:tr h="310100">
                <a:tc>
                  <a:txBody>
                    <a:bodyPr/>
                    <a:lstStyle/>
                    <a:p>
                      <a:pPr indent="0" lvl="0" marL="0" rtl="0" algn="l">
                        <a:spcBef>
                          <a:spcPts val="0"/>
                        </a:spcBef>
                        <a:spcAft>
                          <a:spcPts val="0"/>
                        </a:spcAft>
                        <a:buNone/>
                      </a:pPr>
                      <a:r>
                        <a:rPr lang="en" sz="1100"/>
                        <a:t>Structure &amp; Meaning  / Organization</a:t>
                      </a:r>
                      <a:endParaRPr sz="1100"/>
                    </a:p>
                  </a:txBody>
                  <a:tcPr marT="45700" marB="45700" marR="91425" marL="91425"/>
                </a:tc>
                <a:tc>
                  <a:txBody>
                    <a:bodyPr/>
                    <a:lstStyle/>
                    <a:p>
                      <a:pPr indent="0" lvl="0" marL="0" rtl="0" algn="l">
                        <a:spcBef>
                          <a:spcPts val="0"/>
                        </a:spcBef>
                        <a:spcAft>
                          <a:spcPts val="0"/>
                        </a:spcAft>
                        <a:buNone/>
                      </a:pPr>
                      <a:r>
                        <a:rPr lang="en" sz="1100"/>
                        <a:t>Structure &amp; Organization</a:t>
                      </a:r>
                      <a:endParaRPr sz="1100"/>
                    </a:p>
                  </a:txBody>
                  <a:tcPr marT="45700" marB="45700" marR="91425" marL="91425"/>
                </a:tc>
              </a:tr>
              <a:tr h="310100">
                <a:tc>
                  <a:txBody>
                    <a:bodyPr/>
                    <a:lstStyle/>
                    <a:p>
                      <a:pPr indent="0" lvl="0" marL="0" rtl="0" algn="l">
                        <a:spcBef>
                          <a:spcPts val="0"/>
                        </a:spcBef>
                        <a:spcAft>
                          <a:spcPts val="0"/>
                        </a:spcAft>
                        <a:buNone/>
                      </a:pPr>
                      <a:r>
                        <a:rPr lang="en" sz="1100"/>
                        <a:t>Design, Layout, &amp; Hierarchy</a:t>
                      </a:r>
                      <a:endParaRPr sz="1100"/>
                    </a:p>
                  </a:txBody>
                  <a:tcPr marT="45700" marB="45700" marR="91425" marL="91425"/>
                </a:tc>
                <a:tc>
                  <a:txBody>
                    <a:bodyPr/>
                    <a:lstStyle/>
                    <a:p>
                      <a:pPr indent="0" lvl="0" marL="0" rtl="0" algn="l">
                        <a:spcBef>
                          <a:spcPts val="0"/>
                        </a:spcBef>
                        <a:spcAft>
                          <a:spcPts val="0"/>
                        </a:spcAft>
                        <a:buNone/>
                      </a:pPr>
                      <a:r>
                        <a:rPr lang="en" sz="1100"/>
                        <a:t>[</a:t>
                      </a:r>
                      <a:r>
                        <a:rPr lang="en" sz="1100"/>
                        <a:t>Included</a:t>
                      </a:r>
                      <a:r>
                        <a:rPr lang="en" sz="1100"/>
                        <a:t> in Structure &amp; Organization]</a:t>
                      </a:r>
                      <a:endParaRPr sz="1100"/>
                    </a:p>
                  </a:txBody>
                  <a:tcPr marT="45700" marB="45700" marR="91425" marL="91425"/>
                </a:tc>
              </a:tr>
              <a:tr h="310100">
                <a:tc>
                  <a:txBody>
                    <a:bodyPr/>
                    <a:lstStyle/>
                    <a:p>
                      <a:pPr indent="0" lvl="0" marL="0" rtl="0" algn="l">
                        <a:spcBef>
                          <a:spcPts val="0"/>
                        </a:spcBef>
                        <a:spcAft>
                          <a:spcPts val="0"/>
                        </a:spcAft>
                        <a:buNone/>
                      </a:pPr>
                      <a:r>
                        <a:rPr lang="en" sz="1100"/>
                        <a:t>Support Input Devices</a:t>
                      </a:r>
                      <a:endParaRPr sz="1100"/>
                    </a:p>
                  </a:txBody>
                  <a:tcPr marT="45700" marB="45700" marR="91425" marL="91425"/>
                </a:tc>
                <a:tc>
                  <a:txBody>
                    <a:bodyPr/>
                    <a:lstStyle/>
                    <a:p>
                      <a:pPr indent="0" lvl="0" marL="0" rtl="0" algn="l">
                        <a:lnSpc>
                          <a:spcPct val="95000"/>
                        </a:lnSpc>
                        <a:spcBef>
                          <a:spcPts val="0"/>
                        </a:spcBef>
                        <a:spcAft>
                          <a:spcPts val="0"/>
                        </a:spcAft>
                        <a:buNone/>
                      </a:pPr>
                      <a:r>
                        <a:rPr lang="en" sz="1100">
                          <a:solidFill>
                            <a:schemeClr val="dk1"/>
                          </a:solidFill>
                        </a:rPr>
                        <a:t>Input Support</a:t>
                      </a:r>
                      <a:endParaRPr sz="1100"/>
                    </a:p>
                  </a:txBody>
                  <a:tcPr marT="45700" marB="45700" marR="91425" marL="91425"/>
                </a:tc>
              </a:tr>
              <a:tr h="310100">
                <a:tc>
                  <a:txBody>
                    <a:bodyPr/>
                    <a:lstStyle/>
                    <a:p>
                      <a:pPr indent="0" lvl="0" marL="0" rtl="0" algn="l">
                        <a:spcBef>
                          <a:spcPts val="0"/>
                        </a:spcBef>
                        <a:spcAft>
                          <a:spcPts val="0"/>
                        </a:spcAft>
                        <a:buNone/>
                      </a:pPr>
                      <a:r>
                        <a:rPr lang="en" sz="1100"/>
                        <a:t>Color, Typography &amp; Contrast</a:t>
                      </a:r>
                      <a:endParaRPr sz="1100"/>
                    </a:p>
                  </a:txBody>
                  <a:tcPr marT="45700" marB="45700" marR="91425" marL="91425"/>
                </a:tc>
                <a:tc>
                  <a:txBody>
                    <a:bodyPr/>
                    <a:lstStyle/>
                    <a:p>
                      <a:pPr indent="0" lvl="0" marL="0" rtl="0" algn="l">
                        <a:spcBef>
                          <a:spcPts val="0"/>
                        </a:spcBef>
                        <a:spcAft>
                          <a:spcPts val="0"/>
                        </a:spcAft>
                        <a:buNone/>
                      </a:pPr>
                      <a:r>
                        <a:rPr lang="en" sz="1100"/>
                        <a:t>Color, Contrast &amp; Typography</a:t>
                      </a:r>
                      <a:endParaRPr sz="1100"/>
                    </a:p>
                  </a:txBody>
                  <a:tcPr marT="45700" marB="45700" marR="91425" marL="91425"/>
                </a:tc>
              </a:tr>
              <a:tr h="310100">
                <a:tc>
                  <a:txBody>
                    <a:bodyPr/>
                    <a:lstStyle/>
                    <a:p>
                      <a:pPr indent="0" lvl="0" marL="0" rtl="0" algn="l">
                        <a:spcBef>
                          <a:spcPts val="0"/>
                        </a:spcBef>
                        <a:spcAft>
                          <a:spcPts val="0"/>
                        </a:spcAft>
                        <a:buNone/>
                      </a:pPr>
                      <a:r>
                        <a:rPr lang="en" sz="1100"/>
                        <a:t>Adaptability &amp; Customization</a:t>
                      </a:r>
                      <a:endParaRPr sz="1100"/>
                    </a:p>
                  </a:txBody>
                  <a:tcPr marT="45700" marB="45700" marR="91425" marL="91425"/>
                </a:tc>
                <a:tc>
                  <a:txBody>
                    <a:bodyPr/>
                    <a:lstStyle/>
                    <a:p>
                      <a:pPr indent="0" lvl="0" marL="0" rtl="0" algn="l">
                        <a:spcBef>
                          <a:spcPts val="0"/>
                        </a:spcBef>
                        <a:spcAft>
                          <a:spcPts val="0"/>
                        </a:spcAft>
                        <a:buNone/>
                      </a:pPr>
                      <a:r>
                        <a:rPr lang="en" sz="1100"/>
                        <a:t>User Control/Adaptability/Customization</a:t>
                      </a:r>
                      <a:endParaRPr sz="1100"/>
                    </a:p>
                  </a:txBody>
                  <a:tcPr marT="45700" marB="45700" marR="91425" marL="91425"/>
                </a:tc>
              </a:tr>
              <a:tr h="310100">
                <a:tc>
                  <a:txBody>
                    <a:bodyPr/>
                    <a:lstStyle/>
                    <a:p>
                      <a:pPr indent="0" lvl="0" marL="0" rtl="0" algn="l">
                        <a:spcBef>
                          <a:spcPts val="0"/>
                        </a:spcBef>
                        <a:spcAft>
                          <a:spcPts val="0"/>
                        </a:spcAft>
                        <a:buNone/>
                      </a:pPr>
                      <a:r>
                        <a:t/>
                      </a:r>
                      <a:endParaRPr sz="1100"/>
                    </a:p>
                  </a:txBody>
                  <a:tcPr marT="45700" marB="45700" marR="91425" marL="91425"/>
                </a:tc>
                <a:tc>
                  <a:txBody>
                    <a:bodyPr/>
                    <a:lstStyle/>
                    <a:p>
                      <a:pPr indent="0" lvl="0" marL="0" rtl="0" algn="l">
                        <a:spcBef>
                          <a:spcPts val="0"/>
                        </a:spcBef>
                        <a:spcAft>
                          <a:spcPts val="0"/>
                        </a:spcAft>
                        <a:buNone/>
                      </a:pPr>
                      <a:r>
                        <a:rPr lang="en" sz="1100"/>
                        <a:t>Help &amp; Documentation</a:t>
                      </a:r>
                      <a:endParaRPr sz="1100"/>
                    </a:p>
                  </a:txBody>
                  <a:tcPr marT="45700" marB="45700" marR="91425" marL="91425"/>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0"/>
          <p:cNvSpPr txBox="1"/>
          <p:nvPr>
            <p:ph type="title"/>
          </p:nvPr>
        </p:nvSpPr>
        <p:spPr>
          <a:xfrm>
            <a:off x="311700" y="1579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Comparison (Adjusted to compare categories)</a:t>
            </a:r>
            <a:endParaRPr/>
          </a:p>
        </p:txBody>
      </p:sp>
      <p:sp>
        <p:nvSpPr>
          <p:cNvPr id="112" name="Google Shape;112;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113" name="Google Shape;113;p20"/>
          <p:cNvGraphicFramePr/>
          <p:nvPr/>
        </p:nvGraphicFramePr>
        <p:xfrm>
          <a:off x="403050" y="854925"/>
          <a:ext cx="3000000" cy="3000000"/>
        </p:xfrm>
        <a:graphic>
          <a:graphicData uri="http://schemas.openxmlformats.org/drawingml/2006/table">
            <a:tbl>
              <a:tblPr>
                <a:noFill/>
                <a:tableStyleId>{0A7C89F4-4210-4A4B-9017-E1553BF96626}</a:tableStyleId>
              </a:tblPr>
              <a:tblGrid>
                <a:gridCol w="4034700"/>
                <a:gridCol w="4034700"/>
              </a:tblGrid>
              <a:tr h="310100">
                <a:tc>
                  <a:txBody>
                    <a:bodyPr/>
                    <a:lstStyle/>
                    <a:p>
                      <a:pPr indent="0" lvl="0" marL="0" rtl="0" algn="l">
                        <a:spcBef>
                          <a:spcPts val="0"/>
                        </a:spcBef>
                        <a:spcAft>
                          <a:spcPts val="0"/>
                        </a:spcAft>
                        <a:buNone/>
                      </a:pPr>
                      <a:r>
                        <a:rPr b="1" lang="en" sz="1100"/>
                        <a:t>Option 1 (Type of Content)</a:t>
                      </a:r>
                      <a:endParaRPr b="1" sz="1100"/>
                    </a:p>
                  </a:txBody>
                  <a:tcPr marT="45700" marB="45700" marR="91425" marL="91425">
                    <a:solidFill>
                      <a:schemeClr val="lt2"/>
                    </a:solidFill>
                  </a:tcPr>
                </a:tc>
                <a:tc>
                  <a:txBody>
                    <a:bodyPr/>
                    <a:lstStyle/>
                    <a:p>
                      <a:pPr indent="0" lvl="0" marL="0" rtl="0" algn="l">
                        <a:spcBef>
                          <a:spcPts val="0"/>
                        </a:spcBef>
                        <a:spcAft>
                          <a:spcPts val="0"/>
                        </a:spcAft>
                        <a:buNone/>
                      </a:pPr>
                      <a:r>
                        <a:rPr b="1" lang="en" sz="1100"/>
                        <a:t>Option 2 (What to Provide)</a:t>
                      </a:r>
                      <a:endParaRPr b="1" sz="1100"/>
                    </a:p>
                  </a:txBody>
                  <a:tcPr marT="45700" marB="45700" marR="91425" marL="91425">
                    <a:solidFill>
                      <a:schemeClr val="lt2"/>
                    </a:solidFill>
                  </a:tcPr>
                </a:tc>
              </a:tr>
              <a:tr h="310100">
                <a:tc>
                  <a:txBody>
                    <a:bodyPr/>
                    <a:lstStyle/>
                    <a:p>
                      <a:pPr indent="0" lvl="0" marL="0" rtl="0" algn="l">
                        <a:lnSpc>
                          <a:spcPct val="115000"/>
                        </a:lnSpc>
                        <a:spcBef>
                          <a:spcPts val="0"/>
                        </a:spcBef>
                        <a:spcAft>
                          <a:spcPts val="0"/>
                        </a:spcAft>
                        <a:buNone/>
                      </a:pPr>
                      <a:r>
                        <a:rPr lang="en" sz="1100">
                          <a:solidFill>
                            <a:schemeClr val="dk1"/>
                          </a:solidFill>
                        </a:rPr>
                        <a:t>(</a:t>
                      </a:r>
                      <a:r>
                        <a:rPr lang="en" sz="1100">
                          <a:solidFill>
                            <a:schemeClr val="dk1"/>
                          </a:solidFill>
                        </a:rPr>
                        <a:t>Prevent Harm &amp; Deception)</a:t>
                      </a:r>
                      <a:endParaRPr sz="1100"/>
                    </a:p>
                  </a:txBody>
                  <a:tcPr marT="45700" marB="45700" marR="91425" marL="91425"/>
                </a:tc>
                <a:tc>
                  <a:txBody>
                    <a:bodyPr/>
                    <a:lstStyle/>
                    <a:p>
                      <a:pPr indent="0" lvl="0" marL="0" rtl="0" algn="l">
                        <a:lnSpc>
                          <a:spcPct val="95000"/>
                        </a:lnSpc>
                        <a:spcBef>
                          <a:spcPts val="0"/>
                        </a:spcBef>
                        <a:spcAft>
                          <a:spcPts val="0"/>
                        </a:spcAft>
                        <a:buNone/>
                      </a:pPr>
                      <a:r>
                        <a:rPr lang="en" sz="1100">
                          <a:solidFill>
                            <a:schemeClr val="dk1"/>
                          </a:solidFill>
                        </a:rPr>
                        <a:t>Prevent Harm &amp; Deception</a:t>
                      </a:r>
                      <a:endParaRPr sz="1100"/>
                    </a:p>
                  </a:txBody>
                  <a:tcPr marT="45700" marB="45700" marR="91425" marL="91425"/>
                </a:tc>
              </a:tr>
              <a:tr h="310100">
                <a:tc>
                  <a:txBody>
                    <a:bodyPr/>
                    <a:lstStyle/>
                    <a:p>
                      <a:pPr indent="0" lvl="0" marL="0" rtl="0" algn="l">
                        <a:lnSpc>
                          <a:spcPct val="115000"/>
                        </a:lnSpc>
                        <a:spcBef>
                          <a:spcPts val="0"/>
                        </a:spcBef>
                        <a:spcAft>
                          <a:spcPts val="0"/>
                        </a:spcAft>
                        <a:buNone/>
                      </a:pPr>
                      <a:r>
                        <a:rPr lang="en" sz="1100">
                          <a:solidFill>
                            <a:schemeClr val="dk1"/>
                          </a:solidFill>
                        </a:rPr>
                        <a:t>Controls</a:t>
                      </a:r>
                      <a:endParaRPr sz="1100"/>
                    </a:p>
                  </a:txBody>
                  <a:tcPr marT="45700" marB="45700" marR="91425" marL="91425"/>
                </a:tc>
                <a:tc>
                  <a:txBody>
                    <a:bodyPr/>
                    <a:lstStyle/>
                    <a:p>
                      <a:pPr indent="0" lvl="0" marL="0" rtl="0" algn="l">
                        <a:lnSpc>
                          <a:spcPct val="115000"/>
                        </a:lnSpc>
                        <a:spcBef>
                          <a:spcPts val="0"/>
                        </a:spcBef>
                        <a:spcAft>
                          <a:spcPts val="0"/>
                        </a:spcAft>
                        <a:buNone/>
                      </a:pPr>
                      <a:r>
                        <a:rPr lang="en" sz="1100">
                          <a:solidFill>
                            <a:schemeClr val="dk1"/>
                          </a:solidFill>
                        </a:rPr>
                        <a:t>Provide usable c</a:t>
                      </a:r>
                      <a:r>
                        <a:rPr lang="en" sz="1100">
                          <a:solidFill>
                            <a:schemeClr val="dk1"/>
                          </a:solidFill>
                        </a:rPr>
                        <a:t>ontrols</a:t>
                      </a:r>
                      <a:endParaRPr sz="1100"/>
                    </a:p>
                  </a:txBody>
                  <a:tcPr marT="45700" marB="45700" marR="91425" marL="91425"/>
                </a:tc>
              </a:tr>
              <a:tr h="480700">
                <a:tc>
                  <a:txBody>
                    <a:bodyPr/>
                    <a:lstStyle/>
                    <a:p>
                      <a:pPr indent="0" lvl="0" marL="0" rtl="0" algn="l">
                        <a:lnSpc>
                          <a:spcPct val="115000"/>
                        </a:lnSpc>
                        <a:spcBef>
                          <a:spcPts val="0"/>
                        </a:spcBef>
                        <a:spcAft>
                          <a:spcPts val="0"/>
                        </a:spcAft>
                        <a:buClr>
                          <a:schemeClr val="dk1"/>
                        </a:buClr>
                        <a:buSzPts val="1100"/>
                        <a:buFont typeface="Arial"/>
                        <a:buNone/>
                      </a:pPr>
                      <a:r>
                        <a:rPr lang="en" sz="1100">
                          <a:solidFill>
                            <a:schemeClr val="dk1"/>
                          </a:solidFill>
                        </a:rPr>
                        <a:t>Consistent Interaction / </a:t>
                      </a:r>
                      <a:br>
                        <a:rPr lang="en" sz="1100">
                          <a:solidFill>
                            <a:schemeClr val="dk1"/>
                          </a:solidFill>
                        </a:rPr>
                      </a:br>
                      <a:r>
                        <a:rPr lang="en" sz="1100">
                          <a:solidFill>
                            <a:schemeClr val="dk1"/>
                          </a:solidFill>
                        </a:rPr>
                        <a:t>Navigation &amp; Orientation</a:t>
                      </a:r>
                      <a:endParaRPr sz="1100"/>
                    </a:p>
                  </a:txBody>
                  <a:tcPr marT="45700" marB="45700" marR="91425" marL="91425"/>
                </a:tc>
                <a:tc>
                  <a:txBody>
                    <a:bodyPr/>
                    <a:lstStyle/>
                    <a:p>
                      <a:pPr indent="0" lvl="0" marL="0" rtl="0" algn="l">
                        <a:lnSpc>
                          <a:spcPct val="115000"/>
                        </a:lnSpc>
                        <a:spcBef>
                          <a:spcPts val="0"/>
                        </a:spcBef>
                        <a:spcAft>
                          <a:spcPts val="0"/>
                        </a:spcAft>
                        <a:buNone/>
                      </a:pPr>
                      <a:r>
                        <a:rPr lang="en" sz="1100"/>
                        <a:t>Help user orient</a:t>
                      </a:r>
                      <a:endParaRPr sz="1100"/>
                    </a:p>
                  </a:txBody>
                  <a:tcPr marT="45700" marB="45700" marR="91425" marL="91425"/>
                </a:tc>
              </a:tr>
              <a:tr h="310100">
                <a:tc>
                  <a:txBody>
                    <a:bodyPr/>
                    <a:lstStyle/>
                    <a:p>
                      <a:pPr indent="0" lvl="0" marL="0" rtl="0" algn="l">
                        <a:lnSpc>
                          <a:spcPct val="115000"/>
                        </a:lnSpc>
                        <a:spcBef>
                          <a:spcPts val="0"/>
                        </a:spcBef>
                        <a:spcAft>
                          <a:spcPts val="0"/>
                        </a:spcAft>
                        <a:buNone/>
                      </a:pPr>
                      <a:r>
                        <a:rPr lang="en" sz="1100">
                          <a:solidFill>
                            <a:schemeClr val="dk1"/>
                          </a:solidFill>
                        </a:rPr>
                        <a:t>Processes and data-entry</a:t>
                      </a:r>
                      <a:endParaRPr sz="1100"/>
                    </a:p>
                  </a:txBody>
                  <a:tcPr marT="45700" marB="45700" marR="91425" marL="91425"/>
                </a:tc>
                <a:tc>
                  <a:txBody>
                    <a:bodyPr/>
                    <a:lstStyle/>
                    <a:p>
                      <a:pPr indent="0" lvl="0" marL="0" rtl="0" algn="l">
                        <a:lnSpc>
                          <a:spcPct val="95000"/>
                        </a:lnSpc>
                        <a:spcBef>
                          <a:spcPts val="0"/>
                        </a:spcBef>
                        <a:spcAft>
                          <a:spcPts val="0"/>
                        </a:spcAft>
                        <a:buNone/>
                      </a:pPr>
                      <a:r>
                        <a:rPr lang="en" sz="1100">
                          <a:solidFill>
                            <a:schemeClr val="dk1"/>
                          </a:solidFill>
                        </a:rPr>
                        <a:t>Support Processes </a:t>
                      </a:r>
                      <a:r>
                        <a:rPr lang="en" sz="1100">
                          <a:solidFill>
                            <a:schemeClr val="dk1"/>
                          </a:solidFill>
                        </a:rPr>
                        <a:t>and Task Completion</a:t>
                      </a:r>
                      <a:endParaRPr sz="1100"/>
                    </a:p>
                  </a:txBody>
                  <a:tcPr marT="45700" marB="45700" marR="91425" marL="91425"/>
                </a:tc>
              </a:tr>
              <a:tr h="310100">
                <a:tc>
                  <a:txBody>
                    <a:bodyPr/>
                    <a:lstStyle/>
                    <a:p>
                      <a:pPr indent="0" lvl="0" marL="0" rtl="0" algn="l">
                        <a:lnSpc>
                          <a:spcPct val="115000"/>
                        </a:lnSpc>
                        <a:spcBef>
                          <a:spcPts val="0"/>
                        </a:spcBef>
                        <a:spcAft>
                          <a:spcPts val="0"/>
                        </a:spcAft>
                        <a:buNone/>
                      </a:pPr>
                      <a:r>
                        <a:rPr lang="en" sz="1100">
                          <a:solidFill>
                            <a:schemeClr val="dk1"/>
                          </a:solidFill>
                        </a:rPr>
                        <a:t>Clear Language / Wording and Terminology</a:t>
                      </a:r>
                      <a:endParaRPr sz="1100"/>
                    </a:p>
                  </a:txBody>
                  <a:tcPr marT="45700" marB="45700" marR="91425" marL="91425"/>
                </a:tc>
                <a:tc>
                  <a:txBody>
                    <a:bodyPr/>
                    <a:lstStyle/>
                    <a:p>
                      <a:pPr indent="0" lvl="0" marL="0" rtl="0" algn="l">
                        <a:lnSpc>
                          <a:spcPct val="95000"/>
                        </a:lnSpc>
                        <a:spcBef>
                          <a:spcPts val="0"/>
                        </a:spcBef>
                        <a:spcAft>
                          <a:spcPts val="0"/>
                        </a:spcAft>
                        <a:buNone/>
                      </a:pPr>
                      <a:r>
                        <a:rPr lang="en" sz="1100">
                          <a:solidFill>
                            <a:schemeClr val="dk1"/>
                          </a:solidFill>
                        </a:rPr>
                        <a:t>Provide C</a:t>
                      </a:r>
                      <a:r>
                        <a:rPr lang="en" sz="1100">
                          <a:solidFill>
                            <a:schemeClr val="dk1"/>
                          </a:solidFill>
                        </a:rPr>
                        <a:t>lear Language/Content</a:t>
                      </a:r>
                      <a:endParaRPr sz="1100"/>
                    </a:p>
                  </a:txBody>
                  <a:tcPr marT="45700" marB="45700" marR="91425" marL="91425"/>
                </a:tc>
              </a:tr>
              <a:tr h="310100">
                <a:tc>
                  <a:txBody>
                    <a:bodyPr/>
                    <a:lstStyle/>
                    <a:p>
                      <a:pPr indent="0" lvl="0" marL="0" rtl="0" algn="l">
                        <a:lnSpc>
                          <a:spcPct val="115000"/>
                        </a:lnSpc>
                        <a:spcBef>
                          <a:spcPts val="0"/>
                        </a:spcBef>
                        <a:spcAft>
                          <a:spcPts val="0"/>
                        </a:spcAft>
                        <a:buNone/>
                      </a:pPr>
                      <a:r>
                        <a:rPr lang="en" sz="1100">
                          <a:solidFill>
                            <a:schemeClr val="dk1"/>
                          </a:solidFill>
                        </a:rPr>
                        <a:t>Visual and Auditory</a:t>
                      </a:r>
                      <a:r>
                        <a:rPr lang="en" sz="1100">
                          <a:solidFill>
                            <a:schemeClr val="dk1"/>
                          </a:solidFill>
                        </a:rPr>
                        <a:t> Alternatives</a:t>
                      </a:r>
                      <a:endParaRPr sz="1100"/>
                    </a:p>
                  </a:txBody>
                  <a:tcPr marT="45700" marB="45700" marR="91425" marL="91425"/>
                </a:tc>
                <a:tc>
                  <a:txBody>
                    <a:bodyPr/>
                    <a:lstStyle/>
                    <a:p>
                      <a:pPr indent="0" lvl="0" marL="0" rtl="0" algn="l">
                        <a:spcBef>
                          <a:spcPts val="0"/>
                        </a:spcBef>
                        <a:spcAft>
                          <a:spcPts val="0"/>
                        </a:spcAft>
                        <a:buNone/>
                      </a:pPr>
                      <a:r>
                        <a:rPr lang="en" sz="1100"/>
                        <a:t>Provide a</a:t>
                      </a:r>
                      <a:r>
                        <a:rPr lang="en" sz="1100"/>
                        <a:t>lternative formats</a:t>
                      </a:r>
                      <a:endParaRPr sz="1100"/>
                    </a:p>
                  </a:txBody>
                  <a:tcPr marT="45700" marB="45700" marR="91425" marL="91425"/>
                </a:tc>
              </a:tr>
              <a:tr h="310100">
                <a:tc>
                  <a:txBody>
                    <a:bodyPr/>
                    <a:lstStyle/>
                    <a:p>
                      <a:pPr indent="0" lvl="0" marL="0" rtl="0" algn="l">
                        <a:spcBef>
                          <a:spcPts val="0"/>
                        </a:spcBef>
                        <a:spcAft>
                          <a:spcPts val="0"/>
                        </a:spcAft>
                        <a:buNone/>
                      </a:pPr>
                      <a:r>
                        <a:rPr lang="en" sz="1100"/>
                        <a:t>Structure &amp; Meaning</a:t>
                      </a:r>
                      <a:endParaRPr sz="1100"/>
                    </a:p>
                  </a:txBody>
                  <a:tcPr marT="45700" marB="45700" marR="91425" marL="91425"/>
                </a:tc>
                <a:tc>
                  <a:txBody>
                    <a:bodyPr/>
                    <a:lstStyle/>
                    <a:p>
                      <a:pPr indent="0" lvl="0" marL="0" rtl="0" algn="l">
                        <a:spcBef>
                          <a:spcPts val="0"/>
                        </a:spcBef>
                        <a:spcAft>
                          <a:spcPts val="0"/>
                        </a:spcAft>
                        <a:buNone/>
                      </a:pPr>
                      <a:r>
                        <a:rPr lang="en" sz="1100"/>
                        <a:t>Organize and structure content</a:t>
                      </a:r>
                      <a:endParaRPr sz="1100"/>
                    </a:p>
                  </a:txBody>
                  <a:tcPr marT="45700" marB="45700" marR="91425" marL="91425"/>
                </a:tc>
              </a:tr>
              <a:tr h="310100">
                <a:tc>
                  <a:txBody>
                    <a:bodyPr/>
                    <a:lstStyle/>
                    <a:p>
                      <a:pPr indent="0" lvl="0" marL="0" rtl="0" algn="l">
                        <a:spcBef>
                          <a:spcPts val="0"/>
                        </a:spcBef>
                        <a:spcAft>
                          <a:spcPts val="0"/>
                        </a:spcAft>
                        <a:buNone/>
                      </a:pPr>
                      <a:r>
                        <a:rPr lang="en" sz="1100"/>
                        <a:t>Design, Layout, &amp; Hierarchy</a:t>
                      </a:r>
                      <a:endParaRPr sz="1100"/>
                    </a:p>
                  </a:txBody>
                  <a:tcPr marT="45700" marB="45700" marR="91425" marL="91425"/>
                </a:tc>
                <a:tc>
                  <a:txBody>
                    <a:bodyPr/>
                    <a:lstStyle/>
                    <a:p>
                      <a:pPr indent="0" lvl="0" marL="0" rtl="0" algn="l">
                        <a:spcBef>
                          <a:spcPts val="0"/>
                        </a:spcBef>
                        <a:spcAft>
                          <a:spcPts val="0"/>
                        </a:spcAft>
                        <a:buNone/>
                      </a:pPr>
                      <a:r>
                        <a:rPr lang="en" sz="1100"/>
                        <a:t>[Included in Structure &amp; Organization]</a:t>
                      </a:r>
                      <a:endParaRPr sz="1100"/>
                    </a:p>
                  </a:txBody>
                  <a:tcPr marT="45700" marB="45700" marR="91425" marL="91425"/>
                </a:tc>
              </a:tr>
              <a:tr h="310100">
                <a:tc>
                  <a:txBody>
                    <a:bodyPr/>
                    <a:lstStyle/>
                    <a:p>
                      <a:pPr indent="0" lvl="0" marL="0" rtl="0" algn="l">
                        <a:spcBef>
                          <a:spcPts val="0"/>
                        </a:spcBef>
                        <a:spcAft>
                          <a:spcPts val="0"/>
                        </a:spcAft>
                        <a:buNone/>
                      </a:pPr>
                      <a:r>
                        <a:rPr lang="en" sz="1100"/>
                        <a:t>Input Agnostic</a:t>
                      </a:r>
                      <a:endParaRPr sz="1100"/>
                    </a:p>
                  </a:txBody>
                  <a:tcPr marT="45700" marB="45700" marR="91425" marL="91425"/>
                </a:tc>
                <a:tc>
                  <a:txBody>
                    <a:bodyPr/>
                    <a:lstStyle/>
                    <a:p>
                      <a:pPr indent="0" lvl="0" marL="0" rtl="0" algn="l">
                        <a:lnSpc>
                          <a:spcPct val="95000"/>
                        </a:lnSpc>
                        <a:spcBef>
                          <a:spcPts val="0"/>
                        </a:spcBef>
                        <a:spcAft>
                          <a:spcPts val="0"/>
                        </a:spcAft>
                        <a:buNone/>
                      </a:pPr>
                      <a:r>
                        <a:rPr lang="en" sz="1100">
                          <a:solidFill>
                            <a:schemeClr val="dk1"/>
                          </a:solidFill>
                        </a:rPr>
                        <a:t>Support </a:t>
                      </a:r>
                      <a:r>
                        <a:rPr lang="en" sz="1100">
                          <a:solidFill>
                            <a:schemeClr val="dk1"/>
                          </a:solidFill>
                        </a:rPr>
                        <a:t>Input </a:t>
                      </a:r>
                      <a:endParaRPr sz="1100"/>
                    </a:p>
                  </a:txBody>
                  <a:tcPr marT="45700" marB="45700" marR="91425" marL="91425"/>
                </a:tc>
              </a:tr>
              <a:tr h="310100">
                <a:tc>
                  <a:txBody>
                    <a:bodyPr/>
                    <a:lstStyle/>
                    <a:p>
                      <a:pPr indent="0" lvl="0" marL="0" rtl="0" algn="l">
                        <a:spcBef>
                          <a:spcPts val="0"/>
                        </a:spcBef>
                        <a:spcAft>
                          <a:spcPts val="0"/>
                        </a:spcAft>
                        <a:buNone/>
                      </a:pPr>
                      <a:r>
                        <a:rPr lang="en" sz="1100"/>
                        <a:t>Color, Typography &amp; Contrast</a:t>
                      </a:r>
                      <a:endParaRPr sz="1100"/>
                    </a:p>
                  </a:txBody>
                  <a:tcPr marT="45700" marB="45700" marR="91425" marL="91425"/>
                </a:tc>
                <a:tc>
                  <a:txBody>
                    <a:bodyPr/>
                    <a:lstStyle/>
                    <a:p>
                      <a:pPr indent="0" lvl="0" marL="0" rtl="0" algn="l">
                        <a:spcBef>
                          <a:spcPts val="0"/>
                        </a:spcBef>
                        <a:spcAft>
                          <a:spcPts val="0"/>
                        </a:spcAft>
                        <a:buNone/>
                      </a:pPr>
                      <a:r>
                        <a:rPr lang="en" sz="1100"/>
                        <a:t>Distinguish</a:t>
                      </a:r>
                      <a:r>
                        <a:rPr lang="en" sz="1100"/>
                        <a:t> content through</a:t>
                      </a:r>
                      <a:r>
                        <a:rPr lang="en" sz="1100"/>
                        <a:t> contrast &amp; clear typography</a:t>
                      </a:r>
                      <a:endParaRPr sz="1100"/>
                    </a:p>
                  </a:txBody>
                  <a:tcPr marT="45700" marB="45700" marR="91425" marL="91425"/>
                </a:tc>
              </a:tr>
              <a:tr h="310100">
                <a:tc>
                  <a:txBody>
                    <a:bodyPr/>
                    <a:lstStyle/>
                    <a:p>
                      <a:pPr indent="0" lvl="0" marL="0" rtl="0" algn="l">
                        <a:spcBef>
                          <a:spcPts val="0"/>
                        </a:spcBef>
                        <a:spcAft>
                          <a:spcPts val="0"/>
                        </a:spcAft>
                        <a:buNone/>
                      </a:pPr>
                      <a:r>
                        <a:rPr lang="en" sz="1100"/>
                        <a:t>Adaptability &amp; Customization</a:t>
                      </a:r>
                      <a:endParaRPr sz="1100"/>
                    </a:p>
                  </a:txBody>
                  <a:tcPr marT="45700" marB="45700" marR="91425" marL="91425"/>
                </a:tc>
                <a:tc>
                  <a:txBody>
                    <a:bodyPr/>
                    <a:lstStyle/>
                    <a:p>
                      <a:pPr indent="0" lvl="0" marL="0" rtl="0" algn="l">
                        <a:spcBef>
                          <a:spcPts val="0"/>
                        </a:spcBef>
                        <a:spcAft>
                          <a:spcPts val="0"/>
                        </a:spcAft>
                        <a:buNone/>
                      </a:pPr>
                      <a:r>
                        <a:rPr lang="en" sz="1100"/>
                        <a:t>Support a</a:t>
                      </a:r>
                      <a:r>
                        <a:rPr lang="en" sz="1100"/>
                        <a:t>daptability &amp; customization</a:t>
                      </a:r>
                      <a:endParaRPr sz="1100"/>
                    </a:p>
                  </a:txBody>
                  <a:tcPr marT="45700" marB="45700" marR="91425" marL="91425"/>
                </a:tc>
              </a:tr>
              <a:tr h="310100">
                <a:tc>
                  <a:txBody>
                    <a:bodyPr/>
                    <a:lstStyle/>
                    <a:p>
                      <a:pPr indent="0" lvl="0" marL="0" rtl="0" algn="l">
                        <a:spcBef>
                          <a:spcPts val="0"/>
                        </a:spcBef>
                        <a:spcAft>
                          <a:spcPts val="0"/>
                        </a:spcAft>
                        <a:buNone/>
                      </a:pPr>
                      <a:r>
                        <a:t/>
                      </a:r>
                      <a:endParaRPr sz="1100"/>
                    </a:p>
                  </a:txBody>
                  <a:tcPr marT="45700" marB="45700" marR="91425" marL="91425"/>
                </a:tc>
                <a:tc>
                  <a:txBody>
                    <a:bodyPr/>
                    <a:lstStyle/>
                    <a:p>
                      <a:pPr indent="0" lvl="0" marL="0" rtl="0" algn="l">
                        <a:spcBef>
                          <a:spcPts val="0"/>
                        </a:spcBef>
                        <a:spcAft>
                          <a:spcPts val="0"/>
                        </a:spcAft>
                        <a:buNone/>
                      </a:pPr>
                      <a:r>
                        <a:rPr lang="en" sz="1100"/>
                        <a:t>Provide h</a:t>
                      </a:r>
                      <a:r>
                        <a:rPr lang="en" sz="1100"/>
                        <a:t>elp &amp; documentation</a:t>
                      </a:r>
                      <a:endParaRPr sz="1100"/>
                    </a:p>
                  </a:txBody>
                  <a:tcPr marT="45700" marB="45700" marR="91425" marL="91425"/>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steps</a:t>
            </a:r>
            <a:endParaRPr/>
          </a:p>
        </p:txBody>
      </p:sp>
      <p:sp>
        <p:nvSpPr>
          <p:cNvPr id="119" name="Google Shape;119;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descr="A left to right diagram showing a bunch of unsorted outcomes on the left, leading to emergent categories, to analysis, to recommended categories, to a nicely organised group of boxes on the right." id="120" name="Google Shape;120;p21"/>
          <p:cNvPicPr preferRelativeResize="0"/>
          <p:nvPr/>
        </p:nvPicPr>
        <p:blipFill>
          <a:blip r:embed="rId3">
            <a:alphaModFix/>
          </a:blip>
          <a:stretch>
            <a:fillRect/>
          </a:stretch>
        </p:blipFill>
        <p:spPr>
          <a:xfrm>
            <a:off x="152400" y="1278025"/>
            <a:ext cx="8839204" cy="33147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