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9.xml" ContentType="application/vnd.openxmlformats-officedocument.presentationml.tags+xml"/>
  <Override PartName="/ppt/notesSlides/notesSlide50.xml" ContentType="application/vnd.openxmlformats-officedocument.presentationml.notesSlide+xml"/>
  <Override PartName="/ppt/tags/tag20.xml" ContentType="application/vnd.openxmlformats-officedocument.presentationml.tags+xml"/>
  <Override PartName="/ppt/notesSlides/notesSlide51.xml" ContentType="application/vnd.openxmlformats-officedocument.presentationml.notesSlide+xml"/>
  <Override PartName="/ppt/tags/tag21.xml" ContentType="application/vnd.openxmlformats-officedocument.presentationml.tags+xml"/>
  <Override PartName="/ppt/notesSlides/notesSlide52.xml" ContentType="application/vnd.openxmlformats-officedocument.presentationml.notesSlide+xml"/>
  <Override PartName="/ppt/tags/tag22.xml" ContentType="application/vnd.openxmlformats-officedocument.presentationml.tags+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tags/tag26.xml" ContentType="application/vnd.openxmlformats-officedocument.presentationml.tags+xml"/>
  <Override PartName="/ppt/notesSlides/notesSlide57.xml" ContentType="application/vnd.openxmlformats-officedocument.presentationml.notesSlide+xml"/>
  <Override PartName="/ppt/tags/tag27.xml" ContentType="application/vnd.openxmlformats-officedocument.presentationml.tags+xml"/>
  <Override PartName="/ppt/notesSlides/notesSlide58.xml" ContentType="application/vnd.openxmlformats-officedocument.presentationml.notesSlide+xml"/>
  <Override PartName="/ppt/tags/tag28.xml" ContentType="application/vnd.openxmlformats-officedocument.presentationml.tags+xml"/>
  <Override PartName="/ppt/notesSlides/notesSlide59.xml" ContentType="application/vnd.openxmlformats-officedocument.presentationml.notesSlide+xml"/>
  <Override PartName="/ppt/tags/tag29.xml" ContentType="application/vnd.openxmlformats-officedocument.presentationml.tags+xml"/>
  <Override PartName="/ppt/notesSlides/notesSlide60.xml" ContentType="application/vnd.openxmlformats-officedocument.presentationml.notesSlide+xml"/>
  <Override PartName="/ppt/tags/tag30.xml" ContentType="application/vnd.openxmlformats-officedocument.presentationml.tags+xml"/>
  <Override PartName="/ppt/notesSlides/notesSlide61.xml" ContentType="application/vnd.openxmlformats-officedocument.presentationml.notesSlide+xml"/>
  <Override PartName="/ppt/tags/tag31.xml" ContentType="application/vnd.openxmlformats-officedocument.presentationml.tags+xml"/>
  <Override PartName="/ppt/notesSlides/notesSlide62.xml" ContentType="application/vnd.openxmlformats-officedocument.presentationml.notesSlide+xml"/>
  <Override PartName="/ppt/tags/tag32.xml" ContentType="application/vnd.openxmlformats-officedocument.presentationml.tags+xml"/>
  <Override PartName="/ppt/notesSlides/notesSlide63.xml" ContentType="application/vnd.openxmlformats-officedocument.presentationml.notesSlide+xml"/>
  <Override PartName="/ppt/tags/tag33.xml" ContentType="application/vnd.openxmlformats-officedocument.presentationml.tags+xml"/>
  <Override PartName="/ppt/notesSlides/notesSlide64.xml" ContentType="application/vnd.openxmlformats-officedocument.presentationml.notesSlide+xml"/>
  <Override PartName="/ppt/tags/tag34.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5.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tags/tag4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44.xml" ContentType="application/vnd.openxmlformats-officedocument.presentationml.tags+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tags/tag49.xml" ContentType="application/vnd.openxmlformats-officedocument.presentationml.tags+xml"/>
  <Override PartName="/ppt/notesSlides/notesSlide89.xml" ContentType="application/vnd.openxmlformats-officedocument.presentationml.notesSlide+xml"/>
  <Override PartName="/ppt/tags/tag50.xml" ContentType="application/vnd.openxmlformats-officedocument.presentationml.tags+xml"/>
  <Override PartName="/ppt/notesSlides/notesSlide90.xml" ContentType="application/vnd.openxmlformats-officedocument.presentationml.notesSlide+xml"/>
  <Override PartName="/ppt/tags/tag51.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2.xml" ContentType="application/vnd.openxmlformats-officedocument.presentationml.tags+xml"/>
  <Override PartName="/ppt/notesSlides/notesSlide93.xml" ContentType="application/vnd.openxmlformats-officedocument.presentationml.notesSlide+xml"/>
  <Override PartName="/ppt/tags/tag53.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4.xml" ContentType="application/vnd.openxmlformats-officedocument.presentationml.tags+xml"/>
  <Override PartName="/ppt/notesSlides/notesSlide96.xml" ContentType="application/vnd.openxmlformats-officedocument.presentationml.notesSlide+xml"/>
  <Override PartName="/ppt/tags/tag55.xml" ContentType="application/vnd.openxmlformats-officedocument.presentationml.tags+xml"/>
  <Override PartName="/ppt/notesSlides/notesSlide97.xml" ContentType="application/vnd.openxmlformats-officedocument.presentationml.notesSlide+xml"/>
  <Override PartName="/ppt/tags/tag56.xml" ContentType="application/vnd.openxmlformats-officedocument.presentationml.tags+xml"/>
  <Override PartName="/ppt/notesSlides/notesSlide98.xml" ContentType="application/vnd.openxmlformats-officedocument.presentationml.notesSlide+xml"/>
  <Override PartName="/ppt/tags/tag57.xml" ContentType="application/vnd.openxmlformats-officedocument.presentationml.tags+xml"/>
  <Override PartName="/ppt/notesSlides/notesSlide99.xml" ContentType="application/vnd.openxmlformats-officedocument.presentationml.notesSlide+xml"/>
  <Override PartName="/ppt/tags/tag58.xml" ContentType="application/vnd.openxmlformats-officedocument.presentationml.tags+xml"/>
  <Override PartName="/ppt/notesSlides/notesSlide100.xml" ContentType="application/vnd.openxmlformats-officedocument.presentationml.notesSlide+xml"/>
  <Override PartName="/ppt/tags/tag59.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60.xml" ContentType="application/vnd.openxmlformats-officedocument.presentationml.tags+xml"/>
  <Override PartName="/ppt/notesSlides/notesSlide103.xml" ContentType="application/vnd.openxmlformats-officedocument.presentationml.notesSlide+xml"/>
  <Override PartName="/ppt/tags/tag61.xml" ContentType="application/vnd.openxmlformats-officedocument.presentationml.tags+xml"/>
  <Override PartName="/ppt/notesSlides/notesSlide104.xml" ContentType="application/vnd.openxmlformats-officedocument.presentationml.notesSlide+xml"/>
  <Override PartName="/ppt/tags/tag62.xml" ContentType="application/vnd.openxmlformats-officedocument.presentationml.tags+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63.xml" ContentType="application/vnd.openxmlformats-officedocument.presentationml.tags+xml"/>
  <Override PartName="/ppt/notesSlides/notesSlide115.xml" ContentType="application/vnd.openxmlformats-officedocument.presentationml.notesSlide+xml"/>
  <Override PartName="/ppt/tags/tag64.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65.xml" ContentType="application/vnd.openxmlformats-officedocument.presentationml.tags+xml"/>
  <Override PartName="/ppt/notesSlides/notesSlide118.xml" ContentType="application/vnd.openxmlformats-officedocument.presentationml.notesSlide+xml"/>
  <Override PartName="/ppt/tags/tag66.xml" ContentType="application/vnd.openxmlformats-officedocument.presentationml.tags+xml"/>
  <Override PartName="/ppt/notesSlides/notesSlide119.xml" ContentType="application/vnd.openxmlformats-officedocument.presentationml.notesSlide+xml"/>
  <Override PartName="/ppt/tags/tag67.xml" ContentType="application/vnd.openxmlformats-officedocument.presentationml.tags+xml"/>
  <Override PartName="/ppt/notesSlides/notesSlide120.xml" ContentType="application/vnd.openxmlformats-officedocument.presentationml.notesSlide+xml"/>
  <Override PartName="/ppt/tags/tag68.xml" ContentType="application/vnd.openxmlformats-officedocument.presentationml.tags+xml"/>
  <Override PartName="/ppt/notesSlides/notesSlide121.xml" ContentType="application/vnd.openxmlformats-officedocument.presentationml.notesSlide+xml"/>
  <Override PartName="/ppt/tags/tag69.xml" ContentType="application/vnd.openxmlformats-officedocument.presentationml.tags+xml"/>
  <Override PartName="/ppt/notesSlides/notesSlide122.xml" ContentType="application/vnd.openxmlformats-officedocument.presentationml.notesSlide+xml"/>
  <Override PartName="/ppt/tags/tag70.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71.xml" ContentType="application/vnd.openxmlformats-officedocument.presentationml.tags+xml"/>
  <Override PartName="/ppt/notesSlides/notesSlide125.xml" ContentType="application/vnd.openxmlformats-officedocument.presentationml.notesSlide+xml"/>
  <Override PartName="/ppt/tags/tag72.xml" ContentType="application/vnd.openxmlformats-officedocument.presentationml.tags+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tags/tag73.xml" ContentType="application/vnd.openxmlformats-officedocument.presentationml.tags+xml"/>
  <Override PartName="/ppt/notesSlides/notesSlide128.xml" ContentType="application/vnd.openxmlformats-officedocument.presentationml.notesSlide+xml"/>
  <Override PartName="/ppt/tags/tag74.xml" ContentType="application/vnd.openxmlformats-officedocument.presentationml.tags+xml"/>
  <Override PartName="/ppt/notesSlides/notesSlide129.xml" ContentType="application/vnd.openxmlformats-officedocument.presentationml.notesSlide+xml"/>
  <Override PartName="/ppt/tags/tag75.xml" ContentType="application/vnd.openxmlformats-officedocument.presentationml.tags+xml"/>
  <Override PartName="/ppt/notesSlides/notesSlide130.xml" ContentType="application/vnd.openxmlformats-officedocument.presentationml.notesSlide+xml"/>
  <Override PartName="/ppt/tags/tag76.xml" ContentType="application/vnd.openxmlformats-officedocument.presentationml.tags+xml"/>
  <Override PartName="/ppt/notesSlides/notesSlide131.xml" ContentType="application/vnd.openxmlformats-officedocument.presentationml.notesSlide+xml"/>
  <Override PartName="/ppt/tags/tag77.xml" ContentType="application/vnd.openxmlformats-officedocument.presentationml.tags+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78.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79.xml" ContentType="application/vnd.openxmlformats-officedocument.presentationml.tags+xml"/>
  <Override PartName="/ppt/notesSlides/notesSlide137.xml" ContentType="application/vnd.openxmlformats-officedocument.presentationml.notesSlide+xml"/>
  <Override PartName="/ppt/tags/tag80.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81.xml" ContentType="application/vnd.openxmlformats-officedocument.presentationml.tags+xml"/>
  <Override PartName="/ppt/notesSlides/notesSlide140.xml" ContentType="application/vnd.openxmlformats-officedocument.presentationml.notesSlide+xml"/>
  <Override PartName="/ppt/tags/tag82.xml" ContentType="application/vnd.openxmlformats-officedocument.presentationml.tags+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tags/tag83.xml" ContentType="application/vnd.openxmlformats-officedocument.presentationml.tags+xml"/>
  <Override PartName="/ppt/notesSlides/notesSlide143.xml" ContentType="application/vnd.openxmlformats-officedocument.presentationml.notesSlide+xml"/>
  <Override PartName="/ppt/tags/tag84.xml" ContentType="application/vnd.openxmlformats-officedocument.presentationml.tags+xml"/>
  <Override PartName="/ppt/notesSlides/notesSlide144.xml" ContentType="application/vnd.openxmlformats-officedocument.presentationml.notesSlide+xml"/>
  <Override PartName="/ppt/tags/tag85.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1"/>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315" r:id="rId40"/>
    <p:sldId id="316" r:id="rId41"/>
    <p:sldId id="317" r:id="rId42"/>
    <p:sldId id="318" r:id="rId43"/>
    <p:sldId id="319" r:id="rId44"/>
    <p:sldId id="320" r:id="rId45"/>
    <p:sldId id="321"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8" r:id="rId71"/>
    <p:sldId id="347" r:id="rId72"/>
    <p:sldId id="353" r:id="rId73"/>
    <p:sldId id="354" r:id="rId74"/>
    <p:sldId id="355" r:id="rId75"/>
    <p:sldId id="356" r:id="rId76"/>
    <p:sldId id="357" r:id="rId77"/>
    <p:sldId id="358" r:id="rId78"/>
    <p:sldId id="359" r:id="rId79"/>
    <p:sldId id="370" r:id="rId80"/>
    <p:sldId id="371" r:id="rId81"/>
    <p:sldId id="372" r:id="rId82"/>
    <p:sldId id="360" r:id="rId83"/>
    <p:sldId id="373" r:id="rId84"/>
    <p:sldId id="374" r:id="rId85"/>
    <p:sldId id="362" r:id="rId86"/>
    <p:sldId id="364" r:id="rId87"/>
    <p:sldId id="375" r:id="rId88"/>
    <p:sldId id="367" r:id="rId89"/>
    <p:sldId id="368" r:id="rId90"/>
    <p:sldId id="269" r:id="rId91"/>
    <p:sldId id="292" r:id="rId92"/>
    <p:sldId id="293" r:id="rId93"/>
    <p:sldId id="296" r:id="rId94"/>
    <p:sldId id="297" r:id="rId95"/>
    <p:sldId id="298" r:id="rId96"/>
    <p:sldId id="294" r:id="rId97"/>
    <p:sldId id="295" r:id="rId98"/>
    <p:sldId id="299" r:id="rId99"/>
    <p:sldId id="300" r:id="rId100"/>
    <p:sldId id="301" r:id="rId101"/>
    <p:sldId id="302" r:id="rId102"/>
    <p:sldId id="303" r:id="rId103"/>
    <p:sldId id="432" r:id="rId104"/>
    <p:sldId id="309" r:id="rId105"/>
    <p:sldId id="311" r:id="rId106"/>
    <p:sldId id="312" r:id="rId107"/>
    <p:sldId id="313" r:id="rId108"/>
    <p:sldId id="314" r:id="rId109"/>
    <p:sldId id="352" r:id="rId110"/>
    <p:sldId id="349" r:id="rId111"/>
    <p:sldId id="350" r:id="rId112"/>
    <p:sldId id="351" r:id="rId113"/>
    <p:sldId id="389" r:id="rId114"/>
    <p:sldId id="390" r:id="rId115"/>
    <p:sldId id="391" r:id="rId116"/>
    <p:sldId id="392" r:id="rId117"/>
    <p:sldId id="393" r:id="rId118"/>
    <p:sldId id="394" r:id="rId119"/>
    <p:sldId id="395" r:id="rId120"/>
    <p:sldId id="396" r:id="rId121"/>
    <p:sldId id="397" r:id="rId122"/>
    <p:sldId id="398" r:id="rId123"/>
    <p:sldId id="399" r:id="rId124"/>
    <p:sldId id="400" r:id="rId125"/>
    <p:sldId id="401" r:id="rId126"/>
    <p:sldId id="402" r:id="rId127"/>
    <p:sldId id="403" r:id="rId128"/>
    <p:sldId id="404" r:id="rId129"/>
    <p:sldId id="408" r:id="rId130"/>
    <p:sldId id="409" r:id="rId131"/>
    <p:sldId id="410" r:id="rId132"/>
    <p:sldId id="411" r:id="rId133"/>
    <p:sldId id="412" r:id="rId134"/>
    <p:sldId id="413" r:id="rId135"/>
    <p:sldId id="414" r:id="rId136"/>
    <p:sldId id="415" r:id="rId137"/>
    <p:sldId id="416" r:id="rId138"/>
    <p:sldId id="417" r:id="rId139"/>
    <p:sldId id="418" r:id="rId140"/>
    <p:sldId id="419" r:id="rId141"/>
    <p:sldId id="420" r:id="rId142"/>
    <p:sldId id="421" r:id="rId143"/>
    <p:sldId id="422" r:id="rId144"/>
    <p:sldId id="423" r:id="rId145"/>
    <p:sldId id="424" r:id="rId146"/>
    <p:sldId id="425" r:id="rId147"/>
    <p:sldId id="426" r:id="rId148"/>
    <p:sldId id="427" r:id="rId149"/>
    <p:sldId id="428" r:id="rId150"/>
    <p:sldId id="429" r:id="rId151"/>
    <p:sldId id="430" r:id="rId152"/>
    <p:sldId id="431" r:id="rId153"/>
    <p:sldId id="376" r:id="rId154"/>
    <p:sldId id="377" r:id="rId155"/>
    <p:sldId id="378" r:id="rId156"/>
    <p:sldId id="379" r:id="rId157"/>
    <p:sldId id="380" r:id="rId158"/>
    <p:sldId id="381" r:id="rId159"/>
    <p:sldId id="382" r:id="rId160"/>
    <p:sldId id="383" r:id="rId161"/>
    <p:sldId id="384" r:id="rId162"/>
    <p:sldId id="385" r:id="rId163"/>
    <p:sldId id="386" r:id="rId164"/>
    <p:sldId id="405" r:id="rId165"/>
    <p:sldId id="387" r:id="rId166"/>
    <p:sldId id="388" r:id="rId167"/>
    <p:sldId id="433" r:id="rId168"/>
    <p:sldId id="434" r:id="rId169"/>
    <p:sldId id="435" r:id="rId170"/>
    <p:sldId id="436" r:id="rId171"/>
    <p:sldId id="437" r:id="rId172"/>
    <p:sldId id="465" r:id="rId173"/>
    <p:sldId id="471" r:id="rId174"/>
    <p:sldId id="466" r:id="rId175"/>
    <p:sldId id="467" r:id="rId176"/>
    <p:sldId id="468" r:id="rId177"/>
    <p:sldId id="469" r:id="rId178"/>
    <p:sldId id="470" r:id="rId179"/>
    <p:sldId id="472" r:id="rId180"/>
    <p:sldId id="473" r:id="rId181"/>
    <p:sldId id="474" r:id="rId182"/>
    <p:sldId id="475" r:id="rId183"/>
    <p:sldId id="439" r:id="rId184"/>
    <p:sldId id="440" r:id="rId185"/>
    <p:sldId id="460" r:id="rId186"/>
    <p:sldId id="441" r:id="rId187"/>
    <p:sldId id="442" r:id="rId188"/>
    <p:sldId id="443" r:id="rId189"/>
    <p:sldId id="444" r:id="rId190"/>
    <p:sldId id="445" r:id="rId191"/>
    <p:sldId id="446" r:id="rId192"/>
    <p:sldId id="461" r:id="rId193"/>
    <p:sldId id="462" r:id="rId194"/>
    <p:sldId id="463" r:id="rId195"/>
    <p:sldId id="464" r:id="rId196"/>
    <p:sldId id="47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Lst>
  <p:sldSz cx="9144000" cy="6858000" type="screen4x3"/>
  <p:notesSz cx="6858000" cy="9144000"/>
  <p:custDataLst>
    <p:tags r:id="rId2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72093" autoAdjust="0"/>
  </p:normalViewPr>
  <p:slideViewPr>
    <p:cSldViewPr>
      <p:cViewPr varScale="1">
        <p:scale>
          <a:sx n="92" d="100"/>
          <a:sy n="92" d="100"/>
        </p:scale>
        <p:origin x="1878" y="78"/>
      </p:cViewPr>
      <p:guideLst>
        <p:guide orient="horz" pos="2160"/>
        <p:guide pos="2880"/>
      </p:guideLst>
    </p:cSldViewPr>
  </p:slideViewPr>
  <p:notesTextViewPr>
    <p:cViewPr>
      <p:scale>
        <a:sx n="3" d="2"/>
        <a:sy n="3" d="2"/>
      </p:scale>
      <p:origin x="0" y="0"/>
    </p:cViewPr>
  </p:notesTextViewPr>
  <p:sorterViewPr>
    <p:cViewPr>
      <p:scale>
        <a:sx n="100" d="100"/>
        <a:sy n="100" d="100"/>
      </p:scale>
      <p:origin x="0" y="127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ags" Target="tags/tag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14.02.2019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ru.wikipedia.org/wiki/ASCII"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ru.wikipedia.org/wiki/%D0%9A%D0%BE%D0%B1%D0%BE%D0%BB" TargetMode="External"/><Relationship Id="rId5" Type="http://schemas.openxmlformats.org/officeDocument/2006/relationships/hyperlink" Target="http://ru.wikipedia.org/wiki/%D0%9B%D0%B8%D1%81%D0%BF" TargetMode="External"/><Relationship Id="rId4" Type="http://schemas.openxmlformats.org/officeDocument/2006/relationships/hyperlink" Target="http://ru.wikipedia.org/wiki/%D0%A4%D0%BE%D1%80%D1%82%D1%80%D0%B0%D0%B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7" Type="http://schemas.openxmlformats.org/officeDocument/2006/relationships/hyperlink" Target="http://ru.wikipedia.org/wiki/%D0%A1%D1%81%D1%8B%D0%BB%D0%BA%D0%B0" TargetMode="External"/><Relationship Id="rId2" Type="http://schemas.openxmlformats.org/officeDocument/2006/relationships/slide" Target="../slides/slide110.xml"/><Relationship Id="rId1" Type="http://schemas.openxmlformats.org/officeDocument/2006/relationships/notesMaster" Target="../notesMasters/notesMaster1.xml"/><Relationship Id="rId6" Type="http://schemas.openxmlformats.org/officeDocument/2006/relationships/hyperlink" Target="http://ru.wikipedia.org/wiki/%D0%90%D1%81%D1%81%D0%B5%D0%BC%D0%B1%D0%BB%D0%B5%D1%80" TargetMode="External"/><Relationship Id="rId5" Type="http://schemas.openxmlformats.org/officeDocument/2006/relationships/hyperlink" Target="http://ru.wikipedia.org/wiki/%D0%9E%D0%BF%D0%B5%D1%80%D0%B0%D1%82%D0%B8%D0%B2%D0%BD%D0%B0%D1%8F_%D0%BF%D0%B0%D0%BC%D1%8F%D1%82%D1%8C" TargetMode="External"/><Relationship Id="rId4" Type="http://schemas.openxmlformats.org/officeDocument/2006/relationships/hyperlink" Target="http://ru.wikipedia.org/wiki/%D0%9F%D0%B5%D1%80%D0%B5%D0%BC%D0%B5%D0%BD%D0%BD%D0%B0%D1%8F"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12.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139</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142</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143</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144</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8F9E081-63FD-45B8-818A-C476DE492AEB}" type="slidenum">
              <a:rPr lang="ru-RU" smtClean="0"/>
              <a:pPr/>
              <a:t>39</a:t>
            </a:fld>
            <a:endParaRPr lang="ru-RU"/>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r>
              <a:rPr lang="ru-RU"/>
              <a:t>Язык Си был создан уже после внедрения стандарта </a:t>
            </a:r>
            <a:r>
              <a:rPr lang="ru-RU">
                <a:hlinkClick r:id="rId3" tooltip="ASCII"/>
              </a:rPr>
              <a:t>ASCII</a:t>
            </a:r>
            <a:r>
              <a:rPr lang="ru-RU"/>
              <a:t>, поэтому использует почти все его графические символы (нет только $ @ `). Более старые языки вынуждены были обходиться более скромным набором — так, </a:t>
            </a:r>
            <a:r>
              <a:rPr lang="ru-RU">
                <a:hlinkClick r:id="rId4" tooltip="Фортран"/>
              </a:rPr>
              <a:t>Фортран</a:t>
            </a:r>
            <a:r>
              <a:rPr lang="ru-RU"/>
              <a:t>, </a:t>
            </a:r>
            <a:r>
              <a:rPr lang="ru-RU">
                <a:hlinkClick r:id="rId5" tooltip="Лисп"/>
              </a:rPr>
              <a:t>Лисп</a:t>
            </a:r>
            <a:r>
              <a:rPr lang="ru-RU"/>
              <a:t> и </a:t>
            </a:r>
            <a:r>
              <a:rPr lang="ru-RU">
                <a:hlinkClick r:id="rId6" tooltip="Кобол"/>
              </a:rPr>
              <a:t>Кобол</a:t>
            </a:r>
            <a:r>
              <a:rPr lang="ru-RU"/>
              <a:t> использовали только круглые скобки ( ), а в Си есть и круглые ( ), и квадратные [ ], и фигурные { }. Кроме того, в Си различаются заглавные и строчные буквы, а более старые языки использовали только заглавные. </a:t>
            </a:r>
          </a:p>
        </p:txBody>
      </p:sp>
    </p:spTree>
    <p:extLst>
      <p:ext uri="{BB962C8B-B14F-4D97-AF65-F5344CB8AC3E}">
        <p14:creationId xmlns:p14="http://schemas.microsoft.com/office/powerpoint/2010/main" val="173633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5EE97F3-A9F9-4633-9C1C-2ABA127EE873}" type="slidenum">
              <a:rPr lang="ru-RU" smtClean="0"/>
              <a:pPr/>
              <a:t>42</a:t>
            </a:fld>
            <a:endParaRPr lang="ru-RU"/>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237600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44</a:t>
            </a:fld>
            <a:endParaRPr lang="ru-RU"/>
          </a:p>
        </p:txBody>
      </p:sp>
    </p:spTree>
    <p:extLst>
      <p:ext uri="{BB962C8B-B14F-4D97-AF65-F5344CB8AC3E}">
        <p14:creationId xmlns:p14="http://schemas.microsoft.com/office/powerpoint/2010/main" val="75148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46</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47</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48</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49</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50</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51</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61</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62</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64</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66</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67</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68</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69</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72</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73</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74</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75</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76</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77</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78</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82</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85</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86</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88</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89</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91</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99</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100</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101</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103</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110</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r>
              <a:rPr lang="ru-RU" b="1"/>
              <a:t>Указатель</a:t>
            </a:r>
            <a:r>
              <a:rPr lang="ru-RU"/>
              <a:t> (</a:t>
            </a:r>
            <a:r>
              <a:rPr lang="ru-RU">
                <a:hlinkClick r:id="rId3" tooltip="Английский язык"/>
              </a:rPr>
              <a:t>англ.</a:t>
            </a:r>
            <a:r>
              <a:rPr lang="ru-RU"/>
              <a:t> </a:t>
            </a:r>
            <a:r>
              <a:rPr lang="ru-RU" i="1"/>
              <a:t>pointer</a:t>
            </a:r>
            <a:r>
              <a:rPr lang="ru-RU"/>
              <a:t>) — </a:t>
            </a:r>
            <a:r>
              <a:rPr lang="ru-RU">
                <a:hlinkClick r:id="rId4" tooltip="Переменная"/>
              </a:rPr>
              <a:t>переменная</a:t>
            </a:r>
            <a:r>
              <a:rPr lang="ru-RU"/>
              <a:t>, диапазон значений которой состоит из адресов ячеек </a:t>
            </a:r>
            <a:r>
              <a:rPr lang="ru-RU">
                <a:hlinkClick r:id="rId5" tooltip="Оперативная память"/>
              </a:rPr>
              <a:t>памяти</a:t>
            </a:r>
            <a:r>
              <a:rPr lang="ru-RU"/>
              <a:t> и специального значения — </a:t>
            </a:r>
            <a:r>
              <a:rPr lang="ru-RU" i="1"/>
              <a:t>нулевого адреса</a:t>
            </a:r>
            <a:r>
              <a:rPr lang="ru-RU"/>
              <a:t>. Значение нулевого адреса не является реальным адресом и используется только для обозначения того, что указатель в данный момент не может использоваться для обращения ни к какой ячейке памяти.</a:t>
            </a:r>
          </a:p>
          <a:p>
            <a:pPr eaLnBrk="1" hangingPunct="1"/>
            <a:r>
              <a:rPr lang="ru-RU"/>
              <a:t>Указатели применяются в двух различных сферах. Во-первых, они позволяют использовать некоторые выгоды косвенной адресации, широко применяемой в программировании на языках </a:t>
            </a:r>
            <a:r>
              <a:rPr lang="ru-RU">
                <a:hlinkClick r:id="rId6" tooltip="Ассемблер"/>
              </a:rPr>
              <a:t>ассемблера</a:t>
            </a:r>
            <a:r>
              <a:rPr lang="ru-RU"/>
              <a:t>. Во-вторых, указатели предлагают метод динамического управления памятью: их можно использовать для доступа к области с динамическим размещением памяти, обычно называемой кучей, или динамической памятью. Переменные, размещаемые в куче, называются динамическими. Часто они не содержат связанных с ними идентификаторов, и ссылаться на них можно только с помощью указателей и </a:t>
            </a:r>
            <a:r>
              <a:rPr lang="ru-RU">
                <a:hlinkClick r:id="rId7" tooltip="Ссылка"/>
              </a:rPr>
              <a:t>ссылок</a:t>
            </a:r>
            <a:r>
              <a:rPr lang="ru-RU"/>
              <a:t>.</a:t>
            </a:r>
          </a:p>
        </p:txBody>
      </p:sp>
    </p:spTree>
    <p:extLst>
      <p:ext uri="{BB962C8B-B14F-4D97-AF65-F5344CB8AC3E}">
        <p14:creationId xmlns:p14="http://schemas.microsoft.com/office/powerpoint/2010/main" val="16658922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111</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112</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113</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114</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115</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116</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117</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118</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119</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120</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3809679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122</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123</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124</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125</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126</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127</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128</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129</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130</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131</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132</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133</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135</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136</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137</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138</a:t>
            </a:fld>
            <a:endParaRPr lang="ru-RU"/>
          </a:p>
        </p:txBody>
      </p:sp>
    </p:spTree>
    <p:extLst>
      <p:ext uri="{BB962C8B-B14F-4D97-AF65-F5344CB8AC3E}">
        <p14:creationId xmlns:p14="http://schemas.microsoft.com/office/powerpoint/2010/main" val="867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14.02.2019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14.02.2019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14.02.2019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14.02.2019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14.02.2019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14.02.2019</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14.02.2019</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6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hyperlink" Target="http://en.cppreference.com/w/cpp/string/basic_string"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hyperlink" Target="http://msdn.microsoft.com/en-us/library/9xd04bzs(VS.80).aspx"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hyperlink" Target="http://msdn.microsoft.com/en-us/library/9xd04bzs(VS.80).aspx" TargetMode="Externa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hyperlink" Target="http://www.cplusplus.com/reference/deque/deq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8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81.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82.xml"/><Relationship Id="rId4" Type="http://schemas.openxmlformats.org/officeDocument/2006/relationships/hyperlink" Target="http://msdn.microsoft.com/en-us/library/e8wh7665(VS.80).aspx"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r>
              <a:rPr lang="en-US" dirty="0"/>
              <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7544" y="1841242"/>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fade">
                                      <p:cBhvr>
                                        <p:cTn id="16" dur="500"/>
                                        <p:tgtEl>
                                          <p:spTgt spid="4">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13" end="13"/>
                                            </p:txEl>
                                          </p:spTgt>
                                        </p:tgtEl>
                                        <p:attrNameLst>
                                          <p:attrName>style.visibility</p:attrName>
                                        </p:attrNameLst>
                                      </p:cBhvr>
                                      <p:to>
                                        <p:strVal val="visible"/>
                                      </p:to>
                                    </p:set>
                                    <p:animEffect transition="in" filter="fade">
                                      <p:cBhvr>
                                        <p:cTn id="24" dur="500"/>
                                        <p:tgtEl>
                                          <p:spTgt spid="4">
                                            <p:txEl>
                                              <p:pRg st="13" end="1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fade">
                                      <p:cBhvr>
                                        <p:cTn id="27" dur="500"/>
                                        <p:tgtEl>
                                          <p:spTgt spid="4">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animEffect transition="in" filter="fade">
                                      <p:cBhvr>
                                        <p:cTn id="43" dur="500"/>
                                        <p:tgtEl>
                                          <p:spTgt spid="4">
                                            <p:txEl>
                                              <p:pRg st="19" end="1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20" end="20"/>
                                            </p:txEl>
                                          </p:spTgt>
                                        </p:tgtEl>
                                        <p:attrNameLst>
                                          <p:attrName>style.visibility</p:attrName>
                                        </p:attrNameLst>
                                      </p:cBhvr>
                                      <p:to>
                                        <p:strVal val="visible"/>
                                      </p:to>
                                    </p:set>
                                    <p:animEffect transition="in" filter="fade">
                                      <p:cBhvr>
                                        <p:cTn id="46" dur="500"/>
                                        <p:tgtEl>
                                          <p:spTgt spid="4">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21" end="21"/>
                                            </p:txEl>
                                          </p:spTgt>
                                        </p:tgtEl>
                                        <p:attrNameLst>
                                          <p:attrName>style.visibility</p:attrName>
                                        </p:attrNameLst>
                                      </p:cBhvr>
                                      <p:to>
                                        <p:strVal val="visible"/>
                                      </p:to>
                                    </p:set>
                                    <p:animEffect transition="in" filter="fade">
                                      <p:cBhvr>
                                        <p:cTn id="49" dur="500"/>
                                        <p:tgtEl>
                                          <p:spTgt spid="4">
                                            <p:txEl>
                                              <p:pRg st="21" end="2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
                                            <p:txEl>
                                              <p:pRg st="23" end="23"/>
                                            </p:txEl>
                                          </p:spTgt>
                                        </p:tgtEl>
                                        <p:attrNameLst>
                                          <p:attrName>style.visibility</p:attrName>
                                        </p:attrNameLst>
                                      </p:cBhvr>
                                      <p:to>
                                        <p:strVal val="visible"/>
                                      </p:to>
                                    </p:set>
                                    <p:animEffect transition="in" filter="fade">
                                      <p:cBhvr>
                                        <p:cTn id="54" dur="500"/>
                                        <p:tgtEl>
                                          <p:spTgt spid="4">
                                            <p:txEl>
                                              <p:pRg st="23" end="2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4" end="24"/>
                                            </p:txEl>
                                          </p:spTgt>
                                        </p:tgtEl>
                                        <p:attrNameLst>
                                          <p:attrName>style.visibility</p:attrName>
                                        </p:attrNameLst>
                                      </p:cBhvr>
                                      <p:to>
                                        <p:strVal val="visible"/>
                                      </p:to>
                                    </p:set>
                                    <p:animEffect transition="in" filter="fade">
                                      <p:cBhvr>
                                        <p:cTn id="57" dur="500"/>
                                        <p:tgtEl>
                                          <p:spTgt spid="4">
                                            <p:txEl>
                                              <p:pRg st="24" end="2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26" end="26"/>
                                            </p:txEl>
                                          </p:spTgt>
                                        </p:tgtEl>
                                        <p:attrNameLst>
                                          <p:attrName>style.visibility</p:attrName>
                                        </p:attrNameLst>
                                      </p:cBhvr>
                                      <p:to>
                                        <p:strVal val="visible"/>
                                      </p:to>
                                    </p:set>
                                    <p:animEffect transition="in" filter="fade">
                                      <p:cBhvr>
                                        <p:cTn id="62" dur="500"/>
                                        <p:tgtEl>
                                          <p:spTgt spid="4">
                                            <p:txEl>
                                              <p:pRg st="26" end="2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7" end="27"/>
                                            </p:txEl>
                                          </p:spTgt>
                                        </p:tgtEl>
                                        <p:attrNameLst>
                                          <p:attrName>style.visibility</p:attrName>
                                        </p:attrNameLst>
                                      </p:cBhvr>
                                      <p:to>
                                        <p:strVal val="visible"/>
                                      </p:to>
                                    </p:set>
                                    <p:animEffect transition="in" filter="fade">
                                      <p:cBhvr>
                                        <p:cTn id="65" dur="500"/>
                                        <p:tgtEl>
                                          <p:spTgt spid="4">
                                            <p:txEl>
                                              <p:pRg st="27" end="2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8" end="28"/>
                                            </p:txEl>
                                          </p:spTgt>
                                        </p:tgtEl>
                                        <p:attrNameLst>
                                          <p:attrName>style.visibility</p:attrName>
                                        </p:attrNameLst>
                                      </p:cBhvr>
                                      <p:to>
                                        <p:strVal val="visible"/>
                                      </p:to>
                                    </p:set>
                                    <p:animEffect transition="in" filter="fade">
                                      <p:cBhvr>
                                        <p:cTn id="68" dur="500"/>
                                        <p:tgtEl>
                                          <p:spTgt spid="4">
                                            <p:txEl>
                                              <p:pRg st="28" end="2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30" end="30"/>
                                            </p:txEl>
                                          </p:spTgt>
                                        </p:tgtEl>
                                        <p:attrNameLst>
                                          <p:attrName>style.visibility</p:attrName>
                                        </p:attrNameLst>
                                      </p:cBhvr>
                                      <p:to>
                                        <p:strVal val="visible"/>
                                      </p:to>
                                    </p:set>
                                    <p:animEffect transition="in" filter="fade">
                                      <p:cBhvr>
                                        <p:cTn id="73" dur="500"/>
                                        <p:tgtEl>
                                          <p:spTgt spid="4">
                                            <p:txEl>
                                              <p:pRg st="30" end="3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1" end="31"/>
                                            </p:txEl>
                                          </p:spTgt>
                                        </p:tgtEl>
                                        <p:attrNameLst>
                                          <p:attrName>style.visibility</p:attrName>
                                        </p:attrNameLst>
                                      </p:cBhvr>
                                      <p:to>
                                        <p:strVal val="visible"/>
                                      </p:to>
                                    </p:set>
                                    <p:animEffect transition="in" filter="fade">
                                      <p:cBhvr>
                                        <p:cTn id="76" dur="500"/>
                                        <p:tgtEl>
                                          <p:spTgt spid="4">
                                            <p:txEl>
                                              <p:pRg st="31" end="31"/>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2" end="32"/>
                                            </p:txEl>
                                          </p:spTgt>
                                        </p:tgtEl>
                                        <p:attrNameLst>
                                          <p:attrName>style.visibility</p:attrName>
                                        </p:attrNameLst>
                                      </p:cBhvr>
                                      <p:to>
                                        <p:strVal val="visible"/>
                                      </p:to>
                                    </p:set>
                                    <p:animEffect transition="in" filter="fade">
                                      <p:cBhvr>
                                        <p:cTn id="79" dur="500"/>
                                        <p:tgtEl>
                                          <p:spTgt spid="4">
                                            <p:txEl>
                                              <p:pRg st="32" end="32"/>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3" end="33"/>
                                            </p:txEl>
                                          </p:spTgt>
                                        </p:tgtEl>
                                        <p:attrNameLst>
                                          <p:attrName>style.visibility</p:attrName>
                                        </p:attrNameLst>
                                      </p:cBhvr>
                                      <p:to>
                                        <p:strVal val="visible"/>
                                      </p:to>
                                    </p:set>
                                    <p:animEffect transition="in" filter="fade">
                                      <p:cBhvr>
                                        <p:cTn id="82" dur="500"/>
                                        <p:tgtEl>
                                          <p:spTgt spid="4">
                                            <p:txEl>
                                              <p:pRg st="33" end="33"/>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4">
                                            <p:txEl>
                                              <p:pRg st="34" end="34"/>
                                            </p:txEl>
                                          </p:spTgt>
                                        </p:tgtEl>
                                        <p:attrNameLst>
                                          <p:attrName>style.visibility</p:attrName>
                                        </p:attrNameLst>
                                      </p:cBhvr>
                                      <p:to>
                                        <p:strVal val="visible"/>
                                      </p:to>
                                    </p:set>
                                    <p:animEffect transition="in" filter="fade">
                                      <p:cBhvr>
                                        <p:cTn id="85" dur="500"/>
                                        <p:tgtEl>
                                          <p:spTgt spid="4">
                                            <p:txEl>
                                              <p:pRg st="34" end="34"/>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
                                            <p:txEl>
                                              <p:pRg st="35" end="35"/>
                                            </p:txEl>
                                          </p:spTgt>
                                        </p:tgtEl>
                                        <p:attrNameLst>
                                          <p:attrName>style.visibility</p:attrName>
                                        </p:attrNameLst>
                                      </p:cBhvr>
                                      <p:to>
                                        <p:strVal val="visible"/>
                                      </p:to>
                                    </p:set>
                                    <p:animEffect transition="in" filter="fade">
                                      <p:cBhvr>
                                        <p:cTn id="88" dur="500"/>
                                        <p:tgtEl>
                                          <p:spTgt spid="4">
                                            <p:txEl>
                                              <p:pRg st="35"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smtClean="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smtClean="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smtClean="0">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smtClean="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используются для хранения адресов переменных в памяти</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Передача параметров в функцию по ссылке</a:t>
            </a:r>
          </a:p>
          <a:p>
            <a:pPr lvl="1" eaLnBrk="1" hangingPunct="1">
              <a:lnSpc>
                <a:spcPct val="90000"/>
              </a:lnSpc>
            </a:pPr>
            <a:r>
              <a:rPr lang="ru-RU" dirty="0"/>
              <a:t>Организация связанных структур данных (списки, деревья)</a:t>
            </a:r>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5184775"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a:latin typeface="Courier New" pitchFamily="49" charset="0"/>
              </a:rPr>
              <a:t>#include &lt;stdio.h&gt;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typedef struct tagPoint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x, y;</a:t>
            </a:r>
          </a:p>
          <a:p>
            <a:pPr>
              <a:tabLst>
                <a:tab pos="355600" algn="l"/>
              </a:tabLst>
            </a:pPr>
            <a:r>
              <a:rPr lang="ru-RU" sz="1100" b="1">
                <a:latin typeface="Courier New" pitchFamily="49" charset="0"/>
              </a:rPr>
              <a:t>}Point;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PrintPoint(Point *pPoint)</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printf("point is (%d, %d)\n", pPoint-&gt;x, (*pPoint).y);</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void Swap(int *a, int *b)</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temp = *a;</a:t>
            </a:r>
          </a:p>
          <a:p>
            <a:pPr>
              <a:tabLst>
                <a:tab pos="355600" algn="l"/>
              </a:tabLst>
            </a:pPr>
            <a:r>
              <a:rPr lang="ru-RU" sz="1100" b="1">
                <a:latin typeface="Courier New" pitchFamily="49" charset="0"/>
              </a:rPr>
              <a:t>	*a = *b;</a:t>
            </a:r>
          </a:p>
          <a:p>
            <a:pPr>
              <a:tabLst>
                <a:tab pos="355600" algn="l"/>
              </a:tabLst>
            </a:pPr>
            <a:r>
              <a:rPr lang="ru-RU" sz="1100" b="1">
                <a:latin typeface="Courier New" pitchFamily="49" charset="0"/>
              </a:rPr>
              <a:t>	*b = temp;</a:t>
            </a:r>
          </a:p>
          <a:p>
            <a:pPr>
              <a:tabLst>
                <a:tab pos="355600" algn="l"/>
              </a:tabLst>
            </a:pPr>
            <a:r>
              <a:rPr lang="ru-RU" sz="1100" b="1">
                <a:latin typeface="Courier New" pitchFamily="49" charset="0"/>
              </a:rPr>
              <a:t>}</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int main()</a:t>
            </a:r>
          </a:p>
          <a:p>
            <a:pPr>
              <a:tabLst>
                <a:tab pos="355600" algn="l"/>
              </a:tabLst>
            </a:pPr>
            <a:r>
              <a:rPr lang="ru-RU" sz="1100" b="1">
                <a:latin typeface="Courier New" pitchFamily="49" charset="0"/>
              </a:rPr>
              <a:t>{</a:t>
            </a:r>
          </a:p>
          <a:p>
            <a:pPr>
              <a:tabLst>
                <a:tab pos="355600" algn="l"/>
              </a:tabLst>
            </a:pPr>
            <a:r>
              <a:rPr lang="ru-RU" sz="1100" b="1">
                <a:latin typeface="Courier New" pitchFamily="49" charset="0"/>
              </a:rPr>
              <a:t>	int value = 0;</a:t>
            </a:r>
          </a:p>
          <a:p>
            <a:pPr>
              <a:tabLst>
                <a:tab pos="355600" algn="l"/>
              </a:tabLst>
            </a:pPr>
            <a:r>
              <a:rPr lang="ru-RU" sz="1100" b="1">
                <a:latin typeface="Courier New" pitchFamily="49" charset="0"/>
              </a:rPr>
              <a:t>	int one = 1, two = 2;</a:t>
            </a:r>
          </a:p>
          <a:p>
            <a:pPr>
              <a:tabLst>
                <a:tab pos="355600" algn="l"/>
              </a:tabLst>
            </a:pPr>
            <a:r>
              <a:rPr lang="ru-RU" sz="1100" b="1">
                <a:latin typeface="Courier New" pitchFamily="49" charset="0"/>
              </a:rPr>
              <a:t>	int *pValue = &amp;value;</a:t>
            </a:r>
          </a:p>
          <a:p>
            <a:pPr>
              <a:tabLst>
                <a:tab pos="355600" algn="l"/>
              </a:tabLst>
            </a:pPr>
            <a:r>
              <a:rPr lang="ru-RU" sz="1100" b="1">
                <a:latin typeface="Courier New" pitchFamily="49" charset="0"/>
              </a:rPr>
              <a:t>	Point pnt = {10, 20};</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printf("value is %d\n", value);</a:t>
            </a:r>
          </a:p>
          <a:p>
            <a:pPr>
              <a:tabLst>
                <a:tab pos="355600" algn="l"/>
              </a:tabLst>
            </a:pPr>
            <a:r>
              <a:rPr lang="ru-RU" sz="1100" b="1">
                <a:latin typeface="Courier New" pitchFamily="49" charset="0"/>
              </a:rPr>
              <a:t>	*pValue = 1;</a:t>
            </a:r>
          </a:p>
          <a:p>
            <a:pPr>
              <a:tabLst>
                <a:tab pos="355600" algn="l"/>
              </a:tabLst>
            </a:pPr>
            <a:r>
              <a:rPr lang="ru-RU" sz="1100" b="1">
                <a:latin typeface="Courier New" pitchFamily="49" charset="0"/>
              </a:rPr>
              <a:t>	printf("now value is %d\n\n", value);</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printf("one=%d, two=%d\n", one, two);</a:t>
            </a:r>
          </a:p>
          <a:p>
            <a:pPr>
              <a:tabLst>
                <a:tab pos="355600" algn="l"/>
              </a:tabLst>
            </a:pPr>
            <a:r>
              <a:rPr lang="ru-RU" sz="1100" b="1">
                <a:latin typeface="Courier New" pitchFamily="49" charset="0"/>
              </a:rPr>
              <a:t>	Swap(&amp;one, &amp;two);</a:t>
            </a:r>
          </a:p>
          <a:p>
            <a:pPr>
              <a:tabLst>
                <a:tab pos="355600" algn="l"/>
              </a:tabLst>
            </a:pPr>
            <a:r>
              <a:rPr lang="ru-RU" sz="1100" b="1">
                <a:latin typeface="Courier New" pitchFamily="49" charset="0"/>
              </a:rPr>
              <a:t>	printf("now one=%d, two=%d\n\n", one, two);</a:t>
            </a:r>
          </a:p>
          <a:p>
            <a:pPr>
              <a:tabLst>
                <a:tab pos="355600" algn="l"/>
              </a:tabLst>
            </a:pPr>
            <a:endParaRPr lang="ru-RU" sz="1100" b="1">
              <a:latin typeface="Courier New" pitchFamily="49" charset="0"/>
            </a:endParaRPr>
          </a:p>
          <a:p>
            <a:pPr>
              <a:tabLst>
                <a:tab pos="355600" algn="l"/>
              </a:tabLst>
            </a:pPr>
            <a:r>
              <a:rPr lang="ru-RU" sz="1100" b="1">
                <a:latin typeface="Courier New" pitchFamily="49" charset="0"/>
              </a:rPr>
              <a:t>	PrintPoint(&amp;pnt);</a:t>
            </a:r>
          </a:p>
          <a:p>
            <a:pPr>
              <a:tabLst>
                <a:tab pos="355600" algn="l"/>
              </a:tabLst>
            </a:pPr>
            <a:r>
              <a:rPr lang="ru-RU" sz="1100" b="1">
                <a:latin typeface="Courier New" pitchFamily="49" charset="0"/>
              </a:rPr>
              <a:t>	</a:t>
            </a:r>
          </a:p>
          <a:p>
            <a:pPr>
              <a:tabLst>
                <a:tab pos="355600" algn="l"/>
              </a:tabLst>
            </a:pPr>
            <a:r>
              <a:rPr lang="ru-RU" sz="1100" b="1">
                <a:latin typeface="Courier New" pitchFamily="49" charset="0"/>
              </a:rPr>
              <a:t>	return 0;</a:t>
            </a:r>
          </a:p>
          <a:p>
            <a:pPr>
              <a:tabLst>
                <a:tab pos="355600" algn="l"/>
              </a:tabLst>
            </a:pPr>
            <a:r>
              <a:rPr lang="ru-RU" sz="1100" b="1">
                <a:latin typeface="Courier New" pitchFamily="49" charset="0"/>
              </a:rPr>
              <a:t>}</a:t>
            </a:r>
          </a:p>
        </p:txBody>
      </p:sp>
      <p:sp>
        <p:nvSpPr>
          <p:cNvPr id="48133" name="Rectangle 5"/>
          <p:cNvSpPr>
            <a:spLocks noChangeArrowheads="1"/>
          </p:cNvSpPr>
          <p:nvPr/>
        </p:nvSpPr>
        <p:spPr bwMode="auto">
          <a:xfrm>
            <a:off x="5580063" y="3213100"/>
            <a:ext cx="3313112"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30066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6638">
                  <a:extLst>
                    <a:ext uri="{9D8B030D-6E8A-4147-A177-3AD203B41FA5}">
                      <a16:colId xmlns:a16="http://schemas.microsoft.com/office/drawing/2014/main" xmlns="" val="20005"/>
                    </a:ext>
                  </a:extLst>
                </a:gridCol>
                <a:gridCol w="519112">
                  <a:extLst>
                    <a:ext uri="{9D8B030D-6E8A-4147-A177-3AD203B41FA5}">
                      <a16:colId xmlns:a16="http://schemas.microsoft.com/office/drawing/2014/main" xmlns="" val="20006"/>
                    </a:ext>
                  </a:extLst>
                </a:gridCol>
                <a:gridCol w="554038">
                  <a:extLst>
                    <a:ext uri="{9D8B030D-6E8A-4147-A177-3AD203B41FA5}">
                      <a16:colId xmlns:a16="http://schemas.microsoft.com/office/drawing/2014/main" xmlns="" val="20007"/>
                    </a:ext>
                  </a:extLst>
                </a:gridCol>
                <a:gridCol w="481012">
                  <a:extLst>
                    <a:ext uri="{9D8B030D-6E8A-4147-A177-3AD203B41FA5}">
                      <a16:colId xmlns:a16="http://schemas.microsoft.com/office/drawing/2014/main" xmlns="" val="20008"/>
                    </a:ext>
                  </a:extLst>
                </a:gridCol>
                <a:gridCol w="519113">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7">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r>
              <a:rPr lang="en-US" sz="2400" dirty="0"/>
              <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7525">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gridCol w="1035050">
                  <a:extLst>
                    <a:ext uri="{9D8B030D-6E8A-4147-A177-3AD203B41FA5}">
                      <a16:colId xmlns:a16="http://schemas.microsoft.com/office/drawing/2014/main" xmlns="" val="20005"/>
                    </a:ext>
                  </a:extLst>
                </a:gridCol>
                <a:gridCol w="519113">
                  <a:extLst>
                    <a:ext uri="{9D8B030D-6E8A-4147-A177-3AD203B41FA5}">
                      <a16:colId xmlns:a16="http://schemas.microsoft.com/office/drawing/2014/main" xmlns="" val="20006"/>
                    </a:ext>
                  </a:extLst>
                </a:gridCol>
                <a:gridCol w="595312">
                  <a:extLst>
                    <a:ext uri="{9D8B030D-6E8A-4147-A177-3AD203B41FA5}">
                      <a16:colId xmlns:a16="http://schemas.microsoft.com/office/drawing/2014/main" xmlns="" val="20007"/>
                    </a:ext>
                  </a:extLst>
                </a:gridCol>
                <a:gridCol w="439738">
                  <a:extLst>
                    <a:ext uri="{9D8B030D-6E8A-4147-A177-3AD203B41FA5}">
                      <a16:colId xmlns:a16="http://schemas.microsoft.com/office/drawing/2014/main" xmlns="" val="20008"/>
                    </a:ext>
                  </a:extLst>
                </a:gridCol>
                <a:gridCol w="519112">
                  <a:extLst>
                    <a:ext uri="{9D8B030D-6E8A-4147-A177-3AD203B41FA5}">
                      <a16:colId xmlns:a16="http://schemas.microsoft.com/office/drawing/2014/main" xmlns="" val="20009"/>
                    </a:ext>
                  </a:extLst>
                </a:gridCol>
                <a:gridCol w="517525">
                  <a:extLst>
                    <a:ext uri="{9D8B030D-6E8A-4147-A177-3AD203B41FA5}">
                      <a16:colId xmlns:a16="http://schemas.microsoft.com/office/drawing/2014/main" xmlns="" val="20010"/>
                    </a:ext>
                  </a:extLst>
                </a:gridCol>
                <a:gridCol w="1036638">
                  <a:extLst>
                    <a:ext uri="{9D8B030D-6E8A-4147-A177-3AD203B41FA5}">
                      <a16:colId xmlns:a16="http://schemas.microsoft.com/office/drawing/2014/main" xmlns=""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945054"/>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smtClean="0"/>
              <a:t>Что выведет программа?</a:t>
            </a:r>
            <a:endParaRPr lang="ru-RU" dirty="0"/>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ru-RU" dirty="0"/>
              <a:t>нулевое значение (или символическую константу </a:t>
            </a:r>
            <a:r>
              <a:rPr lang="en-US" b="1" dirty="0">
                <a:solidFill>
                  <a:srgbClr val="FF0000"/>
                </a:solidFill>
              </a:rPr>
              <a:t>NULL</a:t>
            </a:r>
            <a:r>
              <a:rPr lang="en-US" dirty="0"/>
              <a:t>)</a:t>
            </a:r>
            <a:r>
              <a:rPr lang="ru-RU" dirty="0"/>
              <a:t>, чтобы подчеркнуть, что он не ссылается ни на какую переменную:</a:t>
            </a:r>
          </a:p>
          <a:p>
            <a:pPr lvl="2" eaLnBrk="1" hangingPunct="1">
              <a:lnSpc>
                <a:spcPct val="80000"/>
              </a:lnSpc>
            </a:pPr>
            <a:r>
              <a:rPr lang="en-US" sz="2000" dirty="0"/>
              <a:t>char * p1 = 0;</a:t>
            </a:r>
            <a:br>
              <a:rPr lang="en-US" sz="2000" dirty="0"/>
            </a:br>
            <a:r>
              <a:rPr lang="en-US" sz="2000" dirty="0"/>
              <a:t>char * p2 = NULL;</a:t>
            </a:r>
            <a:endParaRPr lang="ru-RU" sz="2000" dirty="0"/>
          </a:p>
          <a:p>
            <a:pPr marL="668337" lvl="2" indent="0" eaLnBrk="1" hangingPunct="1">
              <a:lnSpc>
                <a:spcPct val="80000"/>
              </a:lnSpc>
              <a:buNone/>
            </a:pPr>
            <a:r>
              <a:rPr lang="ru-RU" sz="2000" dirty="0"/>
              <a:t>В стандарт </a:t>
            </a:r>
            <a:r>
              <a:rPr lang="en-US" sz="2000" dirty="0"/>
              <a:t>C++11 </a:t>
            </a:r>
            <a:r>
              <a:rPr lang="ru-RU" sz="2000" dirty="0"/>
              <a:t>введено специальное ключевое слово </a:t>
            </a:r>
            <a:r>
              <a:rPr lang="en-US" sz="2000" b="1" dirty="0" err="1"/>
              <a:t>nullptr</a:t>
            </a:r>
            <a:r>
              <a:rPr lang="ru-RU" sz="2000" dirty="0"/>
              <a:t>, обозначающее нулевой указатель</a:t>
            </a:r>
            <a:endParaRPr lang="en-US"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NULL</a:t>
            </a:r>
            <a:r>
              <a:rPr lang="ru-RU" dirty="0"/>
              <a:t> (или 0)</a:t>
            </a:r>
            <a:r>
              <a:rPr lang="en-US" dirty="0"/>
              <a:t> </a:t>
            </a:r>
            <a:r>
              <a:rPr lang="en-US" dirty="0" err="1"/>
              <a:t>vs</a:t>
            </a:r>
            <a:r>
              <a:rPr lang="ru-RU" dirty="0"/>
              <a:t> </a:t>
            </a:r>
            <a:r>
              <a:rPr lang="en-US" dirty="0" err="1"/>
              <a:t>nullptr</a:t>
            </a:r>
            <a:endParaRPr lang="ru-RU" dirty="0"/>
          </a:p>
        </p:txBody>
      </p:sp>
      <p:sp>
        <p:nvSpPr>
          <p:cNvPr id="3" name="Объект 2"/>
          <p:cNvSpPr>
            <a:spLocks noGrp="1"/>
          </p:cNvSpPr>
          <p:nvPr>
            <p:ph idx="1"/>
          </p:nvPr>
        </p:nvSpPr>
        <p:spPr/>
        <p:txBody>
          <a:bodyPr/>
          <a:lstStyle/>
          <a:p>
            <a:r>
              <a:rPr lang="ru-RU" dirty="0"/>
              <a:t>В программах на </a:t>
            </a:r>
            <a:r>
              <a:rPr lang="en-US" dirty="0"/>
              <a:t>C++11</a:t>
            </a:r>
            <a:r>
              <a:rPr lang="ru-RU" dirty="0"/>
              <a:t> следует использовать </a:t>
            </a:r>
            <a:r>
              <a:rPr lang="en-US" dirty="0" err="1"/>
              <a:t>nullptr</a:t>
            </a:r>
            <a:r>
              <a:rPr lang="ru-RU" dirty="0"/>
              <a:t> вместо </a:t>
            </a:r>
            <a:r>
              <a:rPr lang="en-US" dirty="0"/>
              <a:t>NULL </a:t>
            </a:r>
            <a:r>
              <a:rPr lang="ru-RU" dirty="0"/>
              <a:t>или </a:t>
            </a:r>
            <a:r>
              <a:rPr lang="en-US" dirty="0"/>
              <a:t>0</a:t>
            </a:r>
          </a:p>
          <a:p>
            <a:pPr lvl="1"/>
            <a:r>
              <a:rPr lang="ru-RU" dirty="0"/>
              <a:t>У </a:t>
            </a:r>
            <a:r>
              <a:rPr lang="en-US" dirty="0" err="1"/>
              <a:t>nullptr</a:t>
            </a:r>
            <a:r>
              <a:rPr lang="ru-RU" dirty="0"/>
              <a:t> отсутствует неявное преобразование к целочисленным типам</a:t>
            </a:r>
          </a:p>
          <a:p>
            <a:pPr lvl="2"/>
            <a:r>
              <a:rPr lang="ru-RU" dirty="0"/>
              <a:t>При этом сохраняется неявное преобразование к типу </a:t>
            </a:r>
            <a:r>
              <a:rPr lang="en-US" dirty="0" err="1"/>
              <a:t>bool</a:t>
            </a:r>
            <a:r>
              <a:rPr lang="en-US" dirty="0"/>
              <a:t> (</a:t>
            </a:r>
            <a:r>
              <a:rPr lang="ru-RU" dirty="0"/>
              <a:t>значение </a:t>
            </a:r>
            <a:r>
              <a:rPr lang="en-US" dirty="0"/>
              <a:t>false)</a:t>
            </a:r>
            <a:endParaRPr lang="ru-RU" dirty="0"/>
          </a:p>
        </p:txBody>
      </p:sp>
    </p:spTree>
    <p:extLst>
      <p:ext uri="{BB962C8B-B14F-4D97-AF65-F5344CB8AC3E}">
        <p14:creationId xmlns:p14="http://schemas.microsoft.com/office/powerpoint/2010/main" val="13007801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В языке Си параметры в функцию передаются по значению.</a:t>
            </a:r>
            <a:endParaRPr lang="en-US" sz="2800" dirty="0"/>
          </a:p>
          <a:p>
            <a:pPr lvl="1" eaLnBrk="1" hangingPunct="1"/>
            <a:r>
              <a:rPr lang="ru-RU" dirty="0"/>
              <a:t>Указатели – единственный способ изменить значение параметра изнутри функции</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r>
              <a:rPr lang="ru-RU" dirty="0"/>
              <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r>
              <a:rPr lang="en-US" dirty="0"/>
              <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b="1" dirty="0">
                <a:solidFill>
                  <a:srgbClr val="FF0000"/>
                </a:solidFill>
              </a:rPr>
              <a:t>Пространства имен</a:t>
            </a:r>
            <a:r>
              <a:rPr lang="ru-RU" dirty="0">
                <a:solidFill>
                  <a:srgbClr val="FF0000"/>
                </a:solidFill>
              </a:rPr>
              <a:t> </a:t>
            </a:r>
            <a:r>
              <a:rPr lang="ru-RU" dirty="0"/>
              <a:t>позволяют логически сгруппировать классы, переменные и функции в некоторые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 шаблонов </a:t>
            </a:r>
            <a:r>
              <a:rPr lang="en-US" dirty="0"/>
              <a:t>STL</a:t>
            </a:r>
            <a:endParaRPr lang="ru-RU" dirty="0"/>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75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a:t>
            </a:r>
            <a:r>
              <a:rPr lang="ru-RU" dirty="0" err="1"/>
              <a:t>многопоточности</a:t>
            </a:r>
            <a:r>
              <a:rPr lang="ru-RU" dirty="0"/>
              <a:t>,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r>
              <a:rPr lang="en-US" sz="2000" dirty="0">
                <a:latin typeface="Courier New" pitchFamily="49" charset="0"/>
              </a:rPr>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Контейнер,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строки</a:t>
            </a:r>
            <a:endParaRPr lang="ru-RU" dirty="0"/>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Размер и вместимость</a:t>
            </a:r>
            <a:endParaRPr lang="ru-RU" dirty="0"/>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Сравнение строк</a:t>
            </a:r>
            <a:endParaRPr lang="ru-RU" dirty="0"/>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smtClean="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Конкатенация строк</a:t>
            </a:r>
            <a:endParaRPr lang="ru-RU" dirty="0"/>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Извлечение подстроки</a:t>
            </a:r>
            <a:endParaRPr lang="ru-RU" dirty="0"/>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Поиск внутри строки</a:t>
            </a:r>
            <a:endParaRPr lang="ru-RU" dirty="0"/>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Замена внутри строки</a:t>
            </a:r>
            <a:endParaRPr lang="ru-RU" dirty="0"/>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hlinkClick r:id="rId2"/>
              </a:rPr>
              <a:t>string_view</a:t>
            </a:r>
            <a:endParaRPr lang="ru-RU" dirty="0"/>
          </a:p>
        </p:txBody>
      </p:sp>
      <p:sp>
        <p:nvSpPr>
          <p:cNvPr id="5" name="Content Placeholder 4"/>
          <p:cNvSpPr>
            <a:spLocks noGrp="1"/>
          </p:cNvSpPr>
          <p:nvPr>
            <p:ph idx="1"/>
          </p:nvPr>
        </p:nvSpPr>
        <p:spPr/>
        <p:txBody>
          <a:bodyPr>
            <a:normAutofit lnSpcReduction="10000"/>
          </a:bodyPr>
          <a:lstStyle/>
          <a:p>
            <a:r>
              <a:rPr lang="ru-RU" dirty="0" smtClean="0"/>
              <a:t>Объект, ссылающийся на неизменную последовательность символов в памяти</a:t>
            </a:r>
          </a:p>
          <a:p>
            <a:r>
              <a:rPr lang="ru-RU" dirty="0" smtClean="0"/>
              <a:t>Не владеет символьными данными</a:t>
            </a:r>
          </a:p>
          <a:p>
            <a:pPr lvl="1"/>
            <a:r>
              <a:rPr lang="ru-RU" dirty="0" smtClean="0"/>
              <a:t>При разрушении </a:t>
            </a:r>
            <a:r>
              <a:rPr lang="en-US" dirty="0" err="1" smtClean="0"/>
              <a:t>string_view</a:t>
            </a:r>
            <a:r>
              <a:rPr lang="ru-RU" dirty="0" smtClean="0"/>
              <a:t> массив не удаляется</a:t>
            </a:r>
          </a:p>
          <a:p>
            <a:pPr lvl="1"/>
            <a:r>
              <a:rPr lang="ru-RU" dirty="0" smtClean="0"/>
              <a:t>После разрушения массива символов использовать ссылавшийся на него </a:t>
            </a:r>
            <a:r>
              <a:rPr lang="en-US" dirty="0" err="1" smtClean="0"/>
              <a:t>string_view</a:t>
            </a:r>
            <a:r>
              <a:rPr lang="ru-RU" dirty="0" smtClean="0"/>
              <a:t> нельзя</a:t>
            </a:r>
          </a:p>
          <a:p>
            <a:r>
              <a:rPr lang="ru-RU" dirty="0" smtClean="0"/>
              <a:t>Легковесный</a:t>
            </a:r>
          </a:p>
          <a:p>
            <a:pPr lvl="1"/>
            <a:r>
              <a:rPr lang="ru-RU" dirty="0" smtClean="0"/>
              <a:t>Как правило, указатель на начало + длина</a:t>
            </a:r>
          </a:p>
        </p:txBody>
      </p:sp>
    </p:spTree>
    <p:extLst>
      <p:ext uri="{BB962C8B-B14F-4D97-AF65-F5344CB8AC3E}">
        <p14:creationId xmlns:p14="http://schemas.microsoft.com/office/powerpoint/2010/main" val="196066390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Конструирование </a:t>
            </a:r>
            <a:r>
              <a:rPr lang="en-US" dirty="0" err="1" smtClean="0"/>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a:t>
            </a:r>
            <a:endParaRPr lang="ru-RU" dirty="0"/>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lang="en-US" sz="2000" dirty="0" smtClean="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вычислить</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он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название</a:t>
            </a:r>
            <a:endPar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картинке</a:t>
            </a:r>
            <a:r>
              <a:rPr lang="en-US"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в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внутренноего</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Лучше</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избегать объявления переменных, имя которых совпадает с именем из внешнего блока</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are no any 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a:t>Ключевое слово </a:t>
            </a:r>
            <a:r>
              <a:rPr lang="en-US"/>
              <a:t>typedef</a:t>
            </a:r>
            <a:endParaRPr lang="ru-RU"/>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 </a:t>
            </a:r>
            <a:r>
              <a:rPr lang="ru-RU" dirty="0" smtClean="0"/>
              <a:t>альтернатива </a:t>
            </a:r>
            <a:r>
              <a:rPr lang="en-US" dirty="0" err="1" smtClean="0"/>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a:t>
            </a:r>
            <a:r>
              <a:rPr lang="en-US" sz="1400" b="1" dirty="0" smtClean="0">
                <a:latin typeface="Courier New" pitchFamily="49" charset="0"/>
              </a:rPr>
              <a:t>&lt;</a:t>
            </a:r>
            <a:r>
              <a:rPr lang="en-US" sz="1400" b="1" dirty="0" err="1" smtClean="0">
                <a:latin typeface="Courier New" pitchFamily="49" charset="0"/>
              </a:rPr>
              <a:t>iostream</a:t>
            </a:r>
            <a:r>
              <a:rPr lang="en-US" sz="1400" b="1" dirty="0" smtClean="0">
                <a:latin typeface="Courier New" pitchFamily="49" charset="0"/>
              </a:rPr>
              <a:t>&gt;</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a:t>
            </a:r>
            <a:r>
              <a:rPr lang="en-US" sz="1400" b="1" dirty="0" smtClean="0">
                <a:latin typeface="Courier New" pitchFamily="49" charset="0"/>
              </a:rPr>
              <a:t> </a:t>
            </a:r>
            <a:r>
              <a:rPr lang="en-US" sz="1400" b="1" dirty="0">
                <a:latin typeface="Courier New" pitchFamily="49" charset="0"/>
              </a:rPr>
              <a:t>= SUNDAY;</a:t>
            </a: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Today is </a:t>
            </a:r>
            <a:r>
              <a:rPr lang="en-US" sz="1400" b="1" dirty="0" smtClean="0">
                <a:latin typeface="Courier New" pitchFamily="49" charset="0"/>
              </a:rPr>
              <a:t>" &lt;&lt; d &lt;&lt; "\n";</a:t>
            </a:r>
            <a:endParaRPr lang="en-US" sz="1400" b="1" dirty="0">
              <a:latin typeface="Courier New" pitchFamily="49" charset="0"/>
            </a:endParaRPr>
          </a:p>
          <a:p>
            <a:pPr defTabSz="355600"/>
            <a:endParaRPr lang="en-US" sz="1400" b="1" dirty="0">
              <a:latin typeface="Courier New" pitchFamily="49" charset="0"/>
            </a:endParaRPr>
          </a:p>
          <a:p>
            <a:pPr defTabSz="355600"/>
            <a:r>
              <a:rPr lang="en-US" sz="1400" b="1" dirty="0">
                <a:latin typeface="Courier New" pitchFamily="49" charset="0"/>
              </a:rPr>
              <a:t>	</a:t>
            </a:r>
            <a:r>
              <a:rPr lang="en-US" sz="1400" b="1" dirty="0" smtClean="0">
                <a:latin typeface="Courier New" pitchFamily="49" charset="0"/>
              </a:rPr>
              <a:t>d++;</a:t>
            </a:r>
            <a:endParaRPr lang="en-US" sz="1400" b="1" dirty="0">
              <a:latin typeface="Courier New" pitchFamily="49" charset="0"/>
            </a:endParaRPr>
          </a:p>
          <a:p>
            <a:pPr defTabSz="355600"/>
            <a:r>
              <a:rPr lang="en-US" sz="1400" b="1" dirty="0">
                <a:latin typeface="Courier New" pitchFamily="49" charset="0"/>
              </a:rPr>
              <a:t>	</a:t>
            </a:r>
            <a:r>
              <a:rPr lang="en-US" sz="1400" b="1" dirty="0" err="1" smtClean="0">
                <a:latin typeface="Courier New" pitchFamily="49" charset="0"/>
              </a:rPr>
              <a:t>std</a:t>
            </a:r>
            <a:r>
              <a:rPr lang="en-US" sz="1400" b="1" dirty="0" smtClean="0">
                <a:latin typeface="Courier New" pitchFamily="49" charset="0"/>
              </a:rPr>
              <a:t>::</a:t>
            </a:r>
            <a:r>
              <a:rPr lang="en-US" sz="1400" b="1" dirty="0" err="1" smtClean="0">
                <a:latin typeface="Courier New" pitchFamily="49" charset="0"/>
              </a:rPr>
              <a:t>cout</a:t>
            </a:r>
            <a:r>
              <a:rPr lang="en-US" sz="1400" b="1" dirty="0" smtClean="0">
                <a:latin typeface="Courier New" pitchFamily="49" charset="0"/>
              </a:rPr>
              <a:t> &lt;&lt; "</a:t>
            </a:r>
            <a:r>
              <a:rPr lang="en-US" sz="1400" b="1" dirty="0">
                <a:latin typeface="Courier New" pitchFamily="49" charset="0"/>
              </a:rPr>
              <a:t>Tomorrow will be </a:t>
            </a:r>
            <a:r>
              <a:rPr lang="en-US" sz="1400" b="1" dirty="0" smtClean="0">
                <a:latin typeface="Courier New" pitchFamily="49" charset="0"/>
              </a:rPr>
              <a:t>" d &lt;&lt; "\n");</a:t>
            </a:r>
            <a:endParaRPr lang="en-US" sz="1400" b="1" dirty="0">
              <a:latin typeface="Courier New" pitchFamily="49" charset="0"/>
            </a:endParaRP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fontAlgn="auto" hangingPunct="1">
              <a:spcAft>
                <a:spcPts val="0"/>
              </a:spcAft>
              <a:defRPr/>
            </a:pPr>
            <a:r>
              <a:rPr lang="ru-RU"/>
              <a:t>Набор используемых символов</a:t>
            </a:r>
          </a:p>
        </p:txBody>
      </p:sp>
      <p:sp>
        <p:nvSpPr>
          <p:cNvPr id="37891" name="Rectangle 3"/>
          <p:cNvSpPr>
            <a:spLocks noGrp="1" noChangeArrowheads="1"/>
          </p:cNvSpPr>
          <p:nvPr>
            <p:ph idx="1"/>
          </p:nvPr>
        </p:nvSpPr>
        <p:spPr/>
        <p:txBody>
          <a:bodyPr/>
          <a:lstStyle/>
          <a:p>
            <a:pPr eaLnBrk="1" hangingPunct="1">
              <a:lnSpc>
                <a:spcPct val="90000"/>
              </a:lnSpc>
            </a:pPr>
            <a:r>
              <a:rPr lang="ru-RU" dirty="0"/>
              <a:t>Используются почти все графические символы </a:t>
            </a:r>
            <a:r>
              <a:rPr lang="en-US" dirty="0"/>
              <a:t>ASCII </a:t>
            </a:r>
            <a:r>
              <a:rPr lang="ru-RU" dirty="0"/>
              <a:t>таблицы</a:t>
            </a:r>
            <a:r>
              <a:rPr lang="en-US" dirty="0"/>
              <a:t> (</a:t>
            </a:r>
            <a:r>
              <a:rPr lang="ru-RU" dirty="0"/>
              <a:t>кроме </a:t>
            </a:r>
            <a:r>
              <a:rPr lang="en-US" dirty="0"/>
              <a:t>@</a:t>
            </a:r>
            <a:r>
              <a:rPr lang="ru-RU" dirty="0"/>
              <a:t> и </a:t>
            </a:r>
            <a:r>
              <a:rPr lang="en-US" dirty="0"/>
              <a:t>$)</a:t>
            </a:r>
            <a:endParaRPr lang="ru-RU" dirty="0"/>
          </a:p>
          <a:p>
            <a:pPr eaLnBrk="1" hangingPunct="1">
              <a:lnSpc>
                <a:spcPct val="90000"/>
              </a:lnSpc>
            </a:pPr>
            <a:r>
              <a:rPr lang="ru-RU" dirty="0"/>
              <a:t>Язык является чувствительным к регистру символов</a:t>
            </a:r>
          </a:p>
          <a:p>
            <a:pPr lvl="1" eaLnBrk="1" hangingPunct="1">
              <a:lnSpc>
                <a:spcPct val="90000"/>
              </a:lnSpc>
            </a:pPr>
            <a:r>
              <a:rPr lang="ru-RU" dirty="0"/>
              <a:t>Для записи операторов используются строчные буквы</a:t>
            </a:r>
          </a:p>
          <a:p>
            <a:pPr lvl="1" eaLnBrk="1" hangingPunct="1">
              <a:lnSpc>
                <a:spcPct val="90000"/>
              </a:lnSpc>
            </a:pPr>
            <a:r>
              <a:rPr lang="ru-RU" dirty="0"/>
              <a:t>Для записи идентификаторов – цифры, заглавные и строчные буквы и символ подчеркивания</a:t>
            </a:r>
            <a:endParaRPr lang="en-US" dirty="0"/>
          </a:p>
          <a:p>
            <a:pPr lvl="2" eaLnBrk="1" hangingPunct="1">
              <a:lnSpc>
                <a:spcPct val="90000"/>
              </a:lnSpc>
            </a:pPr>
            <a:r>
              <a:rPr lang="ru-RU" dirty="0"/>
              <a:t>Идентификатор не может начинаться с цифры</a:t>
            </a:r>
          </a:p>
        </p:txBody>
      </p:sp>
    </p:spTree>
    <p:extLst>
      <p:ext uri="{BB962C8B-B14F-4D97-AF65-F5344CB8AC3E}">
        <p14:creationId xmlns:p14="http://schemas.microsoft.com/office/powerpoint/2010/main" val="2366579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a:t>Основные операторы языка Си</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40963" name="Rectangle 5"/>
          <p:cNvSpPr>
            <a:spLocks noChangeArrowheads="1"/>
          </p:cNvSpPr>
          <p:nvPr/>
        </p:nvSpPr>
        <p:spPr bwMode="auto">
          <a:xfrm>
            <a:off x="539750" y="2924175"/>
            <a:ext cx="8208963" cy="2014538"/>
          </a:xfrm>
          <a:prstGeom prst="rect">
            <a:avLst/>
          </a:prstGeom>
          <a:noFill/>
          <a:ln w="9525">
            <a:noFill/>
            <a:miter lim="800000"/>
            <a:headEnd/>
            <a:tailEnd/>
          </a:ln>
        </p:spPr>
        <p:txBody>
          <a:bodyPr anchor="ctr">
            <a:spAutoFit/>
          </a:bodyPr>
          <a:lstStyle/>
          <a:p>
            <a:pPr defTabSz="534988"/>
            <a:r>
              <a:rPr lang="ru-RU" b="1" dirty="0" err="1">
                <a:latin typeface="Courier New" pitchFamily="49" charset="0"/>
              </a:rPr>
              <a:t>if</a:t>
            </a:r>
            <a:r>
              <a:rPr lang="ru-RU" b="1" dirty="0">
                <a:latin typeface="Courier New" pitchFamily="49" charset="0"/>
              </a:rPr>
              <a:t> (</a:t>
            </a:r>
          </a:p>
          <a:p>
            <a:pPr defTabSz="534988"/>
            <a:r>
              <a:rPr lang="ru-RU" b="1" dirty="0">
                <a:latin typeface="Courier New" pitchFamily="49" charset="0"/>
              </a:rPr>
              <a:t>    ((</a:t>
            </a:r>
            <a:r>
              <a:rPr lang="en-US" b="1" dirty="0">
                <a:latin typeface="Courier New" pitchFamily="49" charset="0"/>
              </a:rPr>
              <a:t>year</a:t>
            </a:r>
            <a:r>
              <a:rPr lang="ru-RU" b="1" dirty="0">
                <a:latin typeface="Courier New" pitchFamily="49" charset="0"/>
              </a:rPr>
              <a:t> % 4 == 0) &amp;&amp; (</a:t>
            </a:r>
            <a:r>
              <a:rPr lang="en-US" b="1" dirty="0">
                <a:latin typeface="Courier New" pitchFamily="49" charset="0"/>
              </a:rPr>
              <a:t>year</a:t>
            </a:r>
            <a:r>
              <a:rPr lang="ru-RU" b="1" dirty="0">
                <a:latin typeface="Courier New" pitchFamily="49" charset="0"/>
              </a:rPr>
              <a:t> % 100 != 0)) || </a:t>
            </a:r>
          </a:p>
          <a:p>
            <a:pPr defTabSz="534988"/>
            <a:r>
              <a:rPr lang="ru-RU" b="1" dirty="0">
                <a:latin typeface="Courier New" pitchFamily="49" charset="0"/>
              </a:rPr>
              <a:t>    (y</a:t>
            </a:r>
            <a:r>
              <a:rPr lang="en-US" b="1" dirty="0">
                <a:latin typeface="Courier New" pitchFamily="49" charset="0"/>
              </a:rPr>
              <a:t>ear</a:t>
            </a:r>
            <a:r>
              <a:rPr lang="ru-RU" b="1" dirty="0">
                <a:latin typeface="Courier New" pitchFamily="49" charset="0"/>
              </a:rPr>
              <a:t> % 400 == 0)</a:t>
            </a:r>
          </a:p>
          <a:p>
            <a:pPr defTabSz="534988"/>
            <a:r>
              <a:rPr lang="ru-RU" b="1" dirty="0">
                <a:latin typeface="Courier New" pitchFamily="49" charset="0"/>
              </a:rPr>
              <a:t>    )</a:t>
            </a:r>
          </a:p>
          <a:p>
            <a:pPr defTabSz="534988"/>
            <a:r>
              <a:rPr lang="ru-RU" b="1" dirty="0">
                <a:latin typeface="Courier New" pitchFamily="49" charset="0"/>
              </a:rPr>
              <a:t>    </a:t>
            </a:r>
            <a:r>
              <a:rPr lang="en-US" b="1" dirty="0" err="1" smtClean="0">
                <a:latin typeface="Courier New" pitchFamily="49" charset="0"/>
              </a:rPr>
              <a:t>std</a:t>
            </a:r>
            <a:r>
              <a:rPr lang="en-US" b="1" dirty="0" smtClean="0">
                <a:latin typeface="Courier New" pitchFamily="49" charset="0"/>
              </a:rPr>
              <a:t>::</a:t>
            </a:r>
            <a:r>
              <a:rPr lang="en-US" b="1" dirty="0" err="1" smtClean="0">
                <a:latin typeface="Courier New" pitchFamily="49" charset="0"/>
              </a:rPr>
              <a:t>cout</a:t>
            </a:r>
            <a:r>
              <a:rPr lang="en-US" b="1" dirty="0" smtClean="0">
                <a:latin typeface="Courier New" pitchFamily="49" charset="0"/>
              </a:rPr>
              <a:t> &lt;&lt; </a:t>
            </a:r>
            <a:r>
              <a:rPr lang="ru-RU" b="1" dirty="0">
                <a:latin typeface="Courier New" pitchFamily="49" charset="0"/>
              </a:rPr>
              <a:t>y</a:t>
            </a:r>
            <a:r>
              <a:rPr lang="en-US" b="1" dirty="0" err="1">
                <a:latin typeface="Courier New" pitchFamily="49" charset="0"/>
              </a:rPr>
              <a:t>ea</a:t>
            </a:r>
            <a:r>
              <a:rPr lang="ru-RU" b="1" dirty="0">
                <a:latin typeface="Courier New" pitchFamily="49" charset="0"/>
              </a:rPr>
              <a:t>r </a:t>
            </a:r>
            <a:r>
              <a:rPr lang="en-US" b="1" dirty="0" smtClean="0">
                <a:latin typeface="Courier New" pitchFamily="49" charset="0"/>
              </a:rPr>
              <a:t>&lt;&lt; </a:t>
            </a:r>
            <a:r>
              <a:rPr lang="ru-RU" b="1" dirty="0" smtClean="0">
                <a:latin typeface="Courier New" pitchFamily="49" charset="0"/>
              </a:rPr>
              <a:t>"</a:t>
            </a:r>
            <a:r>
              <a:rPr lang="en-US" b="1" dirty="0" smtClean="0">
                <a:latin typeface="Courier New" pitchFamily="49" charset="0"/>
              </a:rPr>
              <a:t> - </a:t>
            </a:r>
            <a:r>
              <a:rPr lang="ru-RU" b="1" dirty="0" smtClean="0">
                <a:latin typeface="Courier New" pitchFamily="49" charset="0"/>
              </a:rPr>
              <a:t>високосный </a:t>
            </a:r>
            <a:r>
              <a:rPr lang="ru-RU" b="1" dirty="0">
                <a:latin typeface="Courier New" pitchFamily="49" charset="0"/>
              </a:rPr>
              <a:t>год\n</a:t>
            </a:r>
            <a:r>
              <a:rPr lang="ru-RU" b="1" dirty="0" smtClean="0">
                <a:latin typeface="Courier New" pitchFamily="49" charset="0"/>
              </a:rPr>
              <a:t>";</a:t>
            </a:r>
            <a:endParaRPr lang="ru-RU" b="1" dirty="0">
              <a:latin typeface="Courier New" pitchFamily="49" charset="0"/>
            </a:endParaRPr>
          </a:p>
          <a:p>
            <a:pPr defTabSz="534988"/>
            <a:r>
              <a:rPr lang="en-US" b="1" dirty="0">
                <a:latin typeface="Courier New" pitchFamily="49" charset="0"/>
              </a:rPr>
              <a:t>else</a:t>
            </a:r>
            <a:r>
              <a:rPr lang="ru-RU" b="1" dirty="0">
                <a:latin typeface="Courier New" pitchFamily="49" charset="0"/>
              </a:rPr>
              <a:t> </a:t>
            </a:r>
          </a:p>
          <a:p>
            <a:pPr defTabSz="534988"/>
            <a:r>
              <a:rPr lang="ru-RU" b="1" dirty="0">
                <a:latin typeface="Courier New" pitchFamily="49" charset="0"/>
              </a:rPr>
              <a:t> </a:t>
            </a:r>
            <a:r>
              <a:rPr lang="en-US" b="1" dirty="0" smtClean="0">
                <a:latin typeface="Courier New" pitchFamily="49" charset="0"/>
              </a:rPr>
              <a:t>   </a:t>
            </a:r>
            <a:r>
              <a:rPr lang="en-US" b="1" dirty="0" err="1" smtClean="0">
                <a:latin typeface="Courier New" pitchFamily="49" charset="0"/>
              </a:rPr>
              <a:t>std</a:t>
            </a:r>
            <a:r>
              <a:rPr lang="en-US" b="1" dirty="0">
                <a:latin typeface="Courier New" pitchFamily="49" charset="0"/>
              </a:rPr>
              <a:t>::</a:t>
            </a:r>
            <a:r>
              <a:rPr lang="en-US" b="1" dirty="0" err="1" smtClean="0">
                <a:latin typeface="Courier New" pitchFamily="49" charset="0"/>
              </a:rPr>
              <a:t>cout</a:t>
            </a:r>
            <a:r>
              <a:rPr lang="en-US" b="1" dirty="0" smtClean="0">
                <a:latin typeface="Courier New" pitchFamily="49" charset="0"/>
              </a:rPr>
              <a:t> &lt;&lt; </a:t>
            </a:r>
            <a:r>
              <a:rPr lang="ru-RU" b="1" dirty="0">
                <a:latin typeface="Courier New" pitchFamily="49" charset="0"/>
              </a:rPr>
              <a:t>y</a:t>
            </a:r>
            <a:r>
              <a:rPr lang="en-US" b="1" dirty="0" err="1">
                <a:latin typeface="Courier New" pitchFamily="49" charset="0"/>
              </a:rPr>
              <a:t>ea</a:t>
            </a:r>
            <a:r>
              <a:rPr lang="ru-RU" b="1" dirty="0">
                <a:latin typeface="Courier New" pitchFamily="49" charset="0"/>
              </a:rPr>
              <a:t>r </a:t>
            </a:r>
            <a:r>
              <a:rPr lang="en-US" b="1" dirty="0" smtClean="0">
                <a:latin typeface="Courier New" pitchFamily="49" charset="0"/>
              </a:rPr>
              <a:t>&lt;&lt; " -</a:t>
            </a:r>
            <a:r>
              <a:rPr lang="ru-RU" b="1" dirty="0" smtClean="0">
                <a:latin typeface="Courier New" pitchFamily="49" charset="0"/>
              </a:rPr>
              <a:t> </a:t>
            </a:r>
            <a:r>
              <a:rPr lang="ru-RU" b="1" dirty="0" err="1">
                <a:latin typeface="Courier New" pitchFamily="49" charset="0"/>
              </a:rPr>
              <a:t>невисокосный</a:t>
            </a:r>
            <a:r>
              <a:rPr lang="ru-RU" b="1" dirty="0">
                <a:latin typeface="Courier New" pitchFamily="49" charset="0"/>
              </a:rPr>
              <a:t> год\n</a:t>
            </a:r>
            <a:r>
              <a:rPr lang="ru-RU" b="1" dirty="0" smtClean="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84583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p>
        </p:txBody>
      </p:sp>
      <p:sp>
        <p:nvSpPr>
          <p:cNvPr id="4" name="TextBox 3"/>
          <p:cNvSpPr txBox="1"/>
          <p:nvPr/>
        </p:nvSpPr>
        <p:spPr>
          <a:xfrm>
            <a:off x="1115616" y="1779687"/>
            <a:ext cx="7272808" cy="4801314"/>
          </a:xfrm>
          <a:prstGeom prst="rect">
            <a:avLst/>
          </a:prstGeom>
          <a:noFill/>
        </p:spPr>
        <p:txBody>
          <a:bodyPr wrap="square" rtlCol="0">
            <a:spAutoFit/>
          </a:bodyPr>
          <a:lstStyle/>
          <a:p>
            <a:pPr defTabSz="542925"/>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stdio.h</a:t>
            </a:r>
            <a:r>
              <a:rPr lang="en-US" b="1" dirty="0">
                <a:latin typeface="Courier New" pitchFamily="49" charset="0"/>
                <a:cs typeface="Courier New" pitchFamily="49" charset="0"/>
              </a:rPr>
              <a:t>&gt;</a:t>
            </a:r>
          </a:p>
          <a:p>
            <a:pPr defTabSz="542925"/>
            <a:endParaRPr lang="en-US" b="1" dirty="0">
              <a:latin typeface="Courier New" pitchFamily="49" charset="0"/>
              <a:cs typeface="Courier New" pitchFamily="49" charset="0"/>
            </a:endParaRPr>
          </a:p>
          <a:p>
            <a:pPr defTabSz="54292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char buffer[10];</a:t>
            </a:r>
          </a:p>
          <a:p>
            <a:pPr defTabSz="542925"/>
            <a:r>
              <a:rPr lang="en-US" b="1" dirty="0">
                <a:latin typeface="Courier New" pitchFamily="49" charset="0"/>
                <a:cs typeface="Courier New" pitchFamily="49" charset="0"/>
              </a:rPr>
              <a:t>	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MAX_SIZE = </a:t>
            </a:r>
            <a:r>
              <a:rPr lang="en-US" b="1" dirty="0" err="1">
                <a:latin typeface="Courier New" pitchFamily="49" charset="0"/>
                <a:cs typeface="Courier New" pitchFamily="49" charset="0"/>
              </a:rPr>
              <a:t>sizeof</a:t>
            </a:r>
            <a:r>
              <a:rPr lang="en-US" b="1" dirty="0">
                <a:latin typeface="Courier New" pitchFamily="49" charset="0"/>
                <a:cs typeface="Courier New" pitchFamily="49" charset="0"/>
              </a:rPr>
              <a:t>(buffer) - 1;</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endParaRPr lang="en-US" b="1" dirty="0">
              <a:latin typeface="Courier New" pitchFamily="49" charset="0"/>
              <a:cs typeface="Courier New" pitchFamily="49" charset="0"/>
            </a:endParaRPr>
          </a:p>
          <a:p>
            <a:pPr defTabSz="542925"/>
            <a:r>
              <a:rPr lang="en-US" b="1" dirty="0">
                <a:latin typeface="Courier New" pitchFamily="49" charset="0"/>
                <a:cs typeface="Courier New" pitchFamily="49" charset="0"/>
              </a:rPr>
              <a:t>	while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&lt; MAX_SIZE) &amp;&amp;</a:t>
            </a:r>
          </a:p>
          <a:p>
            <a:pPr defTabSz="542925"/>
            <a:r>
              <a:rPr lang="en-US" b="1" dirty="0">
                <a:latin typeface="Courier New" pitchFamily="49" charset="0"/>
                <a:cs typeface="Courier New" pitchFamily="49" charset="0"/>
              </a:rPr>
              <a:t>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getchar</a:t>
            </a:r>
            <a:r>
              <a:rPr lang="en-US" b="1" dirty="0">
                <a:latin typeface="Courier New" pitchFamily="49" charset="0"/>
                <a:cs typeface="Courier New" pitchFamily="49" charset="0"/>
              </a:rPr>
              <a:t>()) != EOF))</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ch</a:t>
            </a:r>
            <a:r>
              <a:rPr lang="en-US" b="1" dirty="0">
                <a:latin typeface="Courier New" pitchFamily="49" charset="0"/>
                <a:cs typeface="Courier New" pitchFamily="49" charset="0"/>
              </a:rPr>
              <a:t>;</a:t>
            </a:r>
          </a:p>
          <a:p>
            <a:pPr defTabSz="542925"/>
            <a:r>
              <a:rPr lang="en-US" b="1" dirty="0">
                <a:latin typeface="Courier New" pitchFamily="49" charset="0"/>
                <a:cs typeface="Courier New" pitchFamily="49" charset="0"/>
              </a:rPr>
              <a:t>	}</a:t>
            </a:r>
          </a:p>
          <a:p>
            <a:pPr defTabSz="542925"/>
            <a:r>
              <a:rPr lang="en-US" b="1" dirty="0">
                <a:latin typeface="Courier New" pitchFamily="49" charset="0"/>
                <a:cs typeface="Courier New" pitchFamily="49" charset="0"/>
              </a:rPr>
              <a:t>	buffer[</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 = '\0';</a:t>
            </a:r>
          </a:p>
          <a:p>
            <a:pPr defTabSz="542925"/>
            <a:r>
              <a:rPr lang="en-US" b="1" dirty="0">
                <a:latin typeface="Courier New" pitchFamily="49" charset="0"/>
                <a:cs typeface="Courier New" pitchFamily="49" charset="0"/>
              </a:rPr>
              <a:t>	return 0;</a:t>
            </a:r>
          </a:p>
          <a:p>
            <a:pPr defTabSz="542925"/>
            <a:r>
              <a:rPr lang="en-US" b="1" dirty="0">
                <a:latin typeface="Courier New" pitchFamily="49" charset="0"/>
                <a:cs typeface="Courier New" pitchFamily="49" charset="0"/>
              </a:rPr>
              <a:t>}</a:t>
            </a:r>
            <a:endParaRPr lang="ru-RU" b="1" dirty="0">
              <a:latin typeface="Courier New" pitchFamily="49" charset="0"/>
              <a:cs typeface="Courier New" pitchFamily="49" charset="0"/>
            </a:endParaRPr>
          </a:p>
        </p:txBody>
      </p:sp>
    </p:spTree>
    <p:extLst>
      <p:ext uri="{BB962C8B-B14F-4D97-AF65-F5344CB8AC3E}">
        <p14:creationId xmlns:p14="http://schemas.microsoft.com/office/powerpoint/2010/main" val="49736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r>
              <a:rPr lang="ru-RU" sz="1800" dirty="0">
                <a:latin typeface="Courier New" pitchFamily="49" charset="0"/>
              </a:rPr>
              <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773238"/>
            <a:ext cx="7200900" cy="1314450"/>
          </a:xfrm>
          <a:prstGeom prst="rect">
            <a:avLst/>
          </a:prstGeom>
          <a:noFill/>
          <a:ln w="9525">
            <a:noFill/>
            <a:miter lim="800000"/>
            <a:headEnd/>
            <a:tailEnd/>
          </a:ln>
        </p:spPr>
        <p:txBody>
          <a:bodyPr anchor="ctr">
            <a:spAutoFit/>
          </a:bodyPr>
          <a:lstStyle/>
          <a:p>
            <a:pPr defTabSz="533400"/>
            <a:r>
              <a:rPr lang="ru-RU" sz="1600" i="1">
                <a:latin typeface="Courier New" pitchFamily="49" charset="0"/>
              </a:rPr>
              <a:t>/* </a:t>
            </a:r>
            <a:r>
              <a:rPr lang="ru-RU" sz="1600" b="1" i="1">
                <a:latin typeface="Courier New" pitchFamily="49" charset="0"/>
              </a:rPr>
              <a:t>getbits</a:t>
            </a:r>
            <a:r>
              <a:rPr lang="ru-RU" sz="1600" i="1">
                <a:latin typeface="Courier New" pitchFamily="49" charset="0"/>
              </a:rPr>
              <a:t>: получает </a:t>
            </a:r>
            <a:r>
              <a:rPr lang="ru-RU" sz="1600" b="1" i="1">
                <a:latin typeface="Courier New" pitchFamily="49" charset="0"/>
              </a:rPr>
              <a:t>n</a:t>
            </a:r>
            <a:r>
              <a:rPr lang="ru-RU" sz="1600" i="1">
                <a:latin typeface="Courier New" pitchFamily="49" charset="0"/>
              </a:rPr>
              <a:t> бит, начиная с </a:t>
            </a:r>
            <a:r>
              <a:rPr lang="ru-RU" sz="1600" b="1" i="1">
                <a:latin typeface="Courier New" pitchFamily="49" charset="0"/>
              </a:rPr>
              <a:t>p</a:t>
            </a:r>
            <a:r>
              <a:rPr lang="ru-RU" sz="1600" i="1">
                <a:latin typeface="Courier New" pitchFamily="49" charset="0"/>
              </a:rPr>
              <a:t>-й позиции */</a:t>
            </a:r>
            <a:endParaRPr lang="en-US" sz="1600" i="1">
              <a:latin typeface="Courier New" pitchFamily="49" charset="0"/>
            </a:endParaRPr>
          </a:p>
          <a:p>
            <a:pPr defTabSz="533400"/>
            <a:r>
              <a:rPr lang="ru-RU" sz="1600" b="1">
                <a:latin typeface="Courier New" pitchFamily="49" charset="0"/>
              </a:rPr>
              <a:t>unsigned getbits(unsigned x, int p, int n)</a:t>
            </a:r>
            <a:endParaRPr lang="en-US" sz="1600" b="1">
              <a:latin typeface="Courier New" pitchFamily="49" charset="0"/>
            </a:endParaRPr>
          </a:p>
          <a:p>
            <a:pPr defTabSz="533400"/>
            <a:r>
              <a:rPr lang="ru-RU" sz="1600" b="1">
                <a:latin typeface="Courier New" pitchFamily="49" charset="0"/>
              </a:rPr>
              <a:t>{</a:t>
            </a:r>
            <a:endParaRPr lang="en-US" sz="1600" b="1">
              <a:latin typeface="Courier New" pitchFamily="49" charset="0"/>
            </a:endParaRPr>
          </a:p>
          <a:p>
            <a:pPr defTabSz="533400"/>
            <a:r>
              <a:rPr lang="en-US" sz="1600" b="1">
                <a:latin typeface="Courier New" pitchFamily="49" charset="0"/>
              </a:rPr>
              <a:t>	</a:t>
            </a:r>
            <a:r>
              <a:rPr lang="ru-RU" sz="1600" b="1">
                <a:latin typeface="Courier New" pitchFamily="49" charset="0"/>
              </a:rPr>
              <a:t>return (x &gt;&gt; (p+1-n)) &amp; ~(~0 &lt;&lt; n);</a:t>
            </a:r>
            <a:endParaRPr lang="en-US" sz="1600" b="1">
              <a:latin typeface="Courier New" pitchFamily="49" charset="0"/>
            </a:endParaRPr>
          </a:p>
          <a:p>
            <a:pPr defTabSz="533400"/>
            <a:r>
              <a:rPr lang="ru-RU" sz="1600" b="1">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3068638"/>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437063"/>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870450"/>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5302250"/>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565400"/>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565400"/>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565400"/>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565400"/>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565400"/>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937000"/>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437063"/>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8704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5302250"/>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6021388"/>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933825"/>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734050"/>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a:t>Служат для присваивания переменным значения некоторого выражения</a:t>
            </a:r>
          </a:p>
          <a:p>
            <a:pPr lvl="1" eaLnBrk="1" hangingPunct="1">
              <a:lnSpc>
                <a:spcPct val="90000"/>
              </a:lnSpc>
            </a:pPr>
            <a:r>
              <a:rPr lang="en-US" sz="2000"/>
              <a:t>i = 3;</a:t>
            </a:r>
          </a:p>
          <a:p>
            <a:pPr lvl="1" eaLnBrk="1" hangingPunct="1">
              <a:lnSpc>
                <a:spcPct val="90000"/>
              </a:lnSpc>
            </a:pPr>
            <a:r>
              <a:rPr lang="en-US" sz="2000"/>
              <a:t>i += 8;</a:t>
            </a:r>
          </a:p>
          <a:p>
            <a:pPr lvl="1" eaLnBrk="1" hangingPunct="1">
              <a:lnSpc>
                <a:spcPct val="90000"/>
              </a:lnSpc>
            </a:pPr>
            <a:r>
              <a:rPr lang="en-US" sz="2000"/>
              <a:t>i &lt;&lt;= 1;</a:t>
            </a:r>
          </a:p>
          <a:p>
            <a:pPr lvl="1" eaLnBrk="1" hangingPunct="1">
              <a:lnSpc>
                <a:spcPct val="90000"/>
              </a:lnSpc>
            </a:pPr>
            <a:r>
              <a:rPr lang="en-US" sz="2000"/>
              <a:t>j %= 3;</a:t>
            </a:r>
          </a:p>
          <a:p>
            <a:pPr eaLnBrk="1" hangingPunct="1">
              <a:lnSpc>
                <a:spcPct val="90000"/>
              </a:lnSpc>
            </a:pPr>
            <a:r>
              <a:rPr lang="ru-RU" sz="240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a:latin typeface="Courier New" pitchFamily="49" charset="0"/>
              </a:rPr>
              <a:t>while ((c = getchar()) != EOF)</a:t>
            </a:r>
            <a:br>
              <a:rPr lang="en-US" sz="2000">
                <a:latin typeface="Courier New" pitchFamily="49" charset="0"/>
              </a:rPr>
            </a:br>
            <a:r>
              <a:rPr lang="en-US" sz="2000">
                <a:latin typeface="Courier New" pitchFamily="49" charset="0"/>
              </a:rPr>
              <a:t>{</a:t>
            </a:r>
            <a:br>
              <a:rPr lang="en-US" sz="2000">
                <a:latin typeface="Courier New" pitchFamily="49" charset="0"/>
              </a:rPr>
            </a:br>
            <a:r>
              <a:rPr lang="en-US" sz="2000">
                <a:latin typeface="Courier New" pitchFamily="49" charset="0"/>
              </a:rPr>
              <a:t>    // do something</a:t>
            </a:r>
            <a:br>
              <a:rPr lang="en-US" sz="2000">
                <a:latin typeface="Courier New" pitchFamily="49" charset="0"/>
              </a:rPr>
            </a:br>
            <a:r>
              <a:rPr lang="en-US" sz="2000">
                <a:latin typeface="Courier New" pitchFamily="49" charset="0"/>
              </a:rPr>
              <a:t>}</a:t>
            </a:r>
            <a:endParaRPr lang="ru-RU" sz="200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p>
        </p:txBody>
      </p:sp>
      <p:sp>
        <p:nvSpPr>
          <p:cNvPr id="4" name="Прямоугольник 3"/>
          <p:cNvSpPr/>
          <p:nvPr/>
        </p:nvSpPr>
        <p:spPr>
          <a:xfrm>
            <a:off x="683568" y="3429000"/>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xmlns="" val="20000"/>
                    </a:ext>
                  </a:extLst>
                </a:gridCol>
                <a:gridCol w="450850">
                  <a:extLst>
                    <a:ext uri="{9D8B030D-6E8A-4147-A177-3AD203B41FA5}">
                      <a16:colId xmlns:a16="http://schemas.microsoft.com/office/drawing/2014/main" xmlns="" val="20001"/>
                    </a:ext>
                  </a:extLst>
                </a:gridCol>
                <a:gridCol w="450850">
                  <a:extLst>
                    <a:ext uri="{9D8B030D-6E8A-4147-A177-3AD203B41FA5}">
                      <a16:colId xmlns:a16="http://schemas.microsoft.com/office/drawing/2014/main" xmlns="" val="20002"/>
                    </a:ext>
                  </a:extLst>
                </a:gridCol>
                <a:gridCol w="450850">
                  <a:extLst>
                    <a:ext uri="{9D8B030D-6E8A-4147-A177-3AD203B41FA5}">
                      <a16:colId xmlns:a16="http://schemas.microsoft.com/office/drawing/2014/main" xmlns="" val="20003"/>
                    </a:ext>
                  </a:extLst>
                </a:gridCol>
                <a:gridCol w="381000">
                  <a:extLst>
                    <a:ext uri="{9D8B030D-6E8A-4147-A177-3AD203B41FA5}">
                      <a16:colId xmlns:a16="http://schemas.microsoft.com/office/drawing/2014/main" xmlns="" val="20004"/>
                    </a:ext>
                  </a:extLst>
                </a:gridCol>
                <a:gridCol w="520700">
                  <a:extLst>
                    <a:ext uri="{9D8B030D-6E8A-4147-A177-3AD203B41FA5}">
                      <a16:colId xmlns:a16="http://schemas.microsoft.com/office/drawing/2014/main" xmlns="" val="20005"/>
                    </a:ext>
                  </a:extLst>
                </a:gridCol>
                <a:gridCol w="482600">
                  <a:extLst>
                    <a:ext uri="{9D8B030D-6E8A-4147-A177-3AD203B41FA5}">
                      <a16:colId xmlns:a16="http://schemas.microsoft.com/office/drawing/2014/main" xmlns="" val="20006"/>
                    </a:ext>
                  </a:extLst>
                </a:gridCol>
                <a:gridCol w="450850">
                  <a:extLst>
                    <a:ext uri="{9D8B030D-6E8A-4147-A177-3AD203B41FA5}">
                      <a16:colId xmlns:a16="http://schemas.microsoft.com/office/drawing/2014/main" xmlns="" val="20007"/>
                    </a:ext>
                  </a:extLst>
                </a:gridCol>
                <a:gridCol w="806450">
                  <a:extLst>
                    <a:ext uri="{9D8B030D-6E8A-4147-A177-3AD203B41FA5}">
                      <a16:colId xmlns:a16="http://schemas.microsoft.com/office/drawing/2014/main" xmlns="" val="20008"/>
                    </a:ext>
                  </a:extLst>
                </a:gridCol>
                <a:gridCol w="831850">
                  <a:extLst>
                    <a:ext uri="{9D8B030D-6E8A-4147-A177-3AD203B41FA5}">
                      <a16:colId xmlns:a16="http://schemas.microsoft.com/office/drawing/2014/main" xmlns="" val="20009"/>
                    </a:ext>
                  </a:extLst>
                </a:gridCol>
                <a:gridCol w="584200">
                  <a:extLst>
                    <a:ext uri="{9D8B030D-6E8A-4147-A177-3AD203B41FA5}">
                      <a16:colId xmlns:a16="http://schemas.microsoft.com/office/drawing/2014/main" xmlns="" val="20010"/>
                    </a:ext>
                  </a:extLst>
                </a:gridCol>
                <a:gridCol w="1806575">
                  <a:extLst>
                    <a:ext uri="{9D8B030D-6E8A-4147-A177-3AD203B41FA5}">
                      <a16:colId xmlns:a16="http://schemas.microsoft.com/office/drawing/2014/main" xmlns=""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xmlns=""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xmlns=""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lnSpcReduction="10000"/>
          </a:bodyPr>
          <a:lstStyle/>
          <a:p>
            <a:pPr eaLnBrk="1" hangingPunct="1">
              <a:lnSpc>
                <a:spcPct val="80000"/>
              </a:lnSpc>
            </a:pPr>
            <a:r>
              <a:rPr lang="ru-RU" sz="2800"/>
              <a:t>Выражение (например, </a:t>
            </a:r>
            <a:r>
              <a:rPr lang="en-US" sz="2800"/>
              <a:t>x = 0) </a:t>
            </a:r>
            <a:r>
              <a:rPr lang="ru-RU" sz="2800"/>
              <a:t>становится инструкцией, если в конце поставить точку с запятой</a:t>
            </a:r>
          </a:p>
          <a:p>
            <a:pPr lvl="1" eaLnBrk="1" hangingPunct="1">
              <a:lnSpc>
                <a:spcPct val="80000"/>
              </a:lnSpc>
            </a:pPr>
            <a:r>
              <a:rPr lang="en-US"/>
              <a:t>x = 0;</a:t>
            </a:r>
          </a:p>
          <a:p>
            <a:pPr lvl="1" eaLnBrk="1" hangingPunct="1">
              <a:lnSpc>
                <a:spcPct val="80000"/>
              </a:lnSpc>
            </a:pPr>
            <a:r>
              <a:rPr lang="en-US"/>
              <a:t>printf(“Hello”);</a:t>
            </a:r>
          </a:p>
          <a:p>
            <a:pPr lvl="1" eaLnBrk="1" hangingPunct="1">
              <a:lnSpc>
                <a:spcPct val="80000"/>
              </a:lnSpc>
            </a:pPr>
            <a:r>
              <a:rPr lang="ru-RU"/>
              <a:t>В Си точка с запятой является заключающим символом инструкции, а не разделителем, как в языке Паскаль. </a:t>
            </a:r>
            <a:endParaRPr lang="en-US"/>
          </a:p>
          <a:p>
            <a:pPr eaLnBrk="1" hangingPunct="1">
              <a:lnSpc>
                <a:spcPct val="80000"/>
              </a:lnSpc>
            </a:pPr>
            <a:r>
              <a:rPr lang="ru-RU" sz="2800"/>
              <a:t>Фигурные скобки </a:t>
            </a:r>
            <a:r>
              <a:rPr lang="ru-RU" sz="2800" b="1"/>
              <a:t>{</a:t>
            </a:r>
            <a:r>
              <a:rPr lang="ru-RU" sz="2800"/>
              <a:t> и </a:t>
            </a:r>
            <a:r>
              <a:rPr lang="ru-RU" sz="2800" b="1"/>
              <a:t>}</a:t>
            </a:r>
            <a:r>
              <a:rPr lang="ru-RU" sz="2800"/>
              <a:t> используются для объединения объявлений и инструкций в </a:t>
            </a:r>
            <a:r>
              <a:rPr lang="ru-RU" sz="2800" b="1" i="1"/>
              <a:t>составную инструкцию</a:t>
            </a:r>
            <a:r>
              <a:rPr lang="ru-RU" sz="2800"/>
              <a:t>, или </a:t>
            </a:r>
            <a:r>
              <a:rPr lang="ru-RU" sz="2800" b="1" i="1"/>
              <a:t>блок</a:t>
            </a:r>
            <a:r>
              <a:rPr lang="ru-RU" sz="2800"/>
              <a:t> </a:t>
            </a:r>
            <a:endParaRPr lang="en-US" sz="2800"/>
          </a:p>
          <a:p>
            <a:pPr lvl="1" eaLnBrk="1" hangingPunct="1">
              <a:lnSpc>
                <a:spcPct val="80000"/>
              </a:lnSpc>
            </a:pPr>
            <a:r>
              <a:rPr lang="ru-RU"/>
              <a:t>с т.з.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Переменные видимы внутри того блока, где она объявлена</a:t>
            </a:r>
          </a:p>
          <a:p>
            <a:r>
              <a:rPr lang="ru-RU" sz="2800" dirty="0"/>
              <a:t>При покидании своего блока видимости переменная уничтожается, а занимаемая ею область памяти – освобождается</a:t>
            </a:r>
          </a:p>
          <a:p>
            <a:pPr lvl="1"/>
            <a:r>
              <a:rPr lang="ru-RU" sz="2400" dirty="0"/>
              <a:t>(автоматическое управление памятью)</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a:latin typeface="Courier New" pitchFamily="49" charset="0"/>
              </a:rPr>
              <a:t>/* binsearch: найти x в v[0] &lt;= v[1] &lt;= ... &lt;= v[n-1] */</a:t>
            </a:r>
          </a:p>
          <a:p>
            <a:r>
              <a:rPr lang="ru-RU" sz="1600" b="1">
                <a:latin typeface="Courier New" pitchFamily="49" charset="0"/>
              </a:rPr>
              <a:t>int binsearch(int x, const int v[], int n)</a:t>
            </a:r>
          </a:p>
          <a:p>
            <a:r>
              <a:rPr lang="ru-RU" sz="1600" b="1">
                <a:latin typeface="Courier New" pitchFamily="49" charset="0"/>
              </a:rPr>
              <a:t>{</a:t>
            </a:r>
          </a:p>
          <a:p>
            <a:r>
              <a:rPr lang="ru-RU" sz="1600" b="1">
                <a:latin typeface="Courier New" pitchFamily="49" charset="0"/>
              </a:rPr>
              <a:t>	int low, high, mid;</a:t>
            </a:r>
          </a:p>
          <a:p>
            <a:r>
              <a:rPr lang="ru-RU" sz="1600" b="1">
                <a:latin typeface="Courier New" pitchFamily="49" charset="0"/>
              </a:rPr>
              <a:t>	</a:t>
            </a:r>
          </a:p>
          <a:p>
            <a:r>
              <a:rPr lang="ru-RU" sz="1600" b="1">
                <a:latin typeface="Courier New" pitchFamily="49" charset="0"/>
              </a:rPr>
              <a:t>	low = 0;</a:t>
            </a:r>
          </a:p>
          <a:p>
            <a:r>
              <a:rPr lang="ru-RU" sz="1600" b="1">
                <a:latin typeface="Courier New" pitchFamily="49" charset="0"/>
              </a:rPr>
              <a:t>	high = n</a:t>
            </a:r>
            <a:r>
              <a:rPr lang="en-US" sz="1600" b="1">
                <a:latin typeface="Courier New" pitchFamily="49" charset="0"/>
              </a:rPr>
              <a:t> </a:t>
            </a:r>
            <a:r>
              <a:rPr lang="ru-RU" sz="1600" b="1">
                <a:latin typeface="Courier New" pitchFamily="49" charset="0"/>
              </a:rPr>
              <a:t>-</a:t>
            </a:r>
            <a:r>
              <a:rPr lang="en-US" sz="1600" b="1">
                <a:latin typeface="Courier New" pitchFamily="49" charset="0"/>
              </a:rPr>
              <a:t> </a:t>
            </a:r>
            <a:r>
              <a:rPr lang="ru-RU" sz="1600" b="1">
                <a:latin typeface="Courier New" pitchFamily="49" charset="0"/>
              </a:rPr>
              <a:t>1;</a:t>
            </a:r>
          </a:p>
          <a:p>
            <a:r>
              <a:rPr lang="ru-RU" sz="1600" b="1">
                <a:latin typeface="Courier New" pitchFamily="49" charset="0"/>
              </a:rPr>
              <a:t>	while (low &lt;=</a:t>
            </a:r>
            <a:r>
              <a:rPr lang="en-US" sz="1600" b="1">
                <a:latin typeface="Courier New" pitchFamily="49" charset="0"/>
              </a:rPr>
              <a:t> </a:t>
            </a:r>
            <a:r>
              <a:rPr lang="ru-RU" sz="1600" b="1">
                <a:latin typeface="Courier New" pitchFamily="49" charset="0"/>
              </a:rPr>
              <a:t>high)</a:t>
            </a:r>
          </a:p>
          <a:p>
            <a:r>
              <a:rPr lang="ru-RU" sz="1600" b="1">
                <a:latin typeface="Courier New" pitchFamily="49" charset="0"/>
              </a:rPr>
              <a:t>	{</a:t>
            </a:r>
          </a:p>
          <a:p>
            <a:r>
              <a:rPr lang="ru-RU" sz="1600" b="1">
                <a:latin typeface="Courier New" pitchFamily="49" charset="0"/>
              </a:rPr>
              <a:t>		mid = (low + high) / 2;</a:t>
            </a:r>
          </a:p>
          <a:p>
            <a:r>
              <a:rPr lang="ru-RU" sz="1600" b="1">
                <a:latin typeface="Courier New" pitchFamily="49" charset="0"/>
              </a:rPr>
              <a:t>		if (x &lt; v[mid])</a:t>
            </a:r>
          </a:p>
          <a:p>
            <a:r>
              <a:rPr lang="ru-RU" sz="1600" b="1">
                <a:latin typeface="Courier New" pitchFamily="49" charset="0"/>
              </a:rPr>
              <a:t>			high = mid - 1;</a:t>
            </a:r>
          </a:p>
          <a:p>
            <a:r>
              <a:rPr lang="ru-RU" sz="1600" b="1">
                <a:latin typeface="Courier New" pitchFamily="49" charset="0"/>
              </a:rPr>
              <a:t>		else if (x &gt; v[mid])</a:t>
            </a:r>
          </a:p>
          <a:p>
            <a:r>
              <a:rPr lang="ru-RU" sz="1600" b="1">
                <a:latin typeface="Courier New" pitchFamily="49" charset="0"/>
              </a:rPr>
              <a:t>			low = mid + 1;</a:t>
            </a:r>
          </a:p>
          <a:p>
            <a:r>
              <a:rPr lang="ru-RU" sz="1600" b="1">
                <a:latin typeface="Courier New" pitchFamily="49" charset="0"/>
              </a:rPr>
              <a:t>		else /* совпадение найдено */</a:t>
            </a:r>
          </a:p>
          <a:p>
            <a:r>
              <a:rPr lang="ru-RU" sz="1600" b="1">
                <a:latin typeface="Courier New" pitchFamily="49" charset="0"/>
              </a:rPr>
              <a:t>			return mid;</a:t>
            </a:r>
          </a:p>
          <a:p>
            <a:r>
              <a:rPr lang="ru-RU" sz="1600" b="1">
                <a:latin typeface="Courier New" pitchFamily="49" charset="0"/>
              </a:rPr>
              <a:t>	}</a:t>
            </a:r>
          </a:p>
          <a:p>
            <a:r>
              <a:rPr lang="ru-RU" sz="1600" b="1">
                <a:latin typeface="Courier New" pitchFamily="49" charset="0"/>
              </a:rPr>
              <a:t>	return -1; /* совпадения нет */</a:t>
            </a:r>
          </a:p>
          <a:p>
            <a:r>
              <a:rPr lang="ru-RU" sz="1600" b="1">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Осуществляется проверка на совпадение значения выражения с одной из некоторого набора целых констант, и выполняет соответствующую ветвь программы</a:t>
            </a:r>
          </a:p>
          <a:p>
            <a:pPr eaLnBrk="1" hangingPunct="1"/>
            <a:r>
              <a:rPr lang="ru-RU" dirty="0"/>
              <a:t>Инструкция </a:t>
            </a:r>
            <a:r>
              <a:rPr lang="en-US" dirty="0"/>
              <a:t>break</a:t>
            </a:r>
            <a:r>
              <a:rPr lang="ru-RU" dirty="0"/>
              <a:t> выполняет выход из блока </a:t>
            </a:r>
            <a:r>
              <a:rPr lang="en-US" dirty="0"/>
              <a:t>switch</a:t>
            </a:r>
            <a:endParaRPr lang="ru-RU" dirty="0"/>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Пример – определение простоты числа</a:t>
            </a:r>
            <a:endParaRPr lang="ru-RU" dirty="0"/>
          </a:p>
        </p:txBody>
      </p:sp>
      <p:sp>
        <p:nvSpPr>
          <p:cNvPr id="6" name="Rectangle 5"/>
          <p:cNvSpPr/>
          <p:nvPr/>
        </p:nvSpPr>
        <p:spPr>
          <a:xfrm>
            <a:off x="457200" y="1534672"/>
            <a:ext cx="6958520" cy="5355312"/>
          </a:xfrm>
          <a:prstGeom prst="rect">
            <a:avLst/>
          </a:prstGeom>
        </p:spPr>
        <p:txBody>
          <a:bodyPr wrap="square">
            <a:spAutoFit/>
          </a:bodyPr>
          <a:lstStyle/>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prime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composite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animEffect transition="in" filter="fade">
                                      <p:cBhvr>
                                        <p:cTn id="41" dur="500"/>
                                        <p:tgtEl>
                                          <p:spTgt spid="6">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3" end="13"/>
                                            </p:txEl>
                                          </p:spTgt>
                                        </p:tgtEl>
                                        <p:attrNameLst>
                                          <p:attrName>style.visibility</p:attrName>
                                        </p:attrNameLst>
                                      </p:cBhvr>
                                      <p:to>
                                        <p:strVal val="visible"/>
                                      </p:to>
                                    </p:set>
                                    <p:animEffect transition="in" filter="fade">
                                      <p:cBhvr>
                                        <p:cTn id="44" dur="500"/>
                                        <p:tgtEl>
                                          <p:spTgt spid="6">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animEffect transition="in" filter="fade">
                                      <p:cBhvr>
                                        <p:cTn id="47" dur="500"/>
                                        <p:tgtEl>
                                          <p:spTgt spid="6">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7" end="17"/>
                                            </p:txEl>
                                          </p:spTgt>
                                        </p:tgtEl>
                                        <p:attrNameLst>
                                          <p:attrName>style.visibility</p:attrName>
                                        </p:attrNameLst>
                                      </p:cBhvr>
                                      <p:to>
                                        <p:strVal val="visible"/>
                                      </p:to>
                                    </p:set>
                                    <p:animEffect transition="in" filter="fade">
                                      <p:cBhvr>
                                        <p:cTn id="58" dur="500"/>
                                        <p:tgtEl>
                                          <p:spTgt spid="6">
                                            <p:txEl>
                                              <p:pRg st="17" end="1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animEffect transition="in" filter="fade">
                                      <p:cBhvr>
                                        <p:cTn id="61"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r>
              <a:rPr lang="ru-RU" b="1" dirty="0">
                <a:latin typeface="Courier New" pitchFamily="49" charset="0"/>
              </a:rPr>
              <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616648"/>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b40d822d-862a-4b42-ab66-797d16fc51f9"/>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85.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737</TotalTime>
  <Words>14211</Words>
  <Application>Microsoft Office PowerPoint</Application>
  <PresentationFormat>On-screen Show (4:3)</PresentationFormat>
  <Paragraphs>3268</Paragraphs>
  <Slides>209</Slides>
  <Notes>153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209</vt:i4>
      </vt:variant>
    </vt:vector>
  </HeadingPairs>
  <TitlesOfParts>
    <vt:vector size="221" baseType="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простоты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Набор используемых символов</vt:lpstr>
      <vt:lpstr>Основные операторы языка Си</vt:lpstr>
      <vt:lpstr>Арифметические операторы</vt:lpstr>
      <vt:lpstr>Пример</vt:lpstr>
      <vt:lpstr>Операторы отношения </vt:lpstr>
      <vt:lpstr>Пример</vt:lpstr>
      <vt:lpstr>Операторы инкремента и декремента</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Указатели, динамическая память</vt:lpstr>
      <vt:lpstr>Указатели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NULL (или 0) vs nullptr</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 шаблонов STL</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PowerPoint Presentation</vt:lpstr>
      <vt:lpstr>Двусвязный список std::list</vt:lpstr>
      <vt:lpstr>Пример</vt:lpstr>
      <vt:lpstr>PowerPoint Presentation</vt:lpstr>
      <vt:lpstr>Двусторонняя очередь (double-ended queue) std::deque</vt:lpstr>
      <vt:lpstr>Классы std::map и std::multimap</vt:lpstr>
      <vt:lpstr>Пример</vt:lpstr>
      <vt:lpstr>Пример – подсчет частоты встречаемости символов</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62</cp:revision>
  <dcterms:created xsi:type="dcterms:W3CDTF">2016-02-02T19:36:42Z</dcterms:created>
  <dcterms:modified xsi:type="dcterms:W3CDTF">2019-02-14T15:51:15Z</dcterms:modified>
</cp:coreProperties>
</file>