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57" r:id="rId22"/>
    <p:sldId id="258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53" r:id="rId89"/>
    <p:sldId id="354" r:id="rId90"/>
    <p:sldId id="319" r:id="rId91"/>
    <p:sldId id="320" r:id="rId92"/>
    <p:sldId id="321" r:id="rId93"/>
    <p:sldId id="355" r:id="rId94"/>
  </p:sldIdLst>
  <p:sldSz cx="9144000" cy="6858000" type="screen4x3"/>
  <p:notesSz cx="6858000" cy="9144000"/>
  <p:custDataLst>
    <p:tags r:id="rId9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>
        <p:scale>
          <a:sx n="75" d="100"/>
          <a:sy n="75" d="100"/>
        </p:scale>
        <p:origin x="1005" y="6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07.03.2019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baseline="0" dirty="0" smtClean="0"/>
              <a:t>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славится высокой производительностью. Однако до появления нового стандарта </a:t>
            </a:r>
            <a:r>
              <a:rPr lang="en-US" baseline="0" dirty="0" smtClean="0"/>
              <a:t>C++11</a:t>
            </a:r>
            <a:r>
              <a:rPr lang="ru-RU" baseline="0" dirty="0" smtClean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 smtClean="0"/>
              <a:t>C++ - </a:t>
            </a:r>
            <a:r>
              <a:rPr lang="ru-RU" b="1" baseline="0" dirty="0" smtClean="0"/>
              <a:t>создание временных объектов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 smtClean="0"/>
          </a:p>
          <a:p>
            <a:r>
              <a:rPr lang="ru-RU" dirty="0" smtClean="0"/>
              <a:t>В некоторых случаях</a:t>
            </a:r>
            <a:r>
              <a:rPr lang="ru-RU" baseline="0" dirty="0" smtClean="0"/>
              <a:t> для объекта может отсутствовать семантика копирования (например, </a:t>
            </a:r>
            <a:r>
              <a:rPr lang="en-US" baseline="0" dirty="0" err="1" smtClean="0"/>
              <a:t>fstream</a:t>
            </a:r>
            <a:r>
              <a:rPr lang="en-US" baseline="0" dirty="0" smtClean="0"/>
              <a:t>, thread,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)</a:t>
            </a:r>
            <a:r>
              <a:rPr lang="ru-RU" baseline="0" dirty="0" smtClean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 smtClean="0"/>
              <a:t>Что произойдет при выполнении оператора </a:t>
            </a:r>
            <a:r>
              <a:rPr lang="en-US" baseline="0" dirty="0" smtClean="0"/>
              <a:t>return</a:t>
            </a:r>
            <a:r>
              <a:rPr lang="ru-RU" baseline="0" dirty="0" smtClean="0"/>
              <a:t>? </a:t>
            </a:r>
          </a:p>
          <a:p>
            <a:r>
              <a:rPr lang="ru-RU" baseline="0" dirty="0" smtClean="0"/>
              <a:t>Будет создана временная копия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 (при выходе из функции будет вызван деструктор объекта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поэтому его нужно скопировать при возврате из функции).</a:t>
            </a:r>
          </a:p>
          <a:p>
            <a:r>
              <a:rPr lang="ru-RU" baseline="0" dirty="0" smtClean="0"/>
              <a:t>Второе копирование данных произойдет при присваивании результата переменной </a:t>
            </a:r>
            <a:r>
              <a:rPr lang="en-US" baseline="0" dirty="0" smtClean="0"/>
              <a:t>v</a:t>
            </a:r>
            <a:r>
              <a:rPr lang="ru-RU" baseline="0" dirty="0" smtClean="0"/>
              <a:t>, при этом</a:t>
            </a:r>
            <a:r>
              <a:rPr lang="en-US" baseline="0" dirty="0" smtClean="0"/>
              <a:t> </a:t>
            </a:r>
            <a:r>
              <a:rPr lang="ru-RU" baseline="0" dirty="0" smtClean="0"/>
              <a:t>будут скопированы элементы временной копии.</a:t>
            </a:r>
          </a:p>
          <a:p>
            <a:r>
              <a:rPr lang="ru-RU" baseline="0" dirty="0" smtClean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 smtClean="0"/>
              <a:t>C++03</a:t>
            </a:r>
            <a:r>
              <a:rPr lang="ru-RU" baseline="0" dirty="0" smtClean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 smtClean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Передача ссылки на результирующий массив в функцию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Размещение результирующего массива в куче при помощи </a:t>
            </a:r>
            <a:r>
              <a:rPr lang="en-US" baseline="0" dirty="0" smtClean="0"/>
              <a:t>new </a:t>
            </a:r>
            <a:r>
              <a:rPr lang="ru-RU" baseline="0" dirty="0" smtClean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Самое обидное здесь в том, что массив, возвращаемый функцией </a:t>
            </a:r>
            <a:r>
              <a:rPr lang="en-US" baseline="0" dirty="0" err="1" smtClean="0"/>
              <a:t>DoubleValues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</a:t>
            </a:r>
            <a:r>
              <a:rPr lang="en-US" baseline="0" dirty="0" smtClean="0"/>
              <a:t> C++03 </a:t>
            </a:r>
            <a:r>
              <a:rPr lang="ru-RU" baseline="0" dirty="0" smtClean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 smtClean="0"/>
              <a:t>C++11 </a:t>
            </a:r>
            <a:r>
              <a:rPr lang="ru-RU" baseline="0" dirty="0" smtClean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Основы ООП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FF0000"/>
                </a:solidFill>
              </a:rPr>
              <a:t>Свойство</a:t>
            </a:r>
            <a:r>
              <a:rPr lang="ru-RU" dirty="0" smtClean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 некоторых объектно-ориентированных языках программирования (например, в </a:t>
            </a:r>
            <a:r>
              <a:rPr lang="en-US" dirty="0" smtClean="0"/>
              <a:t>C++ </a:t>
            </a:r>
            <a:r>
              <a:rPr lang="ru-RU" dirty="0" smtClean="0"/>
              <a:t>и </a:t>
            </a:r>
            <a:r>
              <a:rPr lang="en-US" dirty="0" smtClean="0"/>
              <a:t>Java) </a:t>
            </a:r>
            <a:r>
              <a:rPr lang="ru-RU" dirty="0" smtClean="0"/>
              <a:t>свойства, как элемент языка, отсутствуют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В этом случае в класс добавляют методы, посредством которых осуществляется доступ к необходимым переменным класса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  <a:p>
            <a:r>
              <a:rPr lang="ru-RU" smtClean="0"/>
              <a:t>Инкапсуляция</a:t>
            </a:r>
          </a:p>
          <a:p>
            <a:r>
              <a:rPr lang="ru-RU" smtClean="0"/>
              <a:t>Наследование</a:t>
            </a:r>
          </a:p>
          <a:p>
            <a:r>
              <a:rPr lang="ru-RU" smtClean="0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 smtClean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 smtClean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Согласно данному принципу, класс должен рассматриваться как </a:t>
            </a:r>
            <a:r>
              <a:rPr lang="ru-RU" b="1" dirty="0" smtClean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 smtClean="0">
                <a:solidFill>
                  <a:srgbClr val="FF0000"/>
                </a:solidFill>
              </a:rPr>
              <a:t>интерфейса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Следование данному принципу может уменьшить число связей между классами и упростить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dirty="0" smtClean="0"/>
              <a:t> позволяет описать новый класс на основе уже существующего </a:t>
            </a:r>
            <a:r>
              <a:rPr lang="ru-RU" b="1" dirty="0" smtClean="0">
                <a:solidFill>
                  <a:srgbClr val="FF0000"/>
                </a:solidFill>
              </a:rPr>
              <a:t>родительского</a:t>
            </a:r>
            <a:r>
              <a:rPr lang="ru-RU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Полиморфизмом</a:t>
            </a:r>
            <a:r>
              <a:rPr lang="ru-RU" sz="2800" dirty="0" smtClean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 smtClean="0"/>
              <a:t>Полиморфизм позволяет обрабатывать объекты классов-потомков как однотипные объекты, не</a:t>
            </a:r>
            <a:r>
              <a:rPr lang="en-US" dirty="0" smtClean="0"/>
              <a:t> </a:t>
            </a:r>
            <a:r>
              <a:rPr lang="ru-RU" dirty="0" smtClean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 smtClean="0">
                <a:solidFill>
                  <a:srgbClr val="FF0000"/>
                </a:solidFill>
              </a:rPr>
              <a:t>абстрактных объектов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их </a:t>
            </a:r>
            <a:r>
              <a:rPr lang="ru-RU" b="1" dirty="0" smtClean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класса в </a:t>
            </a:r>
            <a:r>
              <a:rPr lang="en-US" smtClean="0"/>
              <a:t>C++</a:t>
            </a:r>
            <a:endParaRPr lang="ru-RU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8813"/>
            <a:ext cx="8229600" cy="4389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Для объявления класса в </a:t>
            </a:r>
            <a:r>
              <a:rPr lang="en-US" dirty="0" smtClean="0"/>
              <a:t>C++ </a:t>
            </a:r>
            <a:r>
              <a:rPr lang="ru-RU" dirty="0" smtClean="0"/>
              <a:t>служит ключевое слово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Синтаксис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ru-RU" dirty="0" smtClean="0"/>
              <a:t>идентификатор</a:t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ru-RU" dirty="0" smtClean="0"/>
              <a:t>объявление данных и методов</a:t>
            </a:r>
            <a:br>
              <a:rPr lang="ru-RU" dirty="0" smtClean="0"/>
            </a:br>
            <a:r>
              <a:rPr lang="en-US" dirty="0" smtClean="0"/>
              <a:t>};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Реализация методов класса может быть вынесена за пределы объявления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</a:t>
            </a:r>
            <a:r>
              <a:rPr lang="ru-RU" dirty="0" smtClean="0"/>
              <a:t>в реализацию </a:t>
            </a:r>
            <a:r>
              <a:rPr lang="ru-RU" dirty="0"/>
              <a:t>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private: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m_day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m_month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m_year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Для разделения прав доступа</a:t>
            </a:r>
            <a:r>
              <a:rPr lang="en-US" dirty="0" smtClean="0"/>
              <a:t> </a:t>
            </a:r>
            <a:r>
              <a:rPr lang="ru-RU" dirty="0" smtClean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public: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protected: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</a:t>
            </a:r>
            <a:r>
              <a:rPr lang="ru-RU" dirty="0" smtClean="0"/>
              <a:t>методы и данные класса определяют его интерфейс</a:t>
            </a:r>
          </a:p>
          <a:p>
            <a:pPr lvl="1"/>
            <a:r>
              <a:rPr lang="ru-RU" dirty="0" smtClean="0"/>
              <a:t>доступ к ним возможен из любой части кода</a:t>
            </a:r>
          </a:p>
          <a:p>
            <a:pPr lvl="1"/>
            <a:r>
              <a:rPr lang="ru-RU" dirty="0" smtClean="0"/>
              <a:t>необходимо помещать в </a:t>
            </a:r>
            <a:r>
              <a:rPr lang="en-US" dirty="0" smtClean="0"/>
              <a:t>public-</a:t>
            </a:r>
            <a:r>
              <a:rPr lang="ru-RU" dirty="0" smtClean="0"/>
              <a:t>раздел класса только необходимый набор методов, выполняющих высокоуровневые операции над объектом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Закрытые (частные)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Private-</a:t>
            </a:r>
            <a:r>
              <a:rPr lang="ru-RU" dirty="0" smtClean="0"/>
              <a:t>данные и методы класса определяют его реализацию</a:t>
            </a:r>
          </a:p>
          <a:p>
            <a:pPr lvl="1"/>
            <a:r>
              <a:rPr lang="ru-RU" dirty="0" smtClean="0"/>
              <a:t>Доступ к ним разрешен только из методов данного класса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 smtClean="0"/>
              <a:t>,</a:t>
            </a:r>
            <a:r>
              <a:rPr lang="ru-RU" dirty="0" smtClean="0"/>
              <a:t> их обработку осуществлять внутри методов</a:t>
            </a:r>
          </a:p>
          <a:p>
            <a:pPr lvl="1"/>
            <a:r>
              <a:rPr lang="ru-RU" dirty="0" smtClean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Защищенные</a:t>
            </a:r>
            <a:r>
              <a:rPr lang="en-US" smtClean="0"/>
              <a:t> </a:t>
            </a:r>
            <a:r>
              <a:rPr lang="ru-RU" smtClean="0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Protected-</a:t>
            </a:r>
            <a:r>
              <a:rPr lang="ru-RU" smtClean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Доступ к ним разрешен изнутри методов данного класса и всех его потомков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полям и методам класса</a:t>
            </a:r>
            <a:endParaRPr lang="ru-RU" dirty="0"/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самого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классов-наследников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извне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ООП вводится понятие </a:t>
            </a:r>
            <a:r>
              <a:rPr lang="ru-RU" b="1" dirty="0" smtClean="0">
                <a:solidFill>
                  <a:srgbClr val="FF0000"/>
                </a:solidFill>
              </a:rPr>
              <a:t>Класса</a:t>
            </a:r>
            <a:r>
              <a:rPr lang="ru-RU" dirty="0" smtClean="0"/>
              <a:t> – пользовательского типа данных, объединяющего </a:t>
            </a:r>
            <a:r>
              <a:rPr lang="ru-RU" b="1" dirty="0" smtClean="0"/>
              <a:t>данные</a:t>
            </a:r>
            <a:r>
              <a:rPr lang="ru-RU" dirty="0" smtClean="0"/>
              <a:t> и </a:t>
            </a:r>
            <a:r>
              <a:rPr lang="ru-RU" b="1" dirty="0" smtClean="0"/>
              <a:t>методы</a:t>
            </a:r>
            <a:r>
              <a:rPr lang="ru-RU" dirty="0" smtClean="0"/>
              <a:t> их обработки</a:t>
            </a:r>
          </a:p>
          <a:p>
            <a:pPr lvl="1"/>
            <a:r>
              <a:rPr lang="ru-RU" dirty="0" smtClean="0"/>
              <a:t>Класс – тип, описывающий устройство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Объектом</a:t>
            </a:r>
            <a:r>
              <a:rPr lang="ru-RU" dirty="0" smtClean="0"/>
              <a:t> называется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</a:t>
            </a:r>
            <a:endParaRPr lang="en-US" dirty="0" smtClean="0"/>
          </a:p>
          <a:p>
            <a:pPr lvl="1"/>
            <a:r>
              <a:rPr lang="ru-RU" dirty="0" smtClean="0"/>
              <a:t>Собака – это класс</a:t>
            </a:r>
          </a:p>
          <a:p>
            <a:pPr lvl="1"/>
            <a:r>
              <a:rPr lang="ru-RU" dirty="0" smtClean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 smtClean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Школьник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Аспирант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 smtClean="0"/>
              <a:t>В метод класса </a:t>
            </a:r>
            <a:r>
              <a:rPr lang="ru-RU" b="1" dirty="0" smtClean="0"/>
              <a:t>неявно</a:t>
            </a:r>
            <a:r>
              <a:rPr lang="ru-RU" dirty="0" smtClean="0"/>
              <a:t> передается указатель на объект, для которого он вызывается</a:t>
            </a:r>
            <a:endParaRPr lang="en-US" dirty="0" smtClean="0"/>
          </a:p>
          <a:p>
            <a:pPr lvl="1"/>
            <a:r>
              <a:rPr lang="ru-RU" dirty="0" smtClean="0"/>
              <a:t>Доступен данный указатель по ключевому слову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 smtClean="0">
                <a:latin typeface="Courier New" pitchFamily="49" charset="0"/>
              </a:rPr>
              <a:t>AppendTo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ListItem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-&gt;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NULL;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Например, методы, возвращающие значения определенных полей данных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Когда возникает необходимость в константных методах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объект был </a:t>
            </a:r>
            <a:r>
              <a:rPr lang="ru-RU" b="1" dirty="0" smtClean="0"/>
              <a:t>объявлен как константа</a:t>
            </a:r>
            <a:r>
              <a:rPr lang="ru-RU" dirty="0" smtClean="0"/>
              <a:t>, либо доступен </a:t>
            </a:r>
            <a:r>
              <a:rPr lang="ru-RU" b="1" dirty="0" smtClean="0"/>
              <a:t>по константной ссылке или указателю </a:t>
            </a:r>
            <a:r>
              <a:rPr lang="ru-RU" dirty="0" smtClean="0"/>
              <a:t>на </a:t>
            </a:r>
            <a:r>
              <a:rPr lang="en-US" dirty="0" smtClean="0"/>
              <a:t>const,</a:t>
            </a:r>
            <a:r>
              <a:rPr lang="ru-RU" dirty="0" smtClean="0"/>
              <a:t> то вызвать у него можно только </a:t>
            </a:r>
            <a:r>
              <a:rPr lang="ru-RU" b="1" dirty="0" smtClean="0"/>
              <a:t>константные</a:t>
            </a:r>
            <a:r>
              <a:rPr lang="ru-RU" dirty="0" smtClean="0"/>
              <a:t> методы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Это заставляет</a:t>
            </a:r>
            <a:r>
              <a:rPr lang="en-US" dirty="0" smtClean="0"/>
              <a:t> </a:t>
            </a:r>
            <a:r>
              <a:rPr lang="ru-RU" dirty="0" smtClean="0"/>
              <a:t>объявлять методы константными везде, где это только возможно</a:t>
            </a:r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 smtClean="0">
                <a:solidFill>
                  <a:srgbClr val="FF0000"/>
                </a:solidFill>
              </a:rPr>
              <a:t>mutable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 smtClean="0"/>
              <a:t>не должны изменять состояние</a:t>
            </a:r>
            <a:r>
              <a:rPr lang="ru-RU" dirty="0" smtClean="0"/>
              <a:t> объекта</a:t>
            </a:r>
          </a:p>
          <a:p>
            <a:pPr lvl="1"/>
            <a:r>
              <a:rPr lang="ru-RU" dirty="0" smtClean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класса</a:t>
            </a:r>
            <a:r>
              <a:rPr lang="en-US" dirty="0" smtClean="0"/>
              <a:t> </a:t>
            </a:r>
            <a:r>
              <a:rPr lang="ru-RU" dirty="0" smtClean="0"/>
              <a:t>в С++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true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bool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m_areaInitialized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mutable double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</a:t>
            </a:r>
            <a:r>
              <a:rPr lang="ru-RU" dirty="0" smtClean="0"/>
              <a:t>указывается (даже </a:t>
            </a:r>
            <a:r>
              <a:rPr lang="en-US" dirty="0" smtClean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</a:t>
            </a:r>
            <a:r>
              <a:rPr lang="ru-RU" dirty="0" smtClean="0"/>
              <a:t>один в </a:t>
            </a:r>
            <a:r>
              <a:rPr lang="ru-RU" dirty="0"/>
              <a:t>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</a:t>
            </a:r>
            <a:r>
              <a:rPr lang="ru-RU" dirty="0" smtClean="0"/>
              <a:t>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Для инициализации объекта может быть вызван только один из 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Конструктор</a:t>
            </a:r>
            <a:r>
              <a:rPr lang="en-US" smtClean="0"/>
              <a:t> </a:t>
            </a:r>
            <a:r>
              <a:rPr lang="ru-RU" smtClean="0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данных класса могут выступать другие классы</a:t>
            </a:r>
          </a:p>
          <a:p>
            <a:pPr lvl="1"/>
            <a:r>
              <a:rPr lang="ru-RU" dirty="0" smtClean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 smtClean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 smtClean="0"/>
              <a:t>Если таковых не имеется, программист должен использовать </a:t>
            </a:r>
            <a:r>
              <a:rPr lang="ru-RU" b="1" dirty="0" smtClean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Open(string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Save(string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</a:rPr>
              <a:t>ReplaceText</a:t>
            </a:r>
            <a:r>
              <a:rPr lang="en-US" sz="1300" b="1" dirty="0" smtClean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offset, 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 smtClean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</a:t>
            </a:r>
            <a:r>
              <a:rPr lang="en-US" sz="1300" b="1" dirty="0" err="1" smtClean="0">
                <a:latin typeface="Courier New" pitchFamily="49" charset="0"/>
              </a:rPr>
              <a:t>m_document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document;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document.Open</a:t>
            </a:r>
            <a:r>
              <a:rPr lang="en-US" sz="1300" b="1" dirty="0" smtClean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document.Save</a:t>
            </a:r>
            <a:r>
              <a:rPr lang="en-US" sz="1300" b="1" dirty="0" smtClean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При разрушении объекта используемые им единолично ресурсы должны освобождаться</a:t>
            </a: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для </a:t>
            </a:r>
            <a:r>
              <a:rPr lang="ru-RU" sz="2800" dirty="0"/>
              <a:t>освобождения этих ресурсов служит особый метод класса – </a:t>
            </a:r>
            <a:r>
              <a:rPr lang="ru-RU" sz="2800" b="1" dirty="0" smtClean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Имя деструктора совпадает с именем класса, только перед ним указывается символ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тильда)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Вызов оператора </a:t>
            </a:r>
            <a:r>
              <a:rPr lang="en-US" sz="2300" b="1" dirty="0" smtClean="0"/>
              <a:t>delete</a:t>
            </a:r>
            <a:r>
              <a:rPr lang="ru-RU" sz="2300" dirty="0" smtClean="0"/>
              <a:t> или </a:t>
            </a:r>
            <a:r>
              <a:rPr lang="en-US" sz="2300" b="1" dirty="0" smtClean="0"/>
              <a:t>delete</a:t>
            </a:r>
            <a:r>
              <a:rPr lang="en-US" sz="2300" dirty="0" smtClean="0"/>
              <a:t> []</a:t>
            </a:r>
            <a:endParaRPr lang="ru-RU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 smtClean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Что-нибудь еще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Члены-данные</a:t>
            </a:r>
            <a:r>
              <a:rPr lang="ru-RU" b="1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data members</a:t>
            </a:r>
            <a:r>
              <a:rPr lang="ru-RU" dirty="0" smtClean="0"/>
              <a:t>) хранят всю необходимую информацию об объекте, формируют его состояние, характеристики и т.п.</a:t>
            </a:r>
          </a:p>
          <a:p>
            <a:pPr lvl="1"/>
            <a:r>
              <a:rPr lang="ru-RU" dirty="0" smtClean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 smtClean="0">
                <a:latin typeface="Courier New" pitchFamily="49" charset="0"/>
              </a:rPr>
              <a:t>():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fclose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...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latin typeface="Courier New" pitchFamily="49" charset="0"/>
              </a:rPr>
              <a:t>file.Open</a:t>
            </a:r>
            <a:r>
              <a:rPr lang="en-US" sz="1300" b="1" dirty="0" smtClean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Выполняем операции над файлом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 smtClean="0">
                <a:latin typeface="Courier New" pitchFamily="49" charset="0"/>
              </a:rPr>
              <a:t>	// </a:t>
            </a:r>
            <a:r>
              <a:rPr lang="ru-RU" sz="1300" dirty="0" smtClean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 smtClean="0">
                <a:latin typeface="Courier New" pitchFamily="49" charset="0"/>
              </a:rPr>
              <a:t>pFile</a:t>
            </a:r>
            <a:endParaRPr lang="ru-RU" sz="1300" dirty="0" smtClean="0">
              <a:latin typeface="Courier New" pitchFamily="49" charset="0"/>
            </a:endParaRP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return 0;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r>
              <a:rPr lang="ru-RU" sz="1300" b="1" dirty="0" smtClean="0">
                <a:latin typeface="Courier New" pitchFamily="49" charset="0"/>
              </a:rPr>
              <a:t>	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 smtClean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 smtClean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 smtClean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 smtClean="0"/>
              <a:t>И т.д. по цепочке</a:t>
            </a:r>
          </a:p>
          <a:p>
            <a:r>
              <a:rPr lang="ru-RU" dirty="0" smtClean="0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«Колесо»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«Автомобиль»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</a:t>
            </a:r>
            <a:r>
              <a:rPr lang="ru-RU" dirty="0" err="1" smtClean="0"/>
              <a:t>Супер</a:t>
            </a:r>
            <a:r>
              <a:rPr lang="ru-RU" dirty="0" smtClean="0"/>
              <a:t> автомобиль»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 и деструкторов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базового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Выполнение тела конструктора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класса</a:t>
            </a:r>
            <a:r>
              <a:rPr lang="en-US" sz="1400" dirty="0" smtClean="0"/>
              <a:t>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конструктора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Деструкторы полей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 smtClean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 сгенерированный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Создается компилятором, если в классе не был явно объявлен деструктор</a:t>
            </a:r>
          </a:p>
          <a:p>
            <a:r>
              <a:rPr lang="ru-RU" dirty="0" smtClean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 smtClean="0"/>
              <a:t>Остальные механизмы разрушения объекта работают обычным образом</a:t>
            </a:r>
          </a:p>
          <a:p>
            <a:r>
              <a:rPr lang="ru-RU" dirty="0" smtClean="0"/>
              <a:t>Деструктор </a:t>
            </a:r>
            <a:r>
              <a:rPr lang="en-US" dirty="0" smtClean="0"/>
              <a:t> </a:t>
            </a:r>
            <a:r>
              <a:rPr lang="ru-RU" dirty="0" smtClean="0"/>
              <a:t>примитивных объектов</a:t>
            </a:r>
          </a:p>
          <a:p>
            <a:pPr lvl="1"/>
            <a:r>
              <a:rPr lang="ru-RU" dirty="0" smtClean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 smtClean="0"/>
              <a:t>Деструкторы «умных» указателей выполняют необходимые операции для удаления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разрушении экземпляра класса </a:t>
            </a:r>
            <a:r>
              <a:rPr lang="en-US" dirty="0" err="1" smtClean="0"/>
              <a:t>CDataBase</a:t>
            </a:r>
            <a:r>
              <a:rPr lang="en-US" dirty="0" smtClean="0"/>
              <a:t> </a:t>
            </a:r>
            <a:r>
              <a:rPr lang="ru-RU" dirty="0" smtClean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Некорректно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void </a:t>
            </a:r>
            <a:r>
              <a:rPr lang="en-US" b="1" dirty="0" err="1" smtClean="0">
                <a:latin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  <a:endParaRPr lang="ru-RU" b="1" dirty="0" smtClean="0">
              <a:latin typeface="Courier New" pitchFamily="49" charset="0"/>
            </a:endParaRPr>
          </a:p>
          <a:p>
            <a:pPr defTabSz="363538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Автоматически сгенерированный деструктор не выполнит удаление массива </a:t>
            </a:r>
            <a:r>
              <a:rPr lang="en-US" dirty="0" err="1" smtClean="0"/>
              <a:t>m_bufferArray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Данными класса «Автомобиль» могут являться</a:t>
            </a:r>
          </a:p>
          <a:p>
            <a:pPr lvl="1"/>
            <a:r>
              <a:rPr lang="ru-RU" dirty="0" smtClean="0"/>
              <a:t>Марка</a:t>
            </a:r>
          </a:p>
          <a:p>
            <a:pPr lvl="1"/>
            <a:r>
              <a:rPr lang="ru-RU" dirty="0" smtClean="0"/>
              <a:t>Год выпуска</a:t>
            </a:r>
          </a:p>
          <a:p>
            <a:pPr lvl="1"/>
            <a:r>
              <a:rPr lang="ru-RU" dirty="0" smtClean="0"/>
              <a:t>Регистрационный номер</a:t>
            </a:r>
          </a:p>
          <a:p>
            <a:pPr lvl="1"/>
            <a:r>
              <a:rPr lang="ru-RU" dirty="0" smtClean="0"/>
              <a:t>Количество топлива в баке</a:t>
            </a:r>
          </a:p>
          <a:p>
            <a:pPr lvl="1"/>
            <a:r>
              <a:rPr lang="ru-RU" dirty="0" smtClean="0"/>
              <a:t>Величина пробега</a:t>
            </a:r>
          </a:p>
          <a:p>
            <a:pPr lvl="1"/>
            <a:r>
              <a:rPr lang="ru-RU" dirty="0" smtClean="0"/>
              <a:t>Цвет кузова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</a:t>
            </a:r>
            <a:r>
              <a:rPr lang="ru-RU" dirty="0" smtClean="0"/>
              <a:t>копирования (копирующий конструктор)</a:t>
            </a:r>
            <a:endParaRPr lang="ru-R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языке </a:t>
            </a:r>
            <a:r>
              <a:rPr lang="en-US" dirty="0" smtClean="0"/>
              <a:t>C++ </a:t>
            </a:r>
            <a:r>
              <a:rPr lang="ru-RU" dirty="0" smtClean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 smtClean="0"/>
              <a:t>Явное создание копии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 </a:t>
            </a:r>
            <a:r>
              <a:rPr lang="ru-RU" dirty="0" smtClean="0"/>
              <a:t>программистом</a:t>
            </a:r>
          </a:p>
          <a:p>
            <a:pPr lvl="1"/>
            <a:r>
              <a:rPr lang="ru-RU" dirty="0" smtClean="0"/>
              <a:t>Неявное создание копии объекта</a:t>
            </a:r>
          </a:p>
          <a:p>
            <a:pPr lvl="2"/>
            <a:r>
              <a:rPr lang="ru-RU" dirty="0" smtClean="0"/>
              <a:t>Возврат объекта из функции</a:t>
            </a:r>
          </a:p>
          <a:p>
            <a:pPr lvl="2"/>
            <a:r>
              <a:rPr lang="ru-RU" dirty="0" smtClean="0"/>
              <a:t>Передача объекта в функцию по значению</a:t>
            </a:r>
          </a:p>
          <a:p>
            <a:pPr lvl="2"/>
            <a:r>
              <a:rPr lang="ru-RU" dirty="0" smtClean="0"/>
              <a:t>Во время работы механизма исключений</a:t>
            </a:r>
          </a:p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Type(Type const&amp; t);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Автоматически сгенерированный конструктор копирования </a:t>
            </a:r>
            <a:r>
              <a:rPr lang="ru-RU" b="1" dirty="0" smtClean="0"/>
              <a:t>осуществляет копирование всех полей класса</a:t>
            </a:r>
            <a:r>
              <a:rPr lang="ru-RU" dirty="0" smtClean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ru-RU" sz="1200" b="1" dirty="0" smtClean="0">
                <a:latin typeface="Courier New" pitchFamily="49" charset="0"/>
              </a:rPr>
              <a:t>"</a:t>
            </a:r>
            <a:r>
              <a:rPr lang="ru-RU" sz="1200" b="1" dirty="0" err="1" smtClean="0">
                <a:latin typeface="Courier New" pitchFamily="49" charset="0"/>
              </a:rPr>
              <a:t>Creating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 smtClean="0">
                <a:latin typeface="Courier New" pitchFamily="49" charset="0"/>
              </a:rPr>
              <a:t>";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Do\n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Call 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"</a:t>
            </a:r>
            <a:r>
              <a:rPr lang="en-US" sz="1200" b="1" dirty="0">
                <a:latin typeface="Courier New" pitchFamily="49" charset="0"/>
              </a:rPr>
              <a:t>Call 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</a:t>
            </a:r>
            <a:r>
              <a:rPr lang="ru-RU" sz="2800" dirty="0" smtClean="0"/>
              <a:t>втоматически </a:t>
            </a:r>
            <a:r>
              <a:rPr lang="ru-RU" sz="2800" dirty="0" smtClean="0"/>
              <a:t>сгенерированный конструктор копирования не </a:t>
            </a:r>
            <a:r>
              <a:rPr lang="ru-RU" sz="2800" dirty="0" smtClean="0"/>
              <a:t>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Создание копии объекта – больше простого копирования всех его полей</a:t>
            </a:r>
            <a:endParaRPr lang="ru-RU" sz="2600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Пример: </a:t>
            </a:r>
            <a:r>
              <a:rPr lang="ru-RU" dirty="0" smtClean="0"/>
              <a:t>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Выход – создавать собственный копирующий конструктор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 smtClean="0">
                <a:latin typeface="Courier New" pitchFamily="49" charset="0"/>
              </a:rPr>
              <a:t>m_pData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nullptr</a:t>
            </a:r>
            <a:r>
              <a:rPr lang="ru-RU" sz="1400" b="1" dirty="0" smtClean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Для запрещения копирования объекта, конструктор копирования объявляется в закрытой </a:t>
            </a:r>
            <a:r>
              <a:rPr lang="en-US" dirty="0" smtClean="0"/>
              <a:t>(private) </a:t>
            </a:r>
            <a:r>
              <a:rPr lang="ru-RU" dirty="0" smtClean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Реализацию данного конструктора можно не писать</a:t>
            </a: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ru-RU" sz="2500" dirty="0" smtClean="0"/>
              <a:t>В С++ 11 можно использовать </a:t>
            </a:r>
            <a:r>
              <a:rPr lang="en-US" sz="2500" dirty="0" smtClean="0"/>
              <a:t>=delete</a:t>
            </a:r>
            <a:endParaRPr lang="ru-RU" sz="25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стандарта </a:t>
            </a:r>
            <a:r>
              <a:rPr lang="en-US" dirty="0" smtClean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Проблемы с производительностью</a:t>
            </a:r>
          </a:p>
          <a:p>
            <a:pPr lvl="1"/>
            <a:r>
              <a:rPr lang="ru-RU" dirty="0" smtClean="0"/>
              <a:t>Избыточное создание временных объектов</a:t>
            </a:r>
          </a:p>
          <a:p>
            <a:pPr lvl="2"/>
            <a:r>
              <a:rPr lang="ru-RU" dirty="0" smtClean="0"/>
              <a:t>Оптимизатор не всегда справляется</a:t>
            </a:r>
          </a:p>
          <a:p>
            <a:pPr lvl="1"/>
            <a:r>
              <a:rPr lang="ru-RU" dirty="0" smtClean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 smtClean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 smtClean="0"/>
              <a:t>fstream</a:t>
            </a:r>
            <a:r>
              <a:rPr lang="en-US" dirty="0" smtClean="0"/>
              <a:t>, thread, </a:t>
            </a:r>
            <a:r>
              <a:rPr lang="en-US" dirty="0" err="1" smtClean="0"/>
              <a:t>mutex</a:t>
            </a:r>
            <a:endParaRPr lang="ru-RU" dirty="0" smtClean="0"/>
          </a:p>
          <a:p>
            <a:pPr lvl="1"/>
            <a:r>
              <a:rPr lang="ru-RU" dirty="0" smtClean="0"/>
              <a:t>В то же время может быть необходима семантика перемещения содержимого от одного объекта к другому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n;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100000;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Избыточное копирование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 smtClean="0"/>
              <a:t>Оператор </a:t>
            </a:r>
            <a:r>
              <a:rPr lang="en-US" dirty="0" smtClean="0"/>
              <a:t>return </a:t>
            </a:r>
            <a:r>
              <a:rPr lang="ru-RU" dirty="0" smtClean="0"/>
              <a:t>возвращает</a:t>
            </a:r>
            <a:r>
              <a:rPr lang="en-US" dirty="0" smtClean="0"/>
              <a:t> </a:t>
            </a:r>
            <a:r>
              <a:rPr lang="ru-RU" dirty="0" smtClean="0"/>
              <a:t>временную копию</a:t>
            </a:r>
            <a:endParaRPr lang="en-US" dirty="0" smtClean="0"/>
          </a:p>
          <a:p>
            <a:pPr lvl="2"/>
            <a:r>
              <a:rPr lang="ru-RU" dirty="0" smtClean="0"/>
              <a:t>Данный этап может быть оптимизирован компилятором</a:t>
            </a:r>
          </a:p>
          <a:p>
            <a:pPr lvl="1"/>
            <a:r>
              <a:rPr lang="ru-RU" dirty="0" smtClean="0"/>
              <a:t>При выполнении оператора присваивания временная копия копируется в массив </a:t>
            </a:r>
            <a:r>
              <a:rPr lang="en-US" dirty="0" smtClean="0"/>
              <a:t>v</a:t>
            </a:r>
            <a:endParaRPr lang="ru-RU" dirty="0" smtClean="0"/>
          </a:p>
          <a:p>
            <a:r>
              <a:rPr lang="ru-RU" dirty="0" smtClean="0"/>
              <a:t>Попытки избежать копирования усложняют код и являются «костылями»</a:t>
            </a:r>
          </a:p>
          <a:p>
            <a:r>
              <a:rPr lang="ru-RU" dirty="0" smtClean="0"/>
              <a:t>Причина проблемы: в </a:t>
            </a:r>
            <a:r>
              <a:rPr lang="en-US" dirty="0" smtClean="0"/>
              <a:t>C++03 </a:t>
            </a:r>
            <a:r>
              <a:rPr lang="ru-RU" dirty="0" smtClean="0"/>
              <a:t>нельзя отличить временный объект от невременного</a:t>
            </a:r>
          </a:p>
          <a:p>
            <a:r>
              <a:rPr lang="en-US" dirty="0" smtClean="0"/>
              <a:t>C++11</a:t>
            </a:r>
            <a:r>
              <a:rPr lang="ru-RU" dirty="0" smtClean="0"/>
              <a:t> это позволяет за счет нового типа ссылок на </a:t>
            </a:r>
            <a:r>
              <a:rPr lang="en-US" dirty="0" err="1" smtClean="0"/>
              <a:t>rvalue</a:t>
            </a:r>
            <a:endParaRPr lang="ru-RU" dirty="0" smtClean="0"/>
          </a:p>
          <a:p>
            <a:pPr lvl="1"/>
            <a:r>
              <a:rPr lang="ru-RU" dirty="0" smtClean="0"/>
              <a:t>Все контейнеры </a:t>
            </a:r>
            <a:r>
              <a:rPr lang="en-US" dirty="0" smtClean="0"/>
              <a:t>STL</a:t>
            </a:r>
            <a:r>
              <a:rPr lang="ru-RU" dirty="0"/>
              <a:t> </a:t>
            </a:r>
            <a:r>
              <a:rPr lang="ru-RU" dirty="0" smtClean="0"/>
              <a:t>в стандарте </a:t>
            </a:r>
            <a:r>
              <a:rPr lang="en-US" dirty="0" smtClean="0"/>
              <a:t>C++11 </a:t>
            </a:r>
            <a:r>
              <a:rPr lang="ru-RU" dirty="0" smtClean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endParaRPr lang="en-US" b="1" i="1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 smtClean="0"/>
              <a:t>lvalue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обозначать величину, которая будет присвоена об</a:t>
            </a:r>
            <a:r>
              <a:rPr lang="ru-RU" dirty="0"/>
              <a:t>ъ</a:t>
            </a:r>
            <a:r>
              <a:rPr lang="ru-RU" dirty="0" smtClean="0"/>
              <a:t>екту данных (правостороннее значение или </a:t>
            </a:r>
            <a:r>
              <a:rPr lang="en-US" dirty="0" err="1" smtClean="0"/>
              <a:t>rvalue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*2] = b;</a:t>
            </a:r>
            <a:endParaRPr lang="ru-RU" dirty="0" smtClean="0"/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pInt</a:t>
            </a:r>
            <a:r>
              <a:rPr lang="en-US" dirty="0" smtClean="0"/>
              <a:t> + 3) = 42;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ссылок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(</a:t>
            </a:r>
            <a:r>
              <a:rPr lang="en-US" dirty="0" smtClean="0"/>
              <a:t>l-value) </a:t>
            </a:r>
            <a:r>
              <a:rPr lang="ru-RU" dirty="0" smtClean="0"/>
              <a:t>ссылки:</a:t>
            </a:r>
          </a:p>
          <a:p>
            <a:pPr lvl="1"/>
            <a:r>
              <a:rPr lang="en-US" dirty="0" smtClean="0"/>
              <a:t>Type &amp; ref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Type &amp; </a:t>
            </a:r>
            <a:r>
              <a:rPr lang="en-US" dirty="0" err="1" smtClean="0"/>
              <a:t>constRef</a:t>
            </a:r>
            <a:r>
              <a:rPr lang="en-US" dirty="0" smtClean="0"/>
              <a:t>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11 введен новый тип ссылок</a:t>
            </a:r>
            <a:r>
              <a:rPr lang="en-US" dirty="0" smtClean="0"/>
              <a:t>: </a:t>
            </a:r>
            <a:r>
              <a:rPr lang="en-US" dirty="0" err="1" smtClean="0"/>
              <a:t>rvalue</a:t>
            </a:r>
            <a:r>
              <a:rPr lang="en-US" dirty="0" smtClean="0"/>
              <a:t> reference:</a:t>
            </a:r>
          </a:p>
          <a:p>
            <a:pPr lvl="1"/>
            <a:r>
              <a:rPr lang="en-US" dirty="0" smtClean="0"/>
              <a:t>Type &amp;&amp; ref = </a:t>
            </a:r>
            <a:r>
              <a:rPr lang="en-US" dirty="0" err="1" smtClean="0"/>
              <a:t>someRvalueExpr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ссылок позволяет реализовать семантику перемещения в конструкторе и операторе присваивания</a:t>
            </a:r>
            <a:endParaRPr lang="en-US" dirty="0" smtClean="0"/>
          </a:p>
          <a:p>
            <a:pPr lvl="1"/>
            <a:r>
              <a:rPr lang="ru-RU" dirty="0" smtClean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Print(s1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 </a:t>
            </a:r>
            <a:r>
              <a:rPr lang="ru-RU" dirty="0" smtClean="0"/>
              <a:t>не является временным объектом, поэтому для него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данном вызове функции </a:t>
            </a:r>
            <a:r>
              <a:rPr lang="en-US" dirty="0" smtClean="0"/>
              <a:t>Print </a:t>
            </a:r>
            <a:r>
              <a:rPr lang="ru-RU" dirty="0" smtClean="0"/>
              <a:t>будет сконструирован временный объект </a:t>
            </a:r>
            <a:r>
              <a:rPr lang="en-US" dirty="0" smtClean="0"/>
              <a:t>string</a:t>
            </a:r>
            <a:r>
              <a:rPr lang="ru-RU" dirty="0" smtClean="0"/>
              <a:t>, поэтому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Данная версия функции </a:t>
            </a:r>
            <a:r>
              <a:rPr lang="en-US" dirty="0" smtClean="0"/>
              <a:t>Print</a:t>
            </a:r>
            <a:r>
              <a:rPr lang="ru-RU" dirty="0" smtClean="0"/>
              <a:t> может быть вызвана </a:t>
            </a:r>
            <a:r>
              <a:rPr lang="ru-RU" b="1" dirty="0" smtClean="0"/>
              <a:t>только для временных объектов</a:t>
            </a:r>
            <a:r>
              <a:rPr lang="ru-RU" dirty="0" smtClean="0"/>
              <a:t> типа </a:t>
            </a:r>
            <a:r>
              <a:rPr lang="en-US" dirty="0" smtClean="0"/>
              <a:t>string.</a:t>
            </a:r>
          </a:p>
          <a:p>
            <a:pPr algn="ctr"/>
            <a:r>
              <a:rPr lang="ru-RU" dirty="0" smtClean="0"/>
              <a:t>При ее отсутствии всегда будет вызываться версия</a:t>
            </a:r>
            <a:r>
              <a:rPr lang="en-US" dirty="0" smtClean="0"/>
              <a:t> 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 и оператор присваивания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Перемещающий конструктор</a:t>
            </a:r>
          </a:p>
          <a:p>
            <a:pPr lvl="1"/>
            <a:r>
              <a:rPr lang="ru-RU" dirty="0" smtClean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</a:t>
            </a:r>
            <a:r>
              <a:rPr lang="ru-RU" b="1" dirty="0" smtClean="0"/>
              <a:t>перемещается</a:t>
            </a:r>
            <a:r>
              <a:rPr lang="ru-RU" dirty="0" smtClean="0"/>
              <a:t> к создаваемому объекту</a:t>
            </a:r>
          </a:p>
          <a:p>
            <a:r>
              <a:rPr lang="ru-RU" dirty="0" smtClean="0"/>
              <a:t>Перемещающий оператор присваивания</a:t>
            </a:r>
          </a:p>
          <a:p>
            <a:pPr lvl="1"/>
            <a:r>
              <a:rPr lang="ru-RU" dirty="0" smtClean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 smtClean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значит «переместить содержимое объекта»?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примитивных значений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ru-RU" dirty="0" smtClean="0"/>
              <a:t>и т.п.) эта операция эквивалентна копированию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владеющими указателями сложнее:</a:t>
            </a:r>
            <a:endParaRPr lang="ru-RU" dirty="0" smtClean="0"/>
          </a:p>
          <a:p>
            <a:pPr lvl="1"/>
            <a:r>
              <a:rPr lang="ru-RU" dirty="0" smtClean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 smtClean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 smtClean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Стандарта к перемещающему конструктору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 smtClean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 smtClean="0"/>
              <a:t>Эти операции не должны приводить к утечкам памяти или неопределенному поведению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Перемещающий конструктор «крадет» у оригинала его данные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Копирующий конструктор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создавать перемещающий конструктор?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 smtClean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 smtClean="0"/>
          </a:p>
          <a:p>
            <a:r>
              <a:rPr lang="ru-RU" dirty="0" smtClean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 smtClean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 smtClean="0"/>
              <a:t>Возврат из функции по значению</a:t>
            </a:r>
            <a:endParaRPr lang="en-US" dirty="0" smtClean="0"/>
          </a:p>
          <a:p>
            <a:pPr lvl="1"/>
            <a:r>
              <a:rPr lang="ru-RU" dirty="0" smtClean="0"/>
              <a:t>Хранение в контейнерах </a:t>
            </a:r>
            <a:r>
              <a:rPr lang="en-US" dirty="0" smtClean="0"/>
              <a:t>STL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нет смысла создавать перемещающий конструктор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может создать его автоматически</a:t>
            </a:r>
          </a:p>
          <a:p>
            <a:r>
              <a:rPr lang="ru-RU" dirty="0" smtClean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HeavyMovableClass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};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ru-RU" dirty="0" smtClean="0"/>
              <a:t>Операция перемещения в данном случае </a:t>
            </a:r>
            <a:r>
              <a:rPr lang="ru-RU" dirty="0" smtClean="0"/>
              <a:t>будет </a:t>
            </a:r>
            <a:r>
              <a:rPr lang="ru-RU" dirty="0" smtClean="0"/>
              <a:t>копировать все 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может содержать один или более </a:t>
            </a:r>
            <a:r>
              <a:rPr lang="ru-RU" b="1" dirty="0" smtClean="0">
                <a:solidFill>
                  <a:srgbClr val="FF0000"/>
                </a:solidFill>
              </a:rPr>
              <a:t>методов</a:t>
            </a:r>
            <a:r>
              <a:rPr lang="ru-RU" dirty="0" smtClean="0"/>
              <a:t>, позволяющих осуществлять манипуляцию данными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Метод объекта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программный код, выполненный в виде процедуры или функции, реагирующий на передачу объекту определенного сообщения</a:t>
            </a:r>
          </a:p>
          <a:p>
            <a:r>
              <a:rPr lang="ru-RU" dirty="0" smtClean="0"/>
              <a:t>Вызов метода объекта может приводить к изменению его состояния (значение членов-данных), а может и не приводить</a:t>
            </a:r>
          </a:p>
          <a:p>
            <a:pPr lvl="1"/>
            <a:r>
              <a:rPr lang="ru-RU" dirty="0" smtClean="0"/>
              <a:t>Пример 1: поиск и замена текста в документе</a:t>
            </a:r>
          </a:p>
          <a:p>
            <a:pPr lvl="1"/>
            <a:r>
              <a:rPr lang="ru-RU" dirty="0" smtClean="0"/>
              <a:t>Пример 2: проверка правописания текста документа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преобразование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ссылок на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ссылку на </a:t>
            </a:r>
            <a:r>
              <a:rPr lang="en-US" dirty="0" err="1" smtClean="0"/>
              <a:t>rvalue</a:t>
            </a:r>
            <a:r>
              <a:rPr lang="ru-RU" dirty="0" smtClean="0"/>
              <a:t> запрещено Стандартом</a:t>
            </a:r>
          </a:p>
          <a:p>
            <a:pPr lvl="1"/>
            <a:r>
              <a:rPr lang="ru-RU" dirty="0" smtClean="0"/>
              <a:t>Именованные объекты </a:t>
            </a:r>
            <a:r>
              <a:rPr lang="en-US" dirty="0" smtClean="0"/>
              <a:t>(</a:t>
            </a:r>
            <a:r>
              <a:rPr lang="ru-RU" dirty="0" smtClean="0"/>
              <a:t>переменные) трактуются компилятором как </a:t>
            </a:r>
            <a:r>
              <a:rPr lang="en-US" dirty="0" err="1" smtClean="0"/>
              <a:t>lvalues</a:t>
            </a:r>
            <a:endParaRPr lang="ru-RU" dirty="0" smtClean="0"/>
          </a:p>
          <a:p>
            <a:r>
              <a:rPr lang="ru-RU" dirty="0" smtClean="0"/>
              <a:t>В ряде случаев требуется явное преобразование из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STL </a:t>
            </a:r>
            <a:r>
              <a:rPr lang="ru-RU" dirty="0" smtClean="0"/>
              <a:t>предоставляет функцию </a:t>
            </a:r>
            <a:r>
              <a:rPr lang="en-US" b="1" dirty="0" err="1" smtClean="0"/>
              <a:t>std</a:t>
            </a:r>
            <a:r>
              <a:rPr lang="en-US" b="1" dirty="0" smtClean="0"/>
              <a:t>::move</a:t>
            </a:r>
            <a:r>
              <a:rPr lang="ru-RU" b="1" dirty="0" smtClean="0"/>
              <a:t> </a:t>
            </a:r>
            <a:r>
              <a:rPr lang="ru-RU" dirty="0" smtClean="0"/>
              <a:t>(файл </a:t>
            </a:r>
            <a:r>
              <a:rPr lang="en-US" dirty="0" smtClean="0"/>
              <a:t>&lt;utility&gt;)</a:t>
            </a:r>
            <a:r>
              <a:rPr lang="ru-RU" dirty="0" smtClean="0"/>
              <a:t>, для преобразования</a:t>
            </a:r>
            <a:r>
              <a:rPr lang="en-US" dirty="0" smtClean="0"/>
              <a:t>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 smtClean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p1(new A(1));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p2(new A(2));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копирующий оператор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присваивания отсутствует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useP1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p1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useP1 ?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Выполняем необходимые действия над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Методы класса работают с одним из экземпляров класса, на которые ссылается </a:t>
            </a:r>
            <a:r>
              <a:rPr lang="en-US" sz="2000" dirty="0" smtClean="0"/>
              <a:t>this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Такие поля и методы называют </a:t>
            </a:r>
            <a:r>
              <a:rPr lang="ru-RU" sz="2400" b="1" dirty="0" smtClean="0"/>
              <a:t>статическими</a:t>
            </a:r>
            <a:r>
              <a:rPr lang="ru-RU" sz="2400" dirty="0" smtClean="0"/>
              <a:t> и объявляют при помощи ключевого слова </a:t>
            </a:r>
            <a:r>
              <a:rPr lang="en-US" sz="2400" b="1" dirty="0" smtClean="0"/>
              <a:t>static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не получают указатель </a:t>
            </a:r>
            <a:r>
              <a:rPr lang="en-US" sz="2800" dirty="0" smtClean="0"/>
              <a:t>this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Либо нестатические, если им передается указатель</a:t>
            </a:r>
            <a:r>
              <a:rPr lang="en-US" sz="2000" dirty="0" smtClean="0"/>
              <a:t> </a:t>
            </a:r>
            <a:r>
              <a:rPr lang="ru-RU" sz="2000" dirty="0" smtClean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std::string const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= "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 *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Запрещение создания объектов в области стека</a:t>
            </a:r>
            <a:endParaRPr lang="en-US" dirty="0" smtClean="0"/>
          </a:p>
          <a:p>
            <a:pPr lvl="1"/>
            <a:r>
              <a:rPr lang="ru-RU" dirty="0" smtClean="0"/>
              <a:t>Приватный конструктор + статический метод для создания класса в куче</a:t>
            </a:r>
          </a:p>
          <a:p>
            <a:r>
              <a:rPr lang="ru-RU" dirty="0" smtClean="0"/>
              <a:t>Паттерн «одиночка» (</a:t>
            </a:r>
            <a:r>
              <a:rPr lang="en-US" dirty="0" smtClean="0"/>
              <a:t>singleton)</a:t>
            </a:r>
            <a:endParaRPr lang="ru-RU" dirty="0" smtClean="0"/>
          </a:p>
          <a:p>
            <a:pPr lvl="1"/>
            <a:r>
              <a:rPr lang="ru-RU" dirty="0" smtClean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 smtClean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 smtClean="0"/>
              <a:t>Создание классов-утилит</a:t>
            </a:r>
            <a:endParaRPr lang="en-US" dirty="0" smtClean="0"/>
          </a:p>
          <a:p>
            <a:pPr lvl="1"/>
            <a:r>
              <a:rPr lang="ru-RU" dirty="0" smtClean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</a:t>
            </a:r>
            <a:r>
              <a:rPr lang="en-US" smtClean="0"/>
              <a:t> – </a:t>
            </a:r>
            <a:r>
              <a:rPr lang="ru-RU" smtClean="0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latin typeface="Courier New" pitchFamily="49" charset="0"/>
              </a:rPr>
              <a:t>class </a:t>
            </a:r>
            <a:r>
              <a:rPr lang="en-US" sz="1600" b="1" dirty="0">
                <a:latin typeface="Courier New" pitchFamily="49" charset="0"/>
              </a:rPr>
              <a:t>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static Singleton instance;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</a:t>
            </a:r>
            <a:r>
              <a:rPr lang="en-US" sz="1600" b="1" dirty="0" smtClean="0">
                <a:latin typeface="Courier New" pitchFamily="49" charset="0"/>
              </a:rPr>
              <a:t>instance;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ru-RU" sz="1600" b="1" dirty="0" smtClean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return 0;</a:t>
            </a: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6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</a:t>
            </a:r>
            <a:r>
              <a:rPr lang="en-US" sz="16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Методами класса «Автомобиль» будут являться:</a:t>
            </a:r>
          </a:p>
          <a:p>
            <a:pPr lvl="1"/>
            <a:r>
              <a:rPr lang="ru-RU" dirty="0" smtClean="0"/>
              <a:t>Проехать </a:t>
            </a:r>
            <a:r>
              <a:rPr lang="en-US" dirty="0" smtClean="0"/>
              <a:t>N </a:t>
            </a:r>
            <a:r>
              <a:rPr lang="ru-RU" dirty="0" smtClean="0"/>
              <a:t>километров</a:t>
            </a:r>
          </a:p>
          <a:p>
            <a:pPr lvl="2"/>
            <a:r>
              <a:rPr lang="ru-RU" dirty="0" smtClean="0"/>
              <a:t>Увеличивает пробег, уменьшает топливо</a:t>
            </a:r>
          </a:p>
          <a:p>
            <a:pPr lvl="1"/>
            <a:r>
              <a:rPr lang="ru-RU" dirty="0" smtClean="0"/>
              <a:t>Перекрасить кузов</a:t>
            </a:r>
          </a:p>
          <a:p>
            <a:pPr lvl="2"/>
            <a:r>
              <a:rPr lang="ru-RU" dirty="0" smtClean="0"/>
              <a:t>Изменяет цвет кузова</a:t>
            </a:r>
          </a:p>
          <a:p>
            <a:pPr lvl="1"/>
            <a:r>
              <a:rPr lang="ru-RU" dirty="0" smtClean="0"/>
              <a:t>Заправить топливо</a:t>
            </a:r>
          </a:p>
          <a:p>
            <a:pPr lvl="2"/>
            <a:r>
              <a:rPr lang="ru-RU" dirty="0" smtClean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Вложенное объявление классов и других типов данных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 - итераторы стандартных контейнеров </a:t>
            </a:r>
            <a:r>
              <a:rPr lang="en-US" dirty="0" smtClean="0"/>
              <a:t>STL</a:t>
            </a: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ExternalClass</a:t>
            </a:r>
            <a:r>
              <a:rPr lang="en-US" dirty="0" smtClean="0"/>
              <a:t>::Internal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</a:t>
            </a:r>
            <a:r>
              <a:rPr lang="en-US" sz="1400" b="1" dirty="0" smtClean="0">
                <a:latin typeface="Courier New" pitchFamily="49" charset="0"/>
              </a:rPr>
              <a:t>main(int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smtClean="0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Идиома </a:t>
            </a:r>
            <a:r>
              <a:rPr lang="en-US" dirty="0" err="1" smtClean="0"/>
              <a:t>PImpl</a:t>
            </a:r>
            <a:r>
              <a:rPr lang="en-US" dirty="0" smtClean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2106</TotalTime>
  <Words>3645</Words>
  <Application>Microsoft Office PowerPoint</Application>
  <PresentationFormat>On-screen Show (4:3)</PresentationFormat>
  <Paragraphs>1250</Paragraphs>
  <Slides>93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Consolas</vt:lpstr>
      <vt:lpstr>Constantia</vt:lpstr>
      <vt:lpstr>Courier New</vt:lpstr>
      <vt:lpstr>Tahoma</vt:lpstr>
      <vt:lpstr>Times New Roman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PowerPoint Presentation</vt:lpstr>
      <vt:lpstr>Методы класса</vt:lpstr>
      <vt:lpstr>Пример</vt:lpstr>
      <vt:lpstr>PowerPoint Presentation</vt:lpstr>
      <vt:lpstr>Свойства</vt:lpstr>
      <vt:lpstr>Пример: Треугольник</vt:lpstr>
      <vt:lpstr>PowerPoint Presentation</vt:lpstr>
      <vt:lpstr>Важнейшие принципы ООП</vt:lpstr>
      <vt:lpstr>Абстракция данных</vt:lpstr>
      <vt:lpstr>Инкапсуляция</vt:lpstr>
      <vt:lpstr>Пример. Стек целых чисел</vt:lpstr>
      <vt:lpstr>Наследование</vt:lpstr>
      <vt:lpstr>Полиморфизм</vt:lpstr>
      <vt:lpstr>PowerPoint Presentation</vt:lpstr>
      <vt:lpstr>Объявление класса в C++</vt:lpstr>
      <vt:lpstr>PowerPoint Presentation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(частные)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PowerPoint Presentation</vt:lpstr>
      <vt:lpstr>PowerPoint Presentation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240</cp:revision>
  <dcterms:created xsi:type="dcterms:W3CDTF">2007-03-30T02:07:07Z</dcterms:created>
  <dcterms:modified xsi:type="dcterms:W3CDTF">2019-03-07T14:24:23Z</dcterms:modified>
</cp:coreProperties>
</file>